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charts/chart3.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5.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958" r:id="rId1"/>
    <p:sldMasterId id="2147484017" r:id="rId2"/>
    <p:sldMasterId id="2147484032" r:id="rId3"/>
  </p:sldMasterIdLst>
  <p:notesMasterIdLst>
    <p:notesMasterId r:id="rId118"/>
  </p:notesMasterIdLst>
  <p:handoutMasterIdLst>
    <p:handoutMasterId r:id="rId119"/>
  </p:handoutMasterIdLst>
  <p:sldIdLst>
    <p:sldId id="1230" r:id="rId4"/>
    <p:sldId id="1647" r:id="rId5"/>
    <p:sldId id="1675" r:id="rId6"/>
    <p:sldId id="1903" r:id="rId7"/>
    <p:sldId id="1708" r:id="rId8"/>
    <p:sldId id="1839" r:id="rId9"/>
    <p:sldId id="1652" r:id="rId10"/>
    <p:sldId id="1653" r:id="rId11"/>
    <p:sldId id="1830" r:id="rId12"/>
    <p:sldId id="1904" r:id="rId13"/>
    <p:sldId id="1637" r:id="rId14"/>
    <p:sldId id="1587" r:id="rId15"/>
    <p:sldId id="1684" r:id="rId16"/>
    <p:sldId id="1682" r:id="rId17"/>
    <p:sldId id="1683" r:id="rId18"/>
    <p:sldId id="1563" r:id="rId19"/>
    <p:sldId id="1588" r:id="rId20"/>
    <p:sldId id="1654" r:id="rId21"/>
    <p:sldId id="1640" r:id="rId22"/>
    <p:sldId id="1650" r:id="rId23"/>
    <p:sldId id="1583" r:id="rId24"/>
    <p:sldId id="1686" r:id="rId25"/>
    <p:sldId id="1690" r:id="rId26"/>
    <p:sldId id="1691" r:id="rId27"/>
    <p:sldId id="1692" r:id="rId28"/>
    <p:sldId id="1872" r:id="rId29"/>
    <p:sldId id="1576" r:id="rId30"/>
    <p:sldId id="1841" r:id="rId31"/>
    <p:sldId id="1578" r:id="rId32"/>
    <p:sldId id="1705" r:id="rId33"/>
    <p:sldId id="1698" r:id="rId34"/>
    <p:sldId id="1644" r:id="rId35"/>
    <p:sldId id="1892" r:id="rId36"/>
    <p:sldId id="1801" r:id="rId37"/>
    <p:sldId id="1842" r:id="rId38"/>
    <p:sldId id="1802" r:id="rId39"/>
    <p:sldId id="1803" r:id="rId40"/>
    <p:sldId id="1804" r:id="rId41"/>
    <p:sldId id="1874" r:id="rId42"/>
    <p:sldId id="1710" r:id="rId43"/>
    <p:sldId id="1846" r:id="rId44"/>
    <p:sldId id="1847" r:id="rId45"/>
    <p:sldId id="1809" r:id="rId46"/>
    <p:sldId id="1848" r:id="rId47"/>
    <p:sldId id="1890" r:id="rId48"/>
    <p:sldId id="1849" r:id="rId49"/>
    <p:sldId id="1850" r:id="rId50"/>
    <p:sldId id="1884" r:id="rId51"/>
    <p:sldId id="1885" r:id="rId52"/>
    <p:sldId id="1886" r:id="rId53"/>
    <p:sldId id="1882" r:id="rId54"/>
    <p:sldId id="1811" r:id="rId55"/>
    <p:sldId id="1816" r:id="rId56"/>
    <p:sldId id="1855" r:id="rId57"/>
    <p:sldId id="1856" r:id="rId58"/>
    <p:sldId id="1719" r:id="rId59"/>
    <p:sldId id="1832" r:id="rId60"/>
    <p:sldId id="1833" r:id="rId61"/>
    <p:sldId id="1895" r:id="rId62"/>
    <p:sldId id="1721" r:id="rId63"/>
    <p:sldId id="1857" r:id="rId64"/>
    <p:sldId id="1858" r:id="rId65"/>
    <p:sldId id="1859" r:id="rId66"/>
    <p:sldId id="1912" r:id="rId67"/>
    <p:sldId id="1907" r:id="rId68"/>
    <p:sldId id="1861" r:id="rId69"/>
    <p:sldId id="1896" r:id="rId70"/>
    <p:sldId id="1897" r:id="rId71"/>
    <p:sldId id="1898" r:id="rId72"/>
    <p:sldId id="1899" r:id="rId73"/>
    <p:sldId id="1900" r:id="rId74"/>
    <p:sldId id="1867" r:id="rId75"/>
    <p:sldId id="1868" r:id="rId76"/>
    <p:sldId id="1869" r:id="rId77"/>
    <p:sldId id="1870" r:id="rId78"/>
    <p:sldId id="1789" r:id="rId79"/>
    <p:sldId id="1818" r:id="rId80"/>
    <p:sldId id="1911" r:id="rId81"/>
    <p:sldId id="1739" r:id="rId82"/>
    <p:sldId id="1740" r:id="rId83"/>
    <p:sldId id="1741" r:id="rId84"/>
    <p:sldId id="1742" r:id="rId85"/>
    <p:sldId id="1913" r:id="rId86"/>
    <p:sldId id="1834" r:id="rId87"/>
    <p:sldId id="1835" r:id="rId88"/>
    <p:sldId id="1836" r:id="rId89"/>
    <p:sldId id="1901" r:id="rId90"/>
    <p:sldId id="1894" r:id="rId91"/>
    <p:sldId id="1664" r:id="rId92"/>
    <p:sldId id="1844" r:id="rId93"/>
    <p:sldId id="1506" r:id="rId94"/>
    <p:sldId id="1914" r:id="rId95"/>
    <p:sldId id="1773" r:id="rId96"/>
    <p:sldId id="1694" r:id="rId97"/>
    <p:sldId id="1837" r:id="rId98"/>
    <p:sldId id="1709" r:id="rId99"/>
    <p:sldId id="1677" r:id="rId100"/>
    <p:sldId id="1910" r:id="rId101"/>
    <p:sldId id="1678" r:id="rId102"/>
    <p:sldId id="1905" r:id="rId103"/>
    <p:sldId id="1878" r:id="rId104"/>
    <p:sldId id="1665" r:id="rId105"/>
    <p:sldId id="1829" r:id="rId106"/>
    <p:sldId id="1669" r:id="rId107"/>
    <p:sldId id="1670" r:id="rId108"/>
    <p:sldId id="1671" r:id="rId109"/>
    <p:sldId id="1915" r:id="rId110"/>
    <p:sldId id="1618" r:id="rId111"/>
    <p:sldId id="1629" r:id="rId112"/>
    <p:sldId id="1879" r:id="rId113"/>
    <p:sldId id="1666" r:id="rId114"/>
    <p:sldId id="1668" r:id="rId115"/>
    <p:sldId id="1880" r:id="rId116"/>
    <p:sldId id="1916" r:id="rId117"/>
  </p:sldIdLst>
  <p:sldSz cx="9144000" cy="6858000" type="screen4x3"/>
  <p:notesSz cx="6807200" cy="9939338"/>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9D9D9"/>
    <a:srgbClr val="E0F3FC"/>
    <a:srgbClr val="14AAEB"/>
    <a:srgbClr val="FF6600"/>
    <a:srgbClr val="CC3300"/>
    <a:srgbClr val="FF9900"/>
    <a:srgbClr val="00FFFF"/>
    <a:srgbClr val="000000"/>
    <a:srgbClr val="EDE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87776" autoAdjust="0"/>
  </p:normalViewPr>
  <p:slideViewPr>
    <p:cSldViewPr snapToGrid="0">
      <p:cViewPr>
        <p:scale>
          <a:sx n="75" d="100"/>
          <a:sy n="75" d="100"/>
        </p:scale>
        <p:origin x="2946"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90" d="100"/>
          <a:sy n="90" d="100"/>
        </p:scale>
        <p:origin x="-2148" y="384"/>
      </p:cViewPr>
      <p:guideLst>
        <p:guide orient="horz" pos="3130"/>
        <p:guide pos="2145"/>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XS12FSP001\personal1\shuntaro.tsukamoto\1%20Personal%20Folder\&#37329;&#34701;&#25945;&#32946;\&#12450;&#12489;&#12496;&#12452;&#12470;&#12522;&#12540;&#12508;&#12540;&#12489;\202201\&#12522;&#12473;&#12463;&#2225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4.xml.rels><?xml version="1.0" encoding="UTF-8" standalone="yes"?>
<Relationships xmlns="http://schemas.openxmlformats.org/package/2006/relationships"><Relationship Id="rId3" Type="http://schemas.openxmlformats.org/officeDocument/2006/relationships/oleObject" Target="file:///\\XS12FSP001\personal1\shuntaro.tsukamoto\1%20Personal%20Folder\&#37329;&#34701;&#25945;&#32946;\&#12450;&#12489;&#12496;&#12452;&#12470;&#12522;&#12540;&#12508;&#12540;&#12489;\202201\&#12522;&#12473;&#12463;&#22259;.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40733199138881E-2"/>
          <c:y val="0.11135896232347227"/>
          <c:w val="0.94239837418430106"/>
          <c:h val="0.74788739190644216"/>
        </c:manualLayout>
      </c:layout>
      <c:barChart>
        <c:barDir val="col"/>
        <c:grouping val="clustered"/>
        <c:varyColors val="0"/>
        <c:ser>
          <c:idx val="0"/>
          <c:order val="0"/>
          <c:tx>
            <c:strRef>
              <c:f>計算シート!$B$32</c:f>
              <c:strCache>
                <c:ptCount val="1"/>
                <c:pt idx="0">
                  <c:v>正社員</c:v>
                </c:pt>
              </c:strCache>
            </c:strRef>
          </c:tx>
          <c:spPr>
            <a:pattFill prst="ltUpDiag">
              <a:fgClr>
                <a:srgbClr val="000099"/>
              </a:fgClr>
              <a:bgClr>
                <a:srgbClr val="0064FA"/>
              </a:bgClr>
            </a:pattFill>
            <a:ln>
              <a:noFill/>
            </a:ln>
            <a:effectLst/>
          </c:spPr>
          <c:invertIfNegative val="0"/>
          <c:cat>
            <c:strRef>
              <c:f>計算シート!$A$33:$A$46</c:f>
              <c:strCache>
                <c:ptCount val="14"/>
                <c:pt idx="0">
                  <c:v>平均</c:v>
                </c:pt>
                <c:pt idx="2">
                  <c:v>　　～１９</c:v>
                </c:pt>
                <c:pt idx="3">
                  <c:v>２０～２４</c:v>
                </c:pt>
                <c:pt idx="4">
                  <c:v>２５～２９</c:v>
                </c:pt>
                <c:pt idx="5">
                  <c:v>３０～３４</c:v>
                </c:pt>
                <c:pt idx="6">
                  <c:v>３５～３９</c:v>
                </c:pt>
                <c:pt idx="7">
                  <c:v>４０～４４</c:v>
                </c:pt>
                <c:pt idx="8">
                  <c:v>４５～４９</c:v>
                </c:pt>
                <c:pt idx="9">
                  <c:v>５０～５４</c:v>
                </c:pt>
                <c:pt idx="10">
                  <c:v>５５～５９</c:v>
                </c:pt>
                <c:pt idx="11">
                  <c:v>６０～６４</c:v>
                </c:pt>
                <c:pt idx="12">
                  <c:v>６５～６９</c:v>
                </c:pt>
                <c:pt idx="13">
                  <c:v>７０～</c:v>
                </c:pt>
              </c:strCache>
            </c:strRef>
          </c:cat>
          <c:val>
            <c:numRef>
              <c:f>計算シート!$B$33:$B$46</c:f>
              <c:numCache>
                <c:formatCode>General</c:formatCode>
                <c:ptCount val="14"/>
                <c:pt idx="0">
                  <c:v>522.79</c:v>
                </c:pt>
                <c:pt idx="2">
                  <c:v>256.95999999999992</c:v>
                </c:pt>
                <c:pt idx="3">
                  <c:v>328.15999999999997</c:v>
                </c:pt>
                <c:pt idx="4">
                  <c:v>410.22000000000008</c:v>
                </c:pt>
                <c:pt idx="5">
                  <c:v>467.83000000000004</c:v>
                </c:pt>
                <c:pt idx="6">
                  <c:v>521.72</c:v>
                </c:pt>
                <c:pt idx="7">
                  <c:v>561.25</c:v>
                </c:pt>
                <c:pt idx="8">
                  <c:v>589.55000000000007</c:v>
                </c:pt>
                <c:pt idx="9">
                  <c:v>631.87</c:v>
                </c:pt>
                <c:pt idx="10">
                  <c:v>632.54999999999995</c:v>
                </c:pt>
                <c:pt idx="11">
                  <c:v>495.4</c:v>
                </c:pt>
                <c:pt idx="12">
                  <c:v>423.80999999999995</c:v>
                </c:pt>
                <c:pt idx="13">
                  <c:v>381.01000000000005</c:v>
                </c:pt>
              </c:numCache>
            </c:numRef>
          </c:val>
          <c:extLst>
            <c:ext xmlns:c16="http://schemas.microsoft.com/office/drawing/2014/chart" uri="{C3380CC4-5D6E-409C-BE32-E72D297353CC}">
              <c16:uniqueId val="{00000000-68DB-42AE-8187-587CB98DEF3A}"/>
            </c:ext>
          </c:extLst>
        </c:ser>
        <c:ser>
          <c:idx val="1"/>
          <c:order val="1"/>
          <c:tx>
            <c:strRef>
              <c:f>計算シート!$C$32</c:f>
              <c:strCache>
                <c:ptCount val="1"/>
                <c:pt idx="0">
                  <c:v>非正社員</c:v>
                </c:pt>
              </c:strCache>
            </c:strRef>
          </c:tx>
          <c:spPr>
            <a:pattFill prst="pct30">
              <a:fgClr>
                <a:schemeClr val="accent5">
                  <a:lumMod val="60000"/>
                  <a:lumOff val="40000"/>
                </a:schemeClr>
              </a:fgClr>
              <a:bgClr>
                <a:schemeClr val="bg1"/>
              </a:bgClr>
            </a:pattFill>
            <a:ln>
              <a:noFill/>
            </a:ln>
            <a:effectLst/>
          </c:spPr>
          <c:invertIfNegative val="0"/>
          <c:cat>
            <c:strRef>
              <c:f>計算シート!$A$33:$A$46</c:f>
              <c:strCache>
                <c:ptCount val="14"/>
                <c:pt idx="0">
                  <c:v>平均</c:v>
                </c:pt>
                <c:pt idx="2">
                  <c:v>　　～１９</c:v>
                </c:pt>
                <c:pt idx="3">
                  <c:v>２０～２４</c:v>
                </c:pt>
                <c:pt idx="4">
                  <c:v>２５～２９</c:v>
                </c:pt>
                <c:pt idx="5">
                  <c:v>３０～３４</c:v>
                </c:pt>
                <c:pt idx="6">
                  <c:v>３５～３９</c:v>
                </c:pt>
                <c:pt idx="7">
                  <c:v>４０～４４</c:v>
                </c:pt>
                <c:pt idx="8">
                  <c:v>４５～４９</c:v>
                </c:pt>
                <c:pt idx="9">
                  <c:v>５０～５４</c:v>
                </c:pt>
                <c:pt idx="10">
                  <c:v>５５～５９</c:v>
                </c:pt>
                <c:pt idx="11">
                  <c:v>６０～６４</c:v>
                </c:pt>
                <c:pt idx="12">
                  <c:v>６５～６９</c:v>
                </c:pt>
                <c:pt idx="13">
                  <c:v>７０～</c:v>
                </c:pt>
              </c:strCache>
            </c:strRef>
          </c:cat>
          <c:val>
            <c:numRef>
              <c:f>計算シート!$C$33:$C$46</c:f>
              <c:numCache>
                <c:formatCode>General</c:formatCode>
                <c:ptCount val="14"/>
                <c:pt idx="0">
                  <c:v>300.02</c:v>
                </c:pt>
                <c:pt idx="2">
                  <c:v>220.28999999999996</c:v>
                </c:pt>
                <c:pt idx="3">
                  <c:v>249.15</c:v>
                </c:pt>
                <c:pt idx="4">
                  <c:v>281.7</c:v>
                </c:pt>
                <c:pt idx="5">
                  <c:v>282.99999999999994</c:v>
                </c:pt>
                <c:pt idx="6">
                  <c:v>282.49</c:v>
                </c:pt>
                <c:pt idx="7">
                  <c:v>285.79999999999995</c:v>
                </c:pt>
                <c:pt idx="8">
                  <c:v>285.29000000000002</c:v>
                </c:pt>
                <c:pt idx="9">
                  <c:v>288.45000000000005</c:v>
                </c:pt>
                <c:pt idx="10">
                  <c:v>288.17999999999995</c:v>
                </c:pt>
                <c:pt idx="11">
                  <c:v>364.61</c:v>
                </c:pt>
                <c:pt idx="12">
                  <c:v>305.32</c:v>
                </c:pt>
                <c:pt idx="13">
                  <c:v>270.43</c:v>
                </c:pt>
              </c:numCache>
            </c:numRef>
          </c:val>
          <c:extLst>
            <c:ext xmlns:c16="http://schemas.microsoft.com/office/drawing/2014/chart" uri="{C3380CC4-5D6E-409C-BE32-E72D297353CC}">
              <c16:uniqueId val="{00000001-68DB-42AE-8187-587CB98DEF3A}"/>
            </c:ext>
          </c:extLst>
        </c:ser>
        <c:dLbls>
          <c:showLegendKey val="0"/>
          <c:showVal val="0"/>
          <c:showCatName val="0"/>
          <c:showSerName val="0"/>
          <c:showPercent val="0"/>
          <c:showBubbleSize val="0"/>
        </c:dLbls>
        <c:gapWidth val="76"/>
        <c:overlap val="65"/>
        <c:axId val="483088320"/>
        <c:axId val="483089632"/>
      </c:barChart>
      <c:catAx>
        <c:axId val="4830883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3089632"/>
        <c:crosses val="autoZero"/>
        <c:auto val="1"/>
        <c:lblAlgn val="ctr"/>
        <c:lblOffset val="50"/>
        <c:noMultiLvlLbl val="0"/>
      </c:catAx>
      <c:valAx>
        <c:axId val="48308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1">
                <a:lumMod val="50000"/>
              </a:schemeClr>
            </a:solidFill>
          </a:ln>
          <a:effectLst/>
        </c:spPr>
        <c:txPr>
          <a:bodyPr rot="-60000000" spcFirstLastPara="1" vertOverflow="ellipsis" vert="horz" wrap="square" anchor="ctr" anchorCtr="1"/>
          <a:lstStyle/>
          <a:p>
            <a:pPr>
              <a:defRPr sz="1400" b="0" i="0" u="none" strike="noStrike" kern="1200" baseline="0">
                <a:ln>
                  <a:solidFill>
                    <a:schemeClr val="tx1"/>
                  </a:solidFill>
                </a:ln>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3088320"/>
        <c:crosses val="autoZero"/>
        <c:crossBetween val="between"/>
      </c:valAx>
      <c:spPr>
        <a:noFill/>
        <a:ln>
          <a:noFill/>
        </a:ln>
        <a:effectLst/>
      </c:spPr>
    </c:plotArea>
    <c:legend>
      <c:legendPos val="b"/>
      <c:layout>
        <c:manualLayout>
          <c:xMode val="edge"/>
          <c:yMode val="edge"/>
          <c:x val="8.9383815150032131E-2"/>
          <c:y val="4.1775227769229636E-2"/>
          <c:w val="0.3267072051321781"/>
          <c:h val="5.6415509137511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8271801199548"/>
          <c:y val="6.8541243952248004E-2"/>
          <c:w val="0.85527544819585066"/>
          <c:h val="0.82691037353912034"/>
        </c:manualLayout>
      </c:layout>
      <c:lineChart>
        <c:grouping val="standard"/>
        <c:varyColors val="0"/>
        <c:ser>
          <c:idx val="0"/>
          <c:order val="0"/>
          <c:tx>
            <c:strRef>
              <c:f>単利複利!$B$1</c:f>
              <c:strCache>
                <c:ptCount val="1"/>
                <c:pt idx="0">
                  <c:v>単利</c:v>
                </c:pt>
              </c:strCache>
            </c:strRef>
          </c:tx>
          <c:spPr>
            <a:ln w="28575" cap="rnd">
              <a:solidFill>
                <a:schemeClr val="accent1"/>
              </a:solidFill>
              <a:round/>
            </a:ln>
            <a:effectLst/>
          </c:spPr>
          <c:marker>
            <c:symbol val="none"/>
          </c:marker>
          <c:cat>
            <c:numRef>
              <c:f>単利複利!$A$4:$A$43</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単利複利!$B$4:$B$43</c:f>
              <c:numCache>
                <c:formatCode>0.00</c:formatCode>
                <c:ptCount val="40"/>
                <c:pt idx="0">
                  <c:v>105</c:v>
                </c:pt>
                <c:pt idx="1">
                  <c:v>110.00000000000001</c:v>
                </c:pt>
                <c:pt idx="2">
                  <c:v>114.99999999999999</c:v>
                </c:pt>
                <c:pt idx="3">
                  <c:v>120</c:v>
                </c:pt>
                <c:pt idx="4">
                  <c:v>125</c:v>
                </c:pt>
                <c:pt idx="5">
                  <c:v>130</c:v>
                </c:pt>
                <c:pt idx="6">
                  <c:v>135</c:v>
                </c:pt>
                <c:pt idx="7">
                  <c:v>140</c:v>
                </c:pt>
                <c:pt idx="8">
                  <c:v>145</c:v>
                </c:pt>
                <c:pt idx="9">
                  <c:v>150</c:v>
                </c:pt>
                <c:pt idx="10">
                  <c:v>155</c:v>
                </c:pt>
                <c:pt idx="11">
                  <c:v>160</c:v>
                </c:pt>
                <c:pt idx="12">
                  <c:v>165</c:v>
                </c:pt>
                <c:pt idx="13">
                  <c:v>170.00000000000003</c:v>
                </c:pt>
                <c:pt idx="14">
                  <c:v>175</c:v>
                </c:pt>
                <c:pt idx="15">
                  <c:v>180</c:v>
                </c:pt>
                <c:pt idx="16">
                  <c:v>185</c:v>
                </c:pt>
                <c:pt idx="17">
                  <c:v>190</c:v>
                </c:pt>
                <c:pt idx="18">
                  <c:v>195.00000000000003</c:v>
                </c:pt>
                <c:pt idx="19">
                  <c:v>200</c:v>
                </c:pt>
                <c:pt idx="20">
                  <c:v>204.99999999999997</c:v>
                </c:pt>
                <c:pt idx="21">
                  <c:v>210</c:v>
                </c:pt>
                <c:pt idx="22">
                  <c:v>215.00000000000003</c:v>
                </c:pt>
                <c:pt idx="23">
                  <c:v>220.00000000000003</c:v>
                </c:pt>
                <c:pt idx="24">
                  <c:v>225</c:v>
                </c:pt>
                <c:pt idx="25">
                  <c:v>229.99999999999997</c:v>
                </c:pt>
                <c:pt idx="26">
                  <c:v>235</c:v>
                </c:pt>
                <c:pt idx="27">
                  <c:v>240.00000000000003</c:v>
                </c:pt>
                <c:pt idx="28">
                  <c:v>245.00000000000003</c:v>
                </c:pt>
                <c:pt idx="29">
                  <c:v>250</c:v>
                </c:pt>
                <c:pt idx="30">
                  <c:v>254.99999999999997</c:v>
                </c:pt>
                <c:pt idx="31">
                  <c:v>260</c:v>
                </c:pt>
                <c:pt idx="32">
                  <c:v>265.00000000000006</c:v>
                </c:pt>
                <c:pt idx="33">
                  <c:v>270</c:v>
                </c:pt>
                <c:pt idx="34">
                  <c:v>275</c:v>
                </c:pt>
                <c:pt idx="35">
                  <c:v>280</c:v>
                </c:pt>
                <c:pt idx="36">
                  <c:v>285</c:v>
                </c:pt>
                <c:pt idx="37">
                  <c:v>290.00000000000006</c:v>
                </c:pt>
                <c:pt idx="38">
                  <c:v>295</c:v>
                </c:pt>
                <c:pt idx="39">
                  <c:v>300</c:v>
                </c:pt>
              </c:numCache>
            </c:numRef>
          </c:val>
          <c:smooth val="0"/>
          <c:extLst>
            <c:ext xmlns:c16="http://schemas.microsoft.com/office/drawing/2014/chart" uri="{C3380CC4-5D6E-409C-BE32-E72D297353CC}">
              <c16:uniqueId val="{00000000-FF75-4CAF-96D5-C82B552A5705}"/>
            </c:ext>
          </c:extLst>
        </c:ser>
        <c:ser>
          <c:idx val="1"/>
          <c:order val="1"/>
          <c:tx>
            <c:strRef>
              <c:f>単利複利!$C$1</c:f>
              <c:strCache>
                <c:ptCount val="1"/>
                <c:pt idx="0">
                  <c:v>複利</c:v>
                </c:pt>
              </c:strCache>
            </c:strRef>
          </c:tx>
          <c:spPr>
            <a:ln w="28575" cap="rnd">
              <a:solidFill>
                <a:schemeClr val="accent2"/>
              </a:solidFill>
              <a:round/>
            </a:ln>
            <a:effectLst/>
          </c:spPr>
          <c:marker>
            <c:symbol val="none"/>
          </c:marker>
          <c:cat>
            <c:numRef>
              <c:f>単利複利!$A$4:$A$43</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単利複利!$C$4:$C$43</c:f>
              <c:numCache>
                <c:formatCode>0.00</c:formatCode>
                <c:ptCount val="40"/>
                <c:pt idx="0">
                  <c:v>105</c:v>
                </c:pt>
                <c:pt idx="1">
                  <c:v>110.25</c:v>
                </c:pt>
                <c:pt idx="2">
                  <c:v>115.7625</c:v>
                </c:pt>
                <c:pt idx="3">
                  <c:v>121.55062500000001</c:v>
                </c:pt>
                <c:pt idx="4">
                  <c:v>127.62815625000002</c:v>
                </c:pt>
                <c:pt idx="5">
                  <c:v>134.00956406250003</c:v>
                </c:pt>
                <c:pt idx="6">
                  <c:v>140.71004226562505</c:v>
                </c:pt>
                <c:pt idx="7">
                  <c:v>147.74554437890632</c:v>
                </c:pt>
                <c:pt idx="8">
                  <c:v>155.13282159785163</c:v>
                </c:pt>
                <c:pt idx="9">
                  <c:v>162.88946267774421</c:v>
                </c:pt>
                <c:pt idx="10">
                  <c:v>171.03393581163144</c:v>
                </c:pt>
                <c:pt idx="11">
                  <c:v>179.58563260221302</c:v>
                </c:pt>
                <c:pt idx="12">
                  <c:v>188.56491423232367</c:v>
                </c:pt>
                <c:pt idx="13">
                  <c:v>197.99315994393987</c:v>
                </c:pt>
                <c:pt idx="14">
                  <c:v>207.89281794113688</c:v>
                </c:pt>
                <c:pt idx="15">
                  <c:v>218.28745883819374</c:v>
                </c:pt>
                <c:pt idx="16">
                  <c:v>229.20183178010345</c:v>
                </c:pt>
                <c:pt idx="17">
                  <c:v>240.66192336910862</c:v>
                </c:pt>
                <c:pt idx="18">
                  <c:v>252.69501953756406</c:v>
                </c:pt>
                <c:pt idx="19">
                  <c:v>265.32977051444226</c:v>
                </c:pt>
                <c:pt idx="20">
                  <c:v>278.5962590401644</c:v>
                </c:pt>
                <c:pt idx="21">
                  <c:v>292.5260719921726</c:v>
                </c:pt>
                <c:pt idx="22">
                  <c:v>307.15237559178127</c:v>
                </c:pt>
                <c:pt idx="23">
                  <c:v>322.50999437137034</c:v>
                </c:pt>
                <c:pt idx="24">
                  <c:v>338.63549408993885</c:v>
                </c:pt>
                <c:pt idx="25">
                  <c:v>355.56726879443579</c:v>
                </c:pt>
                <c:pt idx="26">
                  <c:v>373.34563223415762</c:v>
                </c:pt>
                <c:pt idx="27">
                  <c:v>392.01291384586551</c:v>
                </c:pt>
                <c:pt idx="28">
                  <c:v>411.61355953815882</c:v>
                </c:pt>
                <c:pt idx="29">
                  <c:v>432.19423751506679</c:v>
                </c:pt>
                <c:pt idx="30">
                  <c:v>453.80394939082015</c:v>
                </c:pt>
                <c:pt idx="31">
                  <c:v>476.49414686036118</c:v>
                </c:pt>
                <c:pt idx="32">
                  <c:v>500.31885420337926</c:v>
                </c:pt>
                <c:pt idx="33">
                  <c:v>525.33479691354819</c:v>
                </c:pt>
                <c:pt idx="34">
                  <c:v>551.60153675922561</c:v>
                </c:pt>
                <c:pt idx="35">
                  <c:v>579.18161359718692</c:v>
                </c:pt>
                <c:pt idx="36">
                  <c:v>608.14069427704635</c:v>
                </c:pt>
                <c:pt idx="37">
                  <c:v>638.54772899089869</c:v>
                </c:pt>
                <c:pt idx="38">
                  <c:v>670.47511544044369</c:v>
                </c:pt>
                <c:pt idx="39">
                  <c:v>703.99887121246593</c:v>
                </c:pt>
              </c:numCache>
            </c:numRef>
          </c:val>
          <c:smooth val="0"/>
          <c:extLst>
            <c:ext xmlns:c16="http://schemas.microsoft.com/office/drawing/2014/chart" uri="{C3380CC4-5D6E-409C-BE32-E72D297353CC}">
              <c16:uniqueId val="{00000001-FF75-4CAF-96D5-C82B552A5705}"/>
            </c:ext>
          </c:extLst>
        </c:ser>
        <c:dLbls>
          <c:showLegendKey val="0"/>
          <c:showVal val="0"/>
          <c:showCatName val="0"/>
          <c:showSerName val="0"/>
          <c:showPercent val="0"/>
          <c:showBubbleSize val="0"/>
        </c:dLbls>
        <c:smooth val="0"/>
        <c:axId val="720222144"/>
        <c:axId val="720224112"/>
      </c:lineChart>
      <c:catAx>
        <c:axId val="720222144"/>
        <c:scaling>
          <c:orientation val="minMax"/>
        </c:scaling>
        <c:delete val="1"/>
        <c:axPos val="b"/>
        <c:numFmt formatCode="#,##0_);[Red]\(#,##0\)" sourceLinked="0"/>
        <c:majorTickMark val="none"/>
        <c:minorTickMark val="none"/>
        <c:tickLblPos val="nextTo"/>
        <c:crossAx val="720224112"/>
        <c:crosses val="autoZero"/>
        <c:auto val="1"/>
        <c:lblAlgn val="ctr"/>
        <c:lblOffset val="100"/>
        <c:tickMarkSkip val="10"/>
        <c:noMultiLvlLbl val="0"/>
      </c:catAx>
      <c:valAx>
        <c:axId val="7202241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20222144"/>
        <c:crosses val="autoZero"/>
        <c:crossBetween val="between"/>
        <c:majorUnit val="200"/>
      </c:valAx>
      <c:spPr>
        <a:noFill/>
        <a:ln>
          <a:noFill/>
        </a:ln>
        <a:effectLst/>
      </c:spPr>
    </c:plotArea>
    <c:legend>
      <c:legendPos val="b"/>
      <c:layout>
        <c:manualLayout>
          <c:xMode val="edge"/>
          <c:yMode val="edge"/>
          <c:x val="0.32040987463972892"/>
          <c:y val="0.10879170440096006"/>
          <c:w val="0.27807491509728743"/>
          <c:h val="0.119441397780057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(表)'!$G$5:$G$606</c:f>
              <c:numCache>
                <c:formatCode>General</c:formatCode>
                <c:ptCount val="602"/>
                <c:pt idx="1">
                  <c:v>6.25</c:v>
                </c:pt>
                <c:pt idx="2">
                  <c:v>6.25</c:v>
                </c:pt>
                <c:pt idx="3">
                  <c:v>6.25</c:v>
                </c:pt>
                <c:pt idx="4">
                  <c:v>6.25</c:v>
                </c:pt>
                <c:pt idx="5">
                  <c:v>6.25</c:v>
                </c:pt>
                <c:pt idx="6">
                  <c:v>6.25</c:v>
                </c:pt>
                <c:pt idx="7">
                  <c:v>6.25</c:v>
                </c:pt>
                <c:pt idx="8">
                  <c:v>6.25</c:v>
                </c:pt>
                <c:pt idx="9">
                  <c:v>6.25</c:v>
                </c:pt>
                <c:pt idx="10">
                  <c:v>6</c:v>
                </c:pt>
                <c:pt idx="11">
                  <c:v>6</c:v>
                </c:pt>
                <c:pt idx="12">
                  <c:v>6</c:v>
                </c:pt>
                <c:pt idx="13">
                  <c:v>5.75</c:v>
                </c:pt>
                <c:pt idx="14">
                  <c:v>5.75</c:v>
                </c:pt>
                <c:pt idx="15">
                  <c:v>5.75</c:v>
                </c:pt>
                <c:pt idx="16">
                  <c:v>5.75</c:v>
                </c:pt>
                <c:pt idx="17">
                  <c:v>5.5</c:v>
                </c:pt>
                <c:pt idx="18">
                  <c:v>5.5</c:v>
                </c:pt>
                <c:pt idx="19">
                  <c:v>5.25</c:v>
                </c:pt>
                <c:pt idx="20">
                  <c:v>5.25</c:v>
                </c:pt>
                <c:pt idx="21">
                  <c:v>5.25</c:v>
                </c:pt>
                <c:pt idx="22">
                  <c:v>5.25</c:v>
                </c:pt>
                <c:pt idx="23">
                  <c:v>5.25</c:v>
                </c:pt>
                <c:pt idx="24">
                  <c:v>4.75</c:v>
                </c:pt>
                <c:pt idx="25">
                  <c:v>4.75</c:v>
                </c:pt>
                <c:pt idx="26">
                  <c:v>4.75</c:v>
                </c:pt>
                <c:pt idx="27">
                  <c:v>4.75</c:v>
                </c:pt>
                <c:pt idx="28">
                  <c:v>4.75</c:v>
                </c:pt>
                <c:pt idx="29">
                  <c:v>4.75</c:v>
                </c:pt>
                <c:pt idx="30">
                  <c:v>4.25</c:v>
                </c:pt>
                <c:pt idx="31">
                  <c:v>4.25</c:v>
                </c:pt>
                <c:pt idx="32">
                  <c:v>4.25</c:v>
                </c:pt>
                <c:pt idx="33">
                  <c:v>4.25</c:v>
                </c:pt>
                <c:pt idx="34">
                  <c:v>4.25</c:v>
                </c:pt>
                <c:pt idx="35">
                  <c:v>4.25</c:v>
                </c:pt>
                <c:pt idx="36">
                  <c:v>4.25</c:v>
                </c:pt>
                <c:pt idx="37">
                  <c:v>4.25</c:v>
                </c:pt>
                <c:pt idx="38">
                  <c:v>4.25</c:v>
                </c:pt>
                <c:pt idx="39">
                  <c:v>4.25</c:v>
                </c:pt>
                <c:pt idx="40">
                  <c:v>5</c:v>
                </c:pt>
                <c:pt idx="41">
                  <c:v>5.5</c:v>
                </c:pt>
                <c:pt idx="42">
                  <c:v>5.5</c:v>
                </c:pt>
                <c:pt idx="43">
                  <c:v>6</c:v>
                </c:pt>
                <c:pt idx="44">
                  <c:v>7</c:v>
                </c:pt>
                <c:pt idx="45">
                  <c:v>7</c:v>
                </c:pt>
                <c:pt idx="46">
                  <c:v>7</c:v>
                </c:pt>
                <c:pt idx="47">
                  <c:v>7</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8.5</c:v>
                </c:pt>
                <c:pt idx="65">
                  <c:v>8.5</c:v>
                </c:pt>
                <c:pt idx="66">
                  <c:v>8</c:v>
                </c:pt>
                <c:pt idx="67">
                  <c:v>8</c:v>
                </c:pt>
                <c:pt idx="68">
                  <c:v>7.5</c:v>
                </c:pt>
                <c:pt idx="69">
                  <c:v>7.5</c:v>
                </c:pt>
                <c:pt idx="70">
                  <c:v>6.5</c:v>
                </c:pt>
                <c:pt idx="71">
                  <c:v>6.5</c:v>
                </c:pt>
                <c:pt idx="72">
                  <c:v>6.5</c:v>
                </c:pt>
                <c:pt idx="73">
                  <c:v>6.5</c:v>
                </c:pt>
                <c:pt idx="74">
                  <c:v>6.5</c:v>
                </c:pt>
                <c:pt idx="75">
                  <c:v>6.5</c:v>
                </c:pt>
                <c:pt idx="76">
                  <c:v>6.5</c:v>
                </c:pt>
                <c:pt idx="77">
                  <c:v>6.5</c:v>
                </c:pt>
                <c:pt idx="78">
                  <c:v>6.5</c:v>
                </c:pt>
                <c:pt idx="79">
                  <c:v>6.5</c:v>
                </c:pt>
                <c:pt idx="80">
                  <c:v>6.5</c:v>
                </c:pt>
                <c:pt idx="81">
                  <c:v>6.5</c:v>
                </c:pt>
                <c:pt idx="82">
                  <c:v>6.5</c:v>
                </c:pt>
                <c:pt idx="83">
                  <c:v>6.5</c:v>
                </c:pt>
                <c:pt idx="84">
                  <c:v>6.5</c:v>
                </c:pt>
                <c:pt idx="85">
                  <c:v>6.5</c:v>
                </c:pt>
                <c:pt idx="86">
                  <c:v>6.5</c:v>
                </c:pt>
                <c:pt idx="87">
                  <c:v>6</c:v>
                </c:pt>
                <c:pt idx="88">
                  <c:v>5</c:v>
                </c:pt>
                <c:pt idx="89">
                  <c:v>5</c:v>
                </c:pt>
                <c:pt idx="90">
                  <c:v>5</c:v>
                </c:pt>
                <c:pt idx="91">
                  <c:v>5</c:v>
                </c:pt>
                <c:pt idx="92">
                  <c:v>5</c:v>
                </c:pt>
                <c:pt idx="93">
                  <c:v>4.25</c:v>
                </c:pt>
                <c:pt idx="94">
                  <c:v>4.25</c:v>
                </c:pt>
                <c:pt idx="95">
                  <c:v>4.25</c:v>
                </c:pt>
                <c:pt idx="96">
                  <c:v>4.25</c:v>
                </c:pt>
                <c:pt idx="97">
                  <c:v>4.25</c:v>
                </c:pt>
                <c:pt idx="98">
                  <c:v>4.25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4.25</c:v>
                </c:pt>
                <c:pt idx="113">
                  <c:v>4.25</c:v>
                </c:pt>
                <c:pt idx="114">
                  <c:v>4.25</c:v>
                </c:pt>
                <c:pt idx="115">
                  <c:v>5.25</c:v>
                </c:pt>
                <c:pt idx="116">
                  <c:v>5.25</c:v>
                </c:pt>
                <c:pt idx="117">
                  <c:v>5.25</c:v>
                </c:pt>
                <c:pt idx="118">
                  <c:v>5.25</c:v>
                </c:pt>
                <c:pt idx="119">
                  <c:v>6.25</c:v>
                </c:pt>
                <c:pt idx="120">
                  <c:v>6.25</c:v>
                </c:pt>
                <c:pt idx="121">
                  <c:v>6.25</c:v>
                </c:pt>
                <c:pt idx="122">
                  <c:v>7.25</c:v>
                </c:pt>
                <c:pt idx="123">
                  <c:v>9</c:v>
                </c:pt>
                <c:pt idx="124">
                  <c:v>9</c:v>
                </c:pt>
                <c:pt idx="125">
                  <c:v>9</c:v>
                </c:pt>
                <c:pt idx="126">
                  <c:v>9</c:v>
                </c:pt>
                <c:pt idx="127">
                  <c:v>9</c:v>
                </c:pt>
                <c:pt idx="128">
                  <c:v>8.25</c:v>
                </c:pt>
                <c:pt idx="129">
                  <c:v>8.25</c:v>
                </c:pt>
                <c:pt idx="130">
                  <c:v>8.25</c:v>
                </c:pt>
                <c:pt idx="131">
                  <c:v>7.25</c:v>
                </c:pt>
                <c:pt idx="132">
                  <c:v>7.25</c:v>
                </c:pt>
                <c:pt idx="133">
                  <c:v>7.25</c:v>
                </c:pt>
                <c:pt idx="134">
                  <c:v>7.25</c:v>
                </c:pt>
                <c:pt idx="135">
                  <c:v>6.25</c:v>
                </c:pt>
                <c:pt idx="136">
                  <c:v>6.25</c:v>
                </c:pt>
                <c:pt idx="137">
                  <c:v>6.25</c:v>
                </c:pt>
                <c:pt idx="138">
                  <c:v>6.25</c:v>
                </c:pt>
                <c:pt idx="139">
                  <c:v>6.25</c:v>
                </c:pt>
                <c:pt idx="140">
                  <c:v>6.25</c:v>
                </c:pt>
                <c:pt idx="141">
                  <c:v>6.25</c:v>
                </c:pt>
                <c:pt idx="142">
                  <c:v>6.25</c:v>
                </c:pt>
                <c:pt idx="143">
                  <c:v>6.25</c:v>
                </c:pt>
                <c:pt idx="144">
                  <c:v>5.5</c:v>
                </c:pt>
                <c:pt idx="145">
                  <c:v>5.5</c:v>
                </c:pt>
                <c:pt idx="146">
                  <c:v>5.5</c:v>
                </c:pt>
                <c:pt idx="147">
                  <c:v>5.5</c:v>
                </c:pt>
                <c:pt idx="148">
                  <c:v>5.5</c:v>
                </c:pt>
                <c:pt idx="149">
                  <c:v>5.5</c:v>
                </c:pt>
                <c:pt idx="150">
                  <c:v>5.5</c:v>
                </c:pt>
                <c:pt idx="151">
                  <c:v>5.5</c:v>
                </c:pt>
                <c:pt idx="152">
                  <c:v>5.5</c:v>
                </c:pt>
                <c:pt idx="153">
                  <c:v>5.5</c:v>
                </c:pt>
                <c:pt idx="154">
                  <c:v>5.5</c:v>
                </c:pt>
                <c:pt idx="155">
                  <c:v>5.5</c:v>
                </c:pt>
                <c:pt idx="156">
                  <c:v>5.5</c:v>
                </c:pt>
                <c:pt idx="157">
                  <c:v>5.5</c:v>
                </c:pt>
                <c:pt idx="158">
                  <c:v>5.5</c:v>
                </c:pt>
                <c:pt idx="159">
                  <c:v>5.5</c:v>
                </c:pt>
                <c:pt idx="160">
                  <c:v>5.5</c:v>
                </c:pt>
                <c:pt idx="161">
                  <c:v>5.5</c:v>
                </c:pt>
                <c:pt idx="162">
                  <c:v>5.5</c:v>
                </c:pt>
                <c:pt idx="163">
                  <c:v>5.5</c:v>
                </c:pt>
                <c:pt idx="164">
                  <c:v>5.5</c:v>
                </c:pt>
                <c:pt idx="165">
                  <c:v>5.5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4.5</c:v>
                </c:pt>
                <c:pt idx="194">
                  <c:v>4.5</c:v>
                </c:pt>
                <c:pt idx="195">
                  <c:v>4</c:v>
                </c:pt>
                <c:pt idx="196">
                  <c:v>3.5</c:v>
                </c:pt>
                <c:pt idx="197">
                  <c:v>3.5</c:v>
                </c:pt>
                <c:pt idx="198">
                  <c:v>3.5</c:v>
                </c:pt>
                <c:pt idx="199">
                  <c:v>3.5</c:v>
                </c:pt>
                <c:pt idx="200">
                  <c:v>3.5</c:v>
                </c:pt>
                <c:pt idx="201">
                  <c:v>3.5</c:v>
                </c:pt>
                <c:pt idx="202">
                  <c:v>3.5</c:v>
                </c:pt>
                <c:pt idx="203">
                  <c:v>3</c:v>
                </c:pt>
                <c:pt idx="204">
                  <c:v>3</c:v>
                </c:pt>
                <c:pt idx="205">
                  <c:v>3</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3.25</c:v>
                </c:pt>
                <c:pt idx="234">
                  <c:v>3.25</c:v>
                </c:pt>
                <c:pt idx="235">
                  <c:v>3.25</c:v>
                </c:pt>
                <c:pt idx="236">
                  <c:v>3.25</c:v>
                </c:pt>
                <c:pt idx="237">
                  <c:v>3.25</c:v>
                </c:pt>
                <c:pt idx="238">
                  <c:v>3.75</c:v>
                </c:pt>
                <c:pt idx="239">
                  <c:v>3.75</c:v>
                </c:pt>
                <c:pt idx="240">
                  <c:v>4.25</c:v>
                </c:pt>
                <c:pt idx="241">
                  <c:v>4.25</c:v>
                </c:pt>
                <c:pt idx="242">
                  <c:v>4.25</c:v>
                </c:pt>
                <c:pt idx="243">
                  <c:v>5.25</c:v>
                </c:pt>
                <c:pt idx="244">
                  <c:v>5.25</c:v>
                </c:pt>
                <c:pt idx="245">
                  <c:v>5.25</c:v>
                </c:pt>
                <c:pt idx="246">
                  <c:v>5.25</c:v>
                </c:pt>
                <c:pt idx="247">
                  <c:v>5.25</c:v>
                </c:pt>
                <c:pt idx="248">
                  <c:v>6</c:v>
                </c:pt>
                <c:pt idx="249">
                  <c:v>6</c:v>
                </c:pt>
                <c:pt idx="250">
                  <c:v>6</c:v>
                </c:pt>
                <c:pt idx="251">
                  <c:v>6</c:v>
                </c:pt>
                <c:pt idx="252">
                  <c:v>6</c:v>
                </c:pt>
                <c:pt idx="253">
                  <c:v>6</c:v>
                </c:pt>
                <c:pt idx="254">
                  <c:v>6</c:v>
                </c:pt>
                <c:pt idx="255">
                  <c:v>6</c:v>
                </c:pt>
                <c:pt idx="256">
                  <c:v>6</c:v>
                </c:pt>
                <c:pt idx="257">
                  <c:v>6</c:v>
                </c:pt>
                <c:pt idx="258">
                  <c:v>6</c:v>
                </c:pt>
                <c:pt idx="259">
                  <c:v>5.5</c:v>
                </c:pt>
                <c:pt idx="260">
                  <c:v>5.5</c:v>
                </c:pt>
                <c:pt idx="261">
                  <c:v>5.5</c:v>
                </c:pt>
                <c:pt idx="262">
                  <c:v>5.5</c:v>
                </c:pt>
                <c:pt idx="263">
                  <c:v>5</c:v>
                </c:pt>
                <c:pt idx="264">
                  <c:v>4.5</c:v>
                </c:pt>
                <c:pt idx="265">
                  <c:v>4.5</c:v>
                </c:pt>
                <c:pt idx="266">
                  <c:v>4.5</c:v>
                </c:pt>
                <c:pt idx="267">
                  <c:v>4.5</c:v>
                </c:pt>
                <c:pt idx="268">
                  <c:v>3.75</c:v>
                </c:pt>
                <c:pt idx="269">
                  <c:v>3.75</c:v>
                </c:pt>
                <c:pt idx="270">
                  <c:v>3.75</c:v>
                </c:pt>
                <c:pt idx="271">
                  <c:v>3.25</c:v>
                </c:pt>
                <c:pt idx="272">
                  <c:v>3.25</c:v>
                </c:pt>
                <c:pt idx="273">
                  <c:v>3.25</c:v>
                </c:pt>
                <c:pt idx="274">
                  <c:v>3.25</c:v>
                </c:pt>
                <c:pt idx="275">
                  <c:v>3.25</c:v>
                </c:pt>
                <c:pt idx="276">
                  <c:v>3.25</c:v>
                </c:pt>
                <c:pt idx="277">
                  <c:v>3.25</c:v>
                </c:pt>
                <c:pt idx="278">
                  <c:v>2.5</c:v>
                </c:pt>
                <c:pt idx="279">
                  <c:v>2.5</c:v>
                </c:pt>
                <c:pt idx="280">
                  <c:v>2.5</c:v>
                </c:pt>
                <c:pt idx="281">
                  <c:v>2.5</c:v>
                </c:pt>
                <c:pt idx="282">
                  <c:v>2.5</c:v>
                </c:pt>
                <c:pt idx="283">
                  <c:v>2.5</c:v>
                </c:pt>
                <c:pt idx="284">
                  <c:v>2.5</c:v>
                </c:pt>
                <c:pt idx="285">
                  <c:v>1.75</c:v>
                </c:pt>
                <c:pt idx="286">
                  <c:v>1.75</c:v>
                </c:pt>
                <c:pt idx="287">
                  <c:v>1.75</c:v>
                </c:pt>
                <c:pt idx="288">
                  <c:v>1.75</c:v>
                </c:pt>
                <c:pt idx="289">
                  <c:v>1.75</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c:v>
                </c:pt>
                <c:pt idx="305">
                  <c:v>1</c:v>
                </c:pt>
                <c:pt idx="306">
                  <c:v>1</c:v>
                </c:pt>
              </c:numCache>
            </c:numRef>
          </c:val>
          <c:smooth val="0"/>
          <c:extLst>
            <c:ext xmlns:c16="http://schemas.microsoft.com/office/drawing/2014/chart" uri="{C3380CC4-5D6E-409C-BE32-E72D297353CC}">
              <c16:uniqueId val="{00000000-AF4E-4D00-858F-C0689D355970}"/>
            </c:ext>
          </c:extLst>
        </c:ser>
        <c:ser>
          <c:idx val="1"/>
          <c:order val="1"/>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(表)'!$H$5:$H$642</c:f>
              <c:numCache>
                <c:formatCode>General</c:formatCode>
                <c:ptCount val="638"/>
                <c:pt idx="307">
                  <c:v>0.95</c:v>
                </c:pt>
                <c:pt idx="308">
                  <c:v>0.88</c:v>
                </c:pt>
                <c:pt idx="309">
                  <c:v>0.56999999999999995</c:v>
                </c:pt>
                <c:pt idx="310">
                  <c:v>0.47</c:v>
                </c:pt>
                <c:pt idx="311">
                  <c:v>0.46</c:v>
                </c:pt>
                <c:pt idx="312">
                  <c:v>0.46</c:v>
                </c:pt>
                <c:pt idx="313">
                  <c:v>0.47</c:v>
                </c:pt>
                <c:pt idx="314">
                  <c:v>0.46</c:v>
                </c:pt>
                <c:pt idx="315">
                  <c:v>0.46</c:v>
                </c:pt>
                <c:pt idx="316">
                  <c:v>0.49</c:v>
                </c:pt>
                <c:pt idx="317">
                  <c:v>0.47</c:v>
                </c:pt>
                <c:pt idx="318">
                  <c:v>0.47</c:v>
                </c:pt>
                <c:pt idx="319">
                  <c:v>0.48</c:v>
                </c:pt>
                <c:pt idx="320">
                  <c:v>0.44</c:v>
                </c:pt>
                <c:pt idx="321">
                  <c:v>0.47</c:v>
                </c:pt>
                <c:pt idx="322">
                  <c:v>0.48</c:v>
                </c:pt>
                <c:pt idx="323">
                  <c:v>0.48</c:v>
                </c:pt>
                <c:pt idx="324">
                  <c:v>0.49</c:v>
                </c:pt>
                <c:pt idx="325">
                  <c:v>0.48</c:v>
                </c:pt>
                <c:pt idx="326">
                  <c:v>0.5</c:v>
                </c:pt>
                <c:pt idx="327">
                  <c:v>0.51</c:v>
                </c:pt>
                <c:pt idx="328">
                  <c:v>0.5</c:v>
                </c:pt>
                <c:pt idx="329">
                  <c:v>0.49</c:v>
                </c:pt>
                <c:pt idx="330">
                  <c:v>0.5</c:v>
                </c:pt>
                <c:pt idx="331">
                  <c:v>0.49</c:v>
                </c:pt>
                <c:pt idx="332">
                  <c:v>0.48</c:v>
                </c:pt>
                <c:pt idx="333">
                  <c:v>0.5</c:v>
                </c:pt>
                <c:pt idx="334">
                  <c:v>0.48</c:v>
                </c:pt>
                <c:pt idx="335">
                  <c:v>0.49</c:v>
                </c:pt>
                <c:pt idx="336">
                  <c:v>0.39</c:v>
                </c:pt>
                <c:pt idx="337">
                  <c:v>0.44</c:v>
                </c:pt>
                <c:pt idx="338">
                  <c:v>0.43</c:v>
                </c:pt>
                <c:pt idx="339">
                  <c:v>0.43</c:v>
                </c:pt>
                <c:pt idx="340">
                  <c:v>0.44</c:v>
                </c:pt>
                <c:pt idx="341">
                  <c:v>0.43</c:v>
                </c:pt>
                <c:pt idx="342">
                  <c:v>0.44</c:v>
                </c:pt>
                <c:pt idx="343">
                  <c:v>0.41</c:v>
                </c:pt>
                <c:pt idx="344">
                  <c:v>0.43</c:v>
                </c:pt>
                <c:pt idx="345">
                  <c:v>0.32</c:v>
                </c:pt>
                <c:pt idx="346">
                  <c:v>0.24</c:v>
                </c:pt>
                <c:pt idx="347">
                  <c:v>0.2</c:v>
                </c:pt>
                <c:pt idx="348">
                  <c:v>0.25</c:v>
                </c:pt>
                <c:pt idx="349">
                  <c:v>0.23</c:v>
                </c:pt>
                <c:pt idx="350">
                  <c:v>0.18</c:v>
                </c:pt>
                <c:pt idx="351">
                  <c:v>0.04</c:v>
                </c:pt>
                <c:pt idx="352">
                  <c:v>0.03</c:v>
                </c:pt>
                <c:pt idx="353">
                  <c:v>0.03</c:v>
                </c:pt>
                <c:pt idx="354">
                  <c:v>0.03</c:v>
                </c:pt>
                <c:pt idx="355">
                  <c:v>0.03</c:v>
                </c:pt>
                <c:pt idx="356">
                  <c:v>0.03</c:v>
                </c:pt>
                <c:pt idx="357">
                  <c:v>0.03</c:v>
                </c:pt>
                <c:pt idx="358">
                  <c:v>0.02</c:v>
                </c:pt>
                <c:pt idx="359">
                  <c:v>0.03</c:v>
                </c:pt>
                <c:pt idx="360">
                  <c:v>0.02</c:v>
                </c:pt>
                <c:pt idx="361">
                  <c:v>0.02</c:v>
                </c:pt>
                <c:pt idx="362">
                  <c:v>0.03</c:v>
                </c:pt>
                <c:pt idx="363">
                  <c:v>0.02</c:v>
                </c:pt>
                <c:pt idx="364">
                  <c:v>0.02</c:v>
                </c:pt>
                <c:pt idx="365">
                  <c:v>0.02</c:v>
                </c:pt>
                <c:pt idx="366">
                  <c:v>0.02</c:v>
                </c:pt>
                <c:pt idx="367">
                  <c:v>0.02</c:v>
                </c:pt>
                <c:pt idx="368">
                  <c:v>0.16</c:v>
                </c:pt>
                <c:pt idx="369">
                  <c:v>0.25</c:v>
                </c:pt>
                <c:pt idx="370">
                  <c:v>0.25</c:v>
                </c:pt>
                <c:pt idx="371">
                  <c:v>0.25</c:v>
                </c:pt>
                <c:pt idx="372">
                  <c:v>0.24</c:v>
                </c:pt>
                <c:pt idx="373">
                  <c:v>0.25</c:v>
                </c:pt>
                <c:pt idx="374">
                  <c:v>0.25</c:v>
                </c:pt>
                <c:pt idx="375">
                  <c:v>0.11</c:v>
                </c:pt>
                <c:pt idx="376">
                  <c:v>0.02</c:v>
                </c:pt>
                <c:pt idx="377">
                  <c:v>0.02</c:v>
                </c:pt>
                <c:pt idx="378">
                  <c:v>0.02</c:v>
                </c:pt>
                <c:pt idx="379">
                  <c:v>0.01</c:v>
                </c:pt>
                <c:pt idx="380">
                  <c:v>0.01</c:v>
                </c:pt>
                <c:pt idx="381">
                  <c:v>5.0000000000000001E-3</c:v>
                </c:pt>
                <c:pt idx="382">
                  <c:v>3.0000000000000001E-3</c:v>
                </c:pt>
                <c:pt idx="383">
                  <c:v>2E-3</c:v>
                </c:pt>
                <c:pt idx="384">
                  <c:v>2E-3</c:v>
                </c:pt>
                <c:pt idx="385">
                  <c:v>1E-3</c:v>
                </c:pt>
                <c:pt idx="386">
                  <c:v>1E-3</c:v>
                </c:pt>
                <c:pt idx="387">
                  <c:v>2E-3</c:v>
                </c:pt>
                <c:pt idx="388">
                  <c:v>1E-3</c:v>
                </c:pt>
                <c:pt idx="389">
                  <c:v>1E-3</c:v>
                </c:pt>
                <c:pt idx="390">
                  <c:v>1E-3</c:v>
                </c:pt>
                <c:pt idx="391">
                  <c:v>2E-3</c:v>
                </c:pt>
                <c:pt idx="392">
                  <c:v>2E-3</c:v>
                </c:pt>
                <c:pt idx="393">
                  <c:v>5.0000000000000001E-3</c:v>
                </c:pt>
                <c:pt idx="394">
                  <c:v>2E-3</c:v>
                </c:pt>
                <c:pt idx="395">
                  <c:v>2E-3</c:v>
                </c:pt>
                <c:pt idx="396">
                  <c:v>2E-3</c:v>
                </c:pt>
                <c:pt idx="397">
                  <c:v>2E-3</c:v>
                </c:pt>
                <c:pt idx="398">
                  <c:v>1E-3</c:v>
                </c:pt>
                <c:pt idx="399">
                  <c:v>2E-3</c:v>
                </c:pt>
                <c:pt idx="400">
                  <c:v>1E-3</c:v>
                </c:pt>
                <c:pt idx="401">
                  <c:v>1E-3</c:v>
                </c:pt>
                <c:pt idx="402">
                  <c:v>1E-3</c:v>
                </c:pt>
                <c:pt idx="403">
                  <c:v>2E-3</c:v>
                </c:pt>
                <c:pt idx="404">
                  <c:v>1E-3</c:v>
                </c:pt>
                <c:pt idx="405">
                  <c:v>2E-3</c:v>
                </c:pt>
                <c:pt idx="406">
                  <c:v>1E-3</c:v>
                </c:pt>
                <c:pt idx="407">
                  <c:v>1E-3</c:v>
                </c:pt>
                <c:pt idx="408">
                  <c:v>1E-3</c:v>
                </c:pt>
                <c:pt idx="409">
                  <c:v>0</c:v>
                </c:pt>
                <c:pt idx="410">
                  <c:v>1E-3</c:v>
                </c:pt>
                <c:pt idx="411">
                  <c:v>1E-3</c:v>
                </c:pt>
                <c:pt idx="412">
                  <c:v>0</c:v>
                </c:pt>
                <c:pt idx="413">
                  <c:v>1E-3</c:v>
                </c:pt>
                <c:pt idx="414">
                  <c:v>1E-3</c:v>
                </c:pt>
                <c:pt idx="415">
                  <c:v>0</c:v>
                </c:pt>
                <c:pt idx="416">
                  <c:v>1E-3</c:v>
                </c:pt>
                <c:pt idx="417">
                  <c:v>1E-3</c:v>
                </c:pt>
                <c:pt idx="418">
                  <c:v>1E-3</c:v>
                </c:pt>
                <c:pt idx="419">
                  <c:v>1E-3</c:v>
                </c:pt>
                <c:pt idx="420">
                  <c:v>1E-3</c:v>
                </c:pt>
                <c:pt idx="421">
                  <c:v>1E-3</c:v>
                </c:pt>
                <c:pt idx="422">
                  <c:v>1E-3</c:v>
                </c:pt>
                <c:pt idx="423">
                  <c:v>2E-3</c:v>
                </c:pt>
                <c:pt idx="424">
                  <c:v>1E-3</c:v>
                </c:pt>
                <c:pt idx="425">
                  <c:v>1E-3</c:v>
                </c:pt>
                <c:pt idx="426">
                  <c:v>1E-3</c:v>
                </c:pt>
                <c:pt idx="427">
                  <c:v>1E-3</c:v>
                </c:pt>
                <c:pt idx="428">
                  <c:v>1E-3</c:v>
                </c:pt>
                <c:pt idx="429">
                  <c:v>1E-3</c:v>
                </c:pt>
                <c:pt idx="430">
                  <c:v>1E-3</c:v>
                </c:pt>
                <c:pt idx="431">
                  <c:v>1E-3</c:v>
                </c:pt>
                <c:pt idx="432">
                  <c:v>1E-3</c:v>
                </c:pt>
                <c:pt idx="433">
                  <c:v>1E-3</c:v>
                </c:pt>
                <c:pt idx="434">
                  <c:v>1E-3</c:v>
                </c:pt>
                <c:pt idx="435">
                  <c:v>2E-3</c:v>
                </c:pt>
                <c:pt idx="436">
                  <c:v>2E-3</c:v>
                </c:pt>
                <c:pt idx="437">
                  <c:v>0.02</c:v>
                </c:pt>
                <c:pt idx="438">
                  <c:v>3.5999999999999997E-2</c:v>
                </c:pt>
                <c:pt idx="439">
                  <c:v>0.155</c:v>
                </c:pt>
                <c:pt idx="440">
                  <c:v>0.25</c:v>
                </c:pt>
                <c:pt idx="441">
                  <c:v>0.26100000000000001</c:v>
                </c:pt>
                <c:pt idx="442">
                  <c:v>0.254</c:v>
                </c:pt>
                <c:pt idx="443">
                  <c:v>0.25700000000000001</c:v>
                </c:pt>
                <c:pt idx="444">
                  <c:v>0.255</c:v>
                </c:pt>
                <c:pt idx="445">
                  <c:v>0.26700000000000002</c:v>
                </c:pt>
                <c:pt idx="446">
                  <c:v>0.35699999999999998</c:v>
                </c:pt>
                <c:pt idx="447">
                  <c:v>0.50900000000000001</c:v>
                </c:pt>
                <c:pt idx="448">
                  <c:v>0.51100000000000001</c:v>
                </c:pt>
                <c:pt idx="449">
                  <c:v>0.52100000000000002</c:v>
                </c:pt>
                <c:pt idx="450">
                  <c:v>0.51</c:v>
                </c:pt>
                <c:pt idx="451">
                  <c:v>0.499</c:v>
                </c:pt>
                <c:pt idx="452">
                  <c:v>0.48499999999999999</c:v>
                </c:pt>
                <c:pt idx="453">
                  <c:v>0.51</c:v>
                </c:pt>
                <c:pt idx="454">
                  <c:v>0.50600000000000001</c:v>
                </c:pt>
                <c:pt idx="455">
                  <c:v>0.5</c:v>
                </c:pt>
                <c:pt idx="456">
                  <c:v>0.497</c:v>
                </c:pt>
                <c:pt idx="457">
                  <c:v>0.502</c:v>
                </c:pt>
                <c:pt idx="458">
                  <c:v>0.504</c:v>
                </c:pt>
                <c:pt idx="459">
                  <c:v>0.51100000000000001</c:v>
                </c:pt>
                <c:pt idx="460">
                  <c:v>0.50600000000000001</c:v>
                </c:pt>
                <c:pt idx="461">
                  <c:v>0.505</c:v>
                </c:pt>
                <c:pt idx="462">
                  <c:v>0.50900000000000001</c:v>
                </c:pt>
                <c:pt idx="463">
                  <c:v>0.503</c:v>
                </c:pt>
                <c:pt idx="464">
                  <c:v>0.504</c:v>
                </c:pt>
                <c:pt idx="465">
                  <c:v>0.495</c:v>
                </c:pt>
                <c:pt idx="466">
                  <c:v>0.48699999999999999</c:v>
                </c:pt>
                <c:pt idx="467">
                  <c:v>0.30099999999999999</c:v>
                </c:pt>
                <c:pt idx="468">
                  <c:v>0.21099999999999999</c:v>
                </c:pt>
                <c:pt idx="469">
                  <c:v>0.12</c:v>
                </c:pt>
                <c:pt idx="470">
                  <c:v>0.111</c:v>
                </c:pt>
                <c:pt idx="471">
                  <c:v>0.1</c:v>
                </c:pt>
                <c:pt idx="472">
                  <c:v>0.104</c:v>
                </c:pt>
                <c:pt idx="473">
                  <c:v>0.10199999999999999</c:v>
                </c:pt>
                <c:pt idx="474">
                  <c:v>0.104</c:v>
                </c:pt>
                <c:pt idx="475">
                  <c:v>0.10199999999999999</c:v>
                </c:pt>
                <c:pt idx="476">
                  <c:v>0.106</c:v>
                </c:pt>
                <c:pt idx="477">
                  <c:v>0.10199999999999999</c:v>
                </c:pt>
                <c:pt idx="478">
                  <c:v>0.106</c:v>
                </c:pt>
                <c:pt idx="479">
                  <c:v>0.105</c:v>
                </c:pt>
                <c:pt idx="480">
                  <c:v>0.10100000000000001</c:v>
                </c:pt>
                <c:pt idx="481">
                  <c:v>9.6000000000000002E-2</c:v>
                </c:pt>
                <c:pt idx="482">
                  <c:v>0.10100000000000001</c:v>
                </c:pt>
                <c:pt idx="483">
                  <c:v>9.7000000000000003E-2</c:v>
                </c:pt>
                <c:pt idx="484">
                  <c:v>9.2999999999999999E-2</c:v>
                </c:pt>
                <c:pt idx="485">
                  <c:v>9.0999999999999998E-2</c:v>
                </c:pt>
                <c:pt idx="486">
                  <c:v>9.5000000000000001E-2</c:v>
                </c:pt>
                <c:pt idx="487">
                  <c:v>9.4E-2</c:v>
                </c:pt>
                <c:pt idx="488">
                  <c:v>9.5000000000000001E-2</c:v>
                </c:pt>
                <c:pt idx="489">
                  <c:v>9.0999999999999998E-2</c:v>
                </c:pt>
                <c:pt idx="490">
                  <c:v>9.0999999999999998E-2</c:v>
                </c:pt>
                <c:pt idx="491">
                  <c:v>9.0999999999999998E-2</c:v>
                </c:pt>
                <c:pt idx="492">
                  <c:v>8.6999999999999994E-2</c:v>
                </c:pt>
                <c:pt idx="493">
                  <c:v>8.5000000000000006E-2</c:v>
                </c:pt>
                <c:pt idx="494">
                  <c:v>9.2999999999999999E-2</c:v>
                </c:pt>
                <c:pt idx="495">
                  <c:v>8.5000000000000006E-2</c:v>
                </c:pt>
                <c:pt idx="496">
                  <c:v>6.2E-2</c:v>
                </c:pt>
                <c:pt idx="497">
                  <c:v>6.9000000000000006E-2</c:v>
                </c:pt>
                <c:pt idx="498">
                  <c:v>6.9000000000000006E-2</c:v>
                </c:pt>
                <c:pt idx="499">
                  <c:v>7.2999999999999995E-2</c:v>
                </c:pt>
                <c:pt idx="500">
                  <c:v>8.1000000000000003E-2</c:v>
                </c:pt>
                <c:pt idx="501">
                  <c:v>0.08</c:v>
                </c:pt>
                <c:pt idx="502">
                  <c:v>8.1000000000000003E-2</c:v>
                </c:pt>
                <c:pt idx="503">
                  <c:v>7.6999999999999999E-2</c:v>
                </c:pt>
                <c:pt idx="504">
                  <c:v>7.8E-2</c:v>
                </c:pt>
                <c:pt idx="505">
                  <c:v>0.08</c:v>
                </c:pt>
                <c:pt idx="506">
                  <c:v>8.5000000000000006E-2</c:v>
                </c:pt>
                <c:pt idx="507">
                  <c:v>8.4000000000000005E-2</c:v>
                </c:pt>
                <c:pt idx="508">
                  <c:v>7.4999999999999997E-2</c:v>
                </c:pt>
                <c:pt idx="509">
                  <c:v>8.4000000000000005E-2</c:v>
                </c:pt>
                <c:pt idx="510">
                  <c:v>7.5999999999999998E-2</c:v>
                </c:pt>
                <c:pt idx="511">
                  <c:v>8.4000000000000005E-2</c:v>
                </c:pt>
                <c:pt idx="512">
                  <c:v>8.5999999999999993E-2</c:v>
                </c:pt>
                <c:pt idx="513">
                  <c:v>8.5000000000000006E-2</c:v>
                </c:pt>
                <c:pt idx="514">
                  <c:v>8.5000000000000006E-2</c:v>
                </c:pt>
                <c:pt idx="515">
                  <c:v>8.5999999999999993E-2</c:v>
                </c:pt>
                <c:pt idx="516">
                  <c:v>8.2000000000000003E-2</c:v>
                </c:pt>
                <c:pt idx="517">
                  <c:v>8.3000000000000004E-2</c:v>
                </c:pt>
                <c:pt idx="518">
                  <c:v>8.6999999999999994E-2</c:v>
                </c:pt>
                <c:pt idx="519">
                  <c:v>7.8E-2</c:v>
                </c:pt>
                <c:pt idx="520">
                  <c:v>7.1999999999999995E-2</c:v>
                </c:pt>
                <c:pt idx="521">
                  <c:v>7.2999999999999995E-2</c:v>
                </c:pt>
                <c:pt idx="522">
                  <c:v>7.3999999999999996E-2</c:v>
                </c:pt>
                <c:pt idx="523">
                  <c:v>7.2999999999999995E-2</c:v>
                </c:pt>
                <c:pt idx="524">
                  <c:v>7.2999999999999995E-2</c:v>
                </c:pt>
                <c:pt idx="525">
                  <c:v>7.1999999999999995E-2</c:v>
                </c:pt>
                <c:pt idx="526">
                  <c:v>7.0000000000000007E-2</c:v>
                </c:pt>
                <c:pt idx="527">
                  <c:v>7.2999999999999995E-2</c:v>
                </c:pt>
                <c:pt idx="528">
                  <c:v>7.3999999999999996E-2</c:v>
                </c:pt>
                <c:pt idx="529">
                  <c:v>7.2999999999999995E-2</c:v>
                </c:pt>
                <c:pt idx="530">
                  <c:v>7.6999999999999999E-2</c:v>
                </c:pt>
                <c:pt idx="531">
                  <c:v>7.1999999999999995E-2</c:v>
                </c:pt>
                <c:pt idx="532">
                  <c:v>6.5000000000000002E-2</c:v>
                </c:pt>
                <c:pt idx="533">
                  <c:v>6.8000000000000005E-2</c:v>
                </c:pt>
                <c:pt idx="534">
                  <c:v>6.7000000000000004E-2</c:v>
                </c:pt>
                <c:pt idx="535">
                  <c:v>6.6000000000000003E-2</c:v>
                </c:pt>
                <c:pt idx="536">
                  <c:v>6.9000000000000006E-2</c:v>
                </c:pt>
                <c:pt idx="537">
                  <c:v>6.6000000000000003E-2</c:v>
                </c:pt>
                <c:pt idx="538">
                  <c:v>5.8999999999999997E-2</c:v>
                </c:pt>
                <c:pt idx="539">
                  <c:v>6.5000000000000002E-2</c:v>
                </c:pt>
                <c:pt idx="540">
                  <c:v>6.8000000000000005E-2</c:v>
                </c:pt>
                <c:pt idx="541">
                  <c:v>7.3999999999999996E-2</c:v>
                </c:pt>
                <c:pt idx="542">
                  <c:v>7.5999999999999998E-2</c:v>
                </c:pt>
                <c:pt idx="543">
                  <c:v>7.0000000000000007E-2</c:v>
                </c:pt>
                <c:pt idx="544">
                  <c:v>6.0999999999999999E-2</c:v>
                </c:pt>
                <c:pt idx="545">
                  <c:v>6.9000000000000006E-2</c:v>
                </c:pt>
                <c:pt idx="546">
                  <c:v>7.1999999999999995E-2</c:v>
                </c:pt>
                <c:pt idx="547">
                  <c:v>7.3999999999999996E-2</c:v>
                </c:pt>
                <c:pt idx="548">
                  <c:v>7.5999999999999998E-2</c:v>
                </c:pt>
                <c:pt idx="549">
                  <c:v>7.2999999999999995E-2</c:v>
                </c:pt>
                <c:pt idx="550">
                  <c:v>7.5999999999999998E-2</c:v>
                </c:pt>
                <c:pt idx="551">
                  <c:v>7.8E-2</c:v>
                </c:pt>
                <c:pt idx="552">
                  <c:v>7.4999999999999997E-2</c:v>
                </c:pt>
                <c:pt idx="553">
                  <c:v>7.3999999999999996E-2</c:v>
                </c:pt>
                <c:pt idx="554">
                  <c:v>3.3000000000000002E-2</c:v>
                </c:pt>
                <c:pt idx="555">
                  <c:v>-3.0000000000000001E-3</c:v>
                </c:pt>
                <c:pt idx="556">
                  <c:v>-3.6999999999999998E-2</c:v>
                </c:pt>
                <c:pt idx="557">
                  <c:v>-5.8999999999999997E-2</c:v>
                </c:pt>
                <c:pt idx="558">
                  <c:v>-5.5E-2</c:v>
                </c:pt>
                <c:pt idx="559">
                  <c:v>-4.2999999999999997E-2</c:v>
                </c:pt>
                <c:pt idx="560">
                  <c:v>-4.2999999999999997E-2</c:v>
                </c:pt>
                <c:pt idx="561">
                  <c:v>-5.1999999999999998E-2</c:v>
                </c:pt>
                <c:pt idx="562">
                  <c:v>-3.6999999999999998E-2</c:v>
                </c:pt>
                <c:pt idx="563">
                  <c:v>-4.9000000000000002E-2</c:v>
                </c:pt>
                <c:pt idx="564">
                  <c:v>-4.3999999999999997E-2</c:v>
                </c:pt>
                <c:pt idx="565">
                  <c:v>-4.4999999999999998E-2</c:v>
                </c:pt>
                <c:pt idx="566">
                  <c:v>-3.7999999999999999E-2</c:v>
                </c:pt>
                <c:pt idx="567">
                  <c:v>-4.2000000000000003E-2</c:v>
                </c:pt>
                <c:pt idx="568">
                  <c:v>-5.3999999999999999E-2</c:v>
                </c:pt>
                <c:pt idx="569">
                  <c:v>-5.2999999999999999E-2</c:v>
                </c:pt>
                <c:pt idx="570">
                  <c:v>-5.6000000000000001E-2</c:v>
                </c:pt>
                <c:pt idx="571">
                  <c:v>-5.3999999999999999E-2</c:v>
                </c:pt>
                <c:pt idx="572">
                  <c:v>-4.9000000000000002E-2</c:v>
                </c:pt>
                <c:pt idx="573">
                  <c:v>-5.8000000000000003E-2</c:v>
                </c:pt>
                <c:pt idx="574">
                  <c:v>-3.6999999999999998E-2</c:v>
                </c:pt>
                <c:pt idx="575">
                  <c:v>-4.8000000000000001E-2</c:v>
                </c:pt>
                <c:pt idx="576">
                  <c:v>-4.2000000000000003E-2</c:v>
                </c:pt>
                <c:pt idx="577">
                  <c:v>-0.04</c:v>
                </c:pt>
                <c:pt idx="578">
                  <c:v>-4.2000000000000003E-2</c:v>
                </c:pt>
                <c:pt idx="579">
                  <c:v>-6.2E-2</c:v>
                </c:pt>
                <c:pt idx="580">
                  <c:v>-6.3E-2</c:v>
                </c:pt>
                <c:pt idx="581">
                  <c:v>-6.0999999999999999E-2</c:v>
                </c:pt>
                <c:pt idx="582">
                  <c:v>-7.0999999999999994E-2</c:v>
                </c:pt>
                <c:pt idx="583">
                  <c:v>-7.0000000000000007E-2</c:v>
                </c:pt>
                <c:pt idx="584">
                  <c:v>-5.8999999999999997E-2</c:v>
                </c:pt>
                <c:pt idx="585">
                  <c:v>-5.8999999999999997E-2</c:v>
                </c:pt>
                <c:pt idx="586">
                  <c:v>-0.06</c:v>
                </c:pt>
                <c:pt idx="587">
                  <c:v>-7.0000000000000007E-2</c:v>
                </c:pt>
                <c:pt idx="588">
                  <c:v>-6.8000000000000005E-2</c:v>
                </c:pt>
                <c:pt idx="589">
                  <c:v>-6.4000000000000001E-2</c:v>
                </c:pt>
                <c:pt idx="590">
                  <c:v>-5.5E-2</c:v>
                </c:pt>
                <c:pt idx="591">
                  <c:v>-4.3999999999999997E-2</c:v>
                </c:pt>
                <c:pt idx="592">
                  <c:v>-6.8000000000000005E-2</c:v>
                </c:pt>
                <c:pt idx="593">
                  <c:v>-0.05</c:v>
                </c:pt>
                <c:pt idx="594">
                  <c:v>-6.3E-2</c:v>
                </c:pt>
                <c:pt idx="595">
                  <c:v>-7.0999999999999994E-2</c:v>
                </c:pt>
                <c:pt idx="596">
                  <c:v>-4.5999999999999999E-2</c:v>
                </c:pt>
                <c:pt idx="597">
                  <c:v>-5.8999999999999997E-2</c:v>
                </c:pt>
                <c:pt idx="598">
                  <c:v>-2.1999999999999999E-2</c:v>
                </c:pt>
                <c:pt idx="599">
                  <c:v>-4.2999999999999997E-2</c:v>
                </c:pt>
                <c:pt idx="600">
                  <c:v>-3.7999999999999999E-2</c:v>
                </c:pt>
                <c:pt idx="601">
                  <c:v>-3.2000000000000001E-2</c:v>
                </c:pt>
                <c:pt idx="602">
                  <c:v>-1.6E-2</c:v>
                </c:pt>
                <c:pt idx="603">
                  <c:v>-4.7E-2</c:v>
                </c:pt>
                <c:pt idx="604">
                  <c:v>-3.5999999999999997E-2</c:v>
                </c:pt>
                <c:pt idx="605">
                  <c:v>-4.7E-2</c:v>
                </c:pt>
                <c:pt idx="606">
                  <c:v>-4.8000000000000001E-2</c:v>
                </c:pt>
                <c:pt idx="607">
                  <c:v>-2.8000000000000001E-2</c:v>
                </c:pt>
                <c:pt idx="608">
                  <c:v>-3.5000000000000003E-2</c:v>
                </c:pt>
                <c:pt idx="609">
                  <c:v>-5.3999999999999999E-2</c:v>
                </c:pt>
                <c:pt idx="610">
                  <c:v>-0.02</c:v>
                </c:pt>
                <c:pt idx="611">
                  <c:v>-3.2000000000000001E-2</c:v>
                </c:pt>
                <c:pt idx="612">
                  <c:v>-2.5999999999999999E-2</c:v>
                </c:pt>
                <c:pt idx="613">
                  <c:v>-1.7000000000000001E-2</c:v>
                </c:pt>
                <c:pt idx="614">
                  <c:v>-1.6E-2</c:v>
                </c:pt>
                <c:pt idx="615">
                  <c:v>-1.7000000000000001E-2</c:v>
                </c:pt>
                <c:pt idx="616">
                  <c:v>-1.2E-2</c:v>
                </c:pt>
                <c:pt idx="617">
                  <c:v>-1.7000000000000001E-2</c:v>
                </c:pt>
                <c:pt idx="618">
                  <c:v>-2.9000000000000001E-2</c:v>
                </c:pt>
                <c:pt idx="619">
                  <c:v>-3.5999999999999997E-2</c:v>
                </c:pt>
                <c:pt idx="620">
                  <c:v>-3.4000000000000002E-2</c:v>
                </c:pt>
                <c:pt idx="621">
                  <c:v>-2.1999999999999999E-2</c:v>
                </c:pt>
                <c:pt idx="622">
                  <c:v>-2.7E-2</c:v>
                </c:pt>
                <c:pt idx="623">
                  <c:v>-0.04</c:v>
                </c:pt>
                <c:pt idx="624">
                  <c:v>-2.5999999999999999E-2</c:v>
                </c:pt>
                <c:pt idx="625">
                  <c:v>-0.02</c:v>
                </c:pt>
                <c:pt idx="626">
                  <c:v>-1.7999999999999999E-2</c:v>
                </c:pt>
                <c:pt idx="627">
                  <c:v>-8.0000000000000002E-3</c:v>
                </c:pt>
                <c:pt idx="628">
                  <c:v>-1.2E-2</c:v>
                </c:pt>
                <c:pt idx="629">
                  <c:v>-1.7999999999999999E-2</c:v>
                </c:pt>
                <c:pt idx="630">
                  <c:v>-3.7999999999999999E-2</c:v>
                </c:pt>
                <c:pt idx="631">
                  <c:v>-1.2E-2</c:v>
                </c:pt>
                <c:pt idx="632">
                  <c:v>-1.7999999999999999E-2</c:v>
                </c:pt>
                <c:pt idx="633">
                  <c:v>-4.9000000000000002E-2</c:v>
                </c:pt>
                <c:pt idx="634">
                  <c:v>-0.05</c:v>
                </c:pt>
                <c:pt idx="635">
                  <c:v>-6.7000000000000004E-2</c:v>
                </c:pt>
                <c:pt idx="636">
                  <c:v>-6.6000000000000003E-2</c:v>
                </c:pt>
                <c:pt idx="637">
                  <c:v>-0.02</c:v>
                </c:pt>
              </c:numCache>
            </c:numRef>
          </c:val>
          <c:smooth val="0"/>
          <c:extLst>
            <c:ext xmlns:c16="http://schemas.microsoft.com/office/drawing/2014/chart" uri="{C3380CC4-5D6E-409C-BE32-E72D297353CC}">
              <c16:uniqueId val="{00000001-AF4E-4D00-858F-C0689D355970}"/>
            </c:ext>
          </c:extLst>
        </c:ser>
        <c:dLbls>
          <c:showLegendKey val="0"/>
          <c:showVal val="0"/>
          <c:showCatName val="0"/>
          <c:showSerName val="0"/>
          <c:showPercent val="0"/>
          <c:showBubbleSize val="0"/>
        </c:dLbls>
        <c:smooth val="0"/>
        <c:axId val="572972696"/>
        <c:axId val="572966792"/>
      </c:lineChart>
      <c:catAx>
        <c:axId val="5729726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66792"/>
        <c:crosses val="autoZero"/>
        <c:auto val="1"/>
        <c:lblAlgn val="ctr"/>
        <c:lblOffset val="100"/>
        <c:tickLblSkip val="60"/>
        <c:tickMarkSkip val="10"/>
        <c:noMultiLvlLbl val="0"/>
      </c:catAx>
      <c:valAx>
        <c:axId val="572966792"/>
        <c:scaling>
          <c:orientation val="minMax"/>
        </c:scaling>
        <c:delete val="0"/>
        <c:axPos val="l"/>
        <c:majorGridlines>
          <c:spPr>
            <a:ln w="9525" cap="flat" cmpd="sng" algn="ctr">
              <a:solidFill>
                <a:schemeClr val="tx1">
                  <a:lumMod val="15000"/>
                  <a:lumOff val="85000"/>
                </a:schemeClr>
              </a:solidFill>
              <a:round/>
            </a:ln>
            <a:effectLst/>
          </c:spPr>
        </c:majorGridlines>
        <c:numFmt formatCode="#,##0.0_ ;[Red]\-#,##0.0\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72696"/>
        <c:crosses val="autoZero"/>
        <c:crossBetween val="midCat"/>
      </c:valAx>
    </c:plotArea>
    <c:plotVisOnly val="1"/>
    <c:dispBlanksAs val="gap"/>
    <c:showDLblsOverMax val="0"/>
  </c:chart>
  <c:spPr>
    <a:ln>
      <a:noFill/>
    </a:ln>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8271801199548"/>
          <c:y val="6.8541243952248004E-2"/>
          <c:w val="0.85527544819585066"/>
          <c:h val="0.82691037353912034"/>
        </c:manualLayout>
      </c:layout>
      <c:lineChart>
        <c:grouping val="standard"/>
        <c:varyColors val="0"/>
        <c:ser>
          <c:idx val="0"/>
          <c:order val="0"/>
          <c:tx>
            <c:strRef>
              <c:f>単利複利!$B$1</c:f>
              <c:strCache>
                <c:ptCount val="1"/>
                <c:pt idx="0">
                  <c:v>単利</c:v>
                </c:pt>
              </c:strCache>
            </c:strRef>
          </c:tx>
          <c:spPr>
            <a:ln w="28575" cap="rnd">
              <a:solidFill>
                <a:schemeClr val="accent1"/>
              </a:solidFill>
              <a:round/>
            </a:ln>
            <a:effectLst/>
          </c:spPr>
          <c:marker>
            <c:symbol val="none"/>
          </c:marker>
          <c:cat>
            <c:numRef>
              <c:f>単利複利!$A$4:$A$43</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単利複利!$B$4:$B$43</c:f>
              <c:numCache>
                <c:formatCode>0.00</c:formatCode>
                <c:ptCount val="40"/>
                <c:pt idx="0">
                  <c:v>105</c:v>
                </c:pt>
                <c:pt idx="1">
                  <c:v>110.00000000000001</c:v>
                </c:pt>
                <c:pt idx="2">
                  <c:v>114.99999999999999</c:v>
                </c:pt>
                <c:pt idx="3">
                  <c:v>120</c:v>
                </c:pt>
                <c:pt idx="4">
                  <c:v>125</c:v>
                </c:pt>
                <c:pt idx="5">
                  <c:v>130</c:v>
                </c:pt>
                <c:pt idx="6">
                  <c:v>135</c:v>
                </c:pt>
                <c:pt idx="7">
                  <c:v>140</c:v>
                </c:pt>
                <c:pt idx="8">
                  <c:v>145</c:v>
                </c:pt>
                <c:pt idx="9">
                  <c:v>150</c:v>
                </c:pt>
                <c:pt idx="10">
                  <c:v>155</c:v>
                </c:pt>
                <c:pt idx="11">
                  <c:v>160</c:v>
                </c:pt>
                <c:pt idx="12">
                  <c:v>165</c:v>
                </c:pt>
                <c:pt idx="13">
                  <c:v>170.00000000000003</c:v>
                </c:pt>
                <c:pt idx="14">
                  <c:v>175</c:v>
                </c:pt>
                <c:pt idx="15">
                  <c:v>180</c:v>
                </c:pt>
                <c:pt idx="16">
                  <c:v>185</c:v>
                </c:pt>
                <c:pt idx="17">
                  <c:v>190</c:v>
                </c:pt>
                <c:pt idx="18">
                  <c:v>195.00000000000003</c:v>
                </c:pt>
                <c:pt idx="19">
                  <c:v>200</c:v>
                </c:pt>
                <c:pt idx="20">
                  <c:v>204.99999999999997</c:v>
                </c:pt>
                <c:pt idx="21">
                  <c:v>210</c:v>
                </c:pt>
                <c:pt idx="22">
                  <c:v>215.00000000000003</c:v>
                </c:pt>
                <c:pt idx="23">
                  <c:v>220.00000000000003</c:v>
                </c:pt>
                <c:pt idx="24">
                  <c:v>225</c:v>
                </c:pt>
                <c:pt idx="25">
                  <c:v>229.99999999999997</c:v>
                </c:pt>
                <c:pt idx="26">
                  <c:v>235</c:v>
                </c:pt>
                <c:pt idx="27">
                  <c:v>240.00000000000003</c:v>
                </c:pt>
                <c:pt idx="28">
                  <c:v>245.00000000000003</c:v>
                </c:pt>
                <c:pt idx="29">
                  <c:v>250</c:v>
                </c:pt>
                <c:pt idx="30">
                  <c:v>254.99999999999997</c:v>
                </c:pt>
                <c:pt idx="31">
                  <c:v>260</c:v>
                </c:pt>
                <c:pt idx="32">
                  <c:v>265.00000000000006</c:v>
                </c:pt>
                <c:pt idx="33">
                  <c:v>270</c:v>
                </c:pt>
                <c:pt idx="34">
                  <c:v>275</c:v>
                </c:pt>
                <c:pt idx="35">
                  <c:v>280</c:v>
                </c:pt>
                <c:pt idx="36">
                  <c:v>285</c:v>
                </c:pt>
                <c:pt idx="37">
                  <c:v>290.00000000000006</c:v>
                </c:pt>
                <c:pt idx="38">
                  <c:v>295</c:v>
                </c:pt>
                <c:pt idx="39">
                  <c:v>300</c:v>
                </c:pt>
              </c:numCache>
            </c:numRef>
          </c:val>
          <c:smooth val="0"/>
          <c:extLst>
            <c:ext xmlns:c16="http://schemas.microsoft.com/office/drawing/2014/chart" uri="{C3380CC4-5D6E-409C-BE32-E72D297353CC}">
              <c16:uniqueId val="{00000000-FF75-4CAF-96D5-C82B552A5705}"/>
            </c:ext>
          </c:extLst>
        </c:ser>
        <c:ser>
          <c:idx val="1"/>
          <c:order val="1"/>
          <c:tx>
            <c:strRef>
              <c:f>単利複利!$C$1</c:f>
              <c:strCache>
                <c:ptCount val="1"/>
                <c:pt idx="0">
                  <c:v>複利</c:v>
                </c:pt>
              </c:strCache>
            </c:strRef>
          </c:tx>
          <c:spPr>
            <a:ln w="28575" cap="rnd">
              <a:solidFill>
                <a:schemeClr val="accent2"/>
              </a:solidFill>
              <a:round/>
            </a:ln>
            <a:effectLst/>
          </c:spPr>
          <c:marker>
            <c:symbol val="none"/>
          </c:marker>
          <c:cat>
            <c:numRef>
              <c:f>単利複利!$A$4:$A$43</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単利複利!$C$4:$C$43</c:f>
              <c:numCache>
                <c:formatCode>0.00</c:formatCode>
                <c:ptCount val="40"/>
                <c:pt idx="0">
                  <c:v>105</c:v>
                </c:pt>
                <c:pt idx="1">
                  <c:v>110.25</c:v>
                </c:pt>
                <c:pt idx="2">
                  <c:v>115.7625</c:v>
                </c:pt>
                <c:pt idx="3">
                  <c:v>121.55062500000001</c:v>
                </c:pt>
                <c:pt idx="4">
                  <c:v>127.62815625000002</c:v>
                </c:pt>
                <c:pt idx="5">
                  <c:v>134.00956406250003</c:v>
                </c:pt>
                <c:pt idx="6">
                  <c:v>140.71004226562505</c:v>
                </c:pt>
                <c:pt idx="7">
                  <c:v>147.74554437890632</c:v>
                </c:pt>
                <c:pt idx="8">
                  <c:v>155.13282159785163</c:v>
                </c:pt>
                <c:pt idx="9">
                  <c:v>162.88946267774421</c:v>
                </c:pt>
                <c:pt idx="10">
                  <c:v>171.03393581163144</c:v>
                </c:pt>
                <c:pt idx="11">
                  <c:v>179.58563260221302</c:v>
                </c:pt>
                <c:pt idx="12">
                  <c:v>188.56491423232367</c:v>
                </c:pt>
                <c:pt idx="13">
                  <c:v>197.99315994393987</c:v>
                </c:pt>
                <c:pt idx="14">
                  <c:v>207.89281794113688</c:v>
                </c:pt>
                <c:pt idx="15">
                  <c:v>218.28745883819374</c:v>
                </c:pt>
                <c:pt idx="16">
                  <c:v>229.20183178010345</c:v>
                </c:pt>
                <c:pt idx="17">
                  <c:v>240.66192336910862</c:v>
                </c:pt>
                <c:pt idx="18">
                  <c:v>252.69501953756406</c:v>
                </c:pt>
                <c:pt idx="19">
                  <c:v>265.32977051444226</c:v>
                </c:pt>
                <c:pt idx="20">
                  <c:v>278.5962590401644</c:v>
                </c:pt>
                <c:pt idx="21">
                  <c:v>292.5260719921726</c:v>
                </c:pt>
                <c:pt idx="22">
                  <c:v>307.15237559178127</c:v>
                </c:pt>
                <c:pt idx="23">
                  <c:v>322.50999437137034</c:v>
                </c:pt>
                <c:pt idx="24">
                  <c:v>338.63549408993885</c:v>
                </c:pt>
                <c:pt idx="25">
                  <c:v>355.56726879443579</c:v>
                </c:pt>
                <c:pt idx="26">
                  <c:v>373.34563223415762</c:v>
                </c:pt>
                <c:pt idx="27">
                  <c:v>392.01291384586551</c:v>
                </c:pt>
                <c:pt idx="28">
                  <c:v>411.61355953815882</c:v>
                </c:pt>
                <c:pt idx="29">
                  <c:v>432.19423751506679</c:v>
                </c:pt>
                <c:pt idx="30">
                  <c:v>453.80394939082015</c:v>
                </c:pt>
                <c:pt idx="31">
                  <c:v>476.49414686036118</c:v>
                </c:pt>
                <c:pt idx="32">
                  <c:v>500.31885420337926</c:v>
                </c:pt>
                <c:pt idx="33">
                  <c:v>525.33479691354819</c:v>
                </c:pt>
                <c:pt idx="34">
                  <c:v>551.60153675922561</c:v>
                </c:pt>
                <c:pt idx="35">
                  <c:v>579.18161359718692</c:v>
                </c:pt>
                <c:pt idx="36">
                  <c:v>608.14069427704635</c:v>
                </c:pt>
                <c:pt idx="37">
                  <c:v>638.54772899089869</c:v>
                </c:pt>
                <c:pt idx="38">
                  <c:v>670.47511544044369</c:v>
                </c:pt>
                <c:pt idx="39">
                  <c:v>703.99887121246593</c:v>
                </c:pt>
              </c:numCache>
            </c:numRef>
          </c:val>
          <c:smooth val="0"/>
          <c:extLst>
            <c:ext xmlns:c16="http://schemas.microsoft.com/office/drawing/2014/chart" uri="{C3380CC4-5D6E-409C-BE32-E72D297353CC}">
              <c16:uniqueId val="{00000001-FF75-4CAF-96D5-C82B552A5705}"/>
            </c:ext>
          </c:extLst>
        </c:ser>
        <c:dLbls>
          <c:showLegendKey val="0"/>
          <c:showVal val="0"/>
          <c:showCatName val="0"/>
          <c:showSerName val="0"/>
          <c:showPercent val="0"/>
          <c:showBubbleSize val="0"/>
        </c:dLbls>
        <c:smooth val="0"/>
        <c:axId val="720222144"/>
        <c:axId val="720224112"/>
      </c:lineChart>
      <c:catAx>
        <c:axId val="720222144"/>
        <c:scaling>
          <c:orientation val="minMax"/>
        </c:scaling>
        <c:delete val="1"/>
        <c:axPos val="b"/>
        <c:numFmt formatCode="#,##0_);[Red]\(#,##0\)" sourceLinked="0"/>
        <c:majorTickMark val="none"/>
        <c:minorTickMark val="none"/>
        <c:tickLblPos val="nextTo"/>
        <c:crossAx val="720224112"/>
        <c:crosses val="autoZero"/>
        <c:auto val="1"/>
        <c:lblAlgn val="ctr"/>
        <c:lblOffset val="100"/>
        <c:tickMarkSkip val="10"/>
        <c:noMultiLvlLbl val="0"/>
      </c:catAx>
      <c:valAx>
        <c:axId val="7202241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20222144"/>
        <c:crosses val="autoZero"/>
        <c:crossBetween val="between"/>
        <c:majorUnit val="200"/>
      </c:valAx>
      <c:spPr>
        <a:noFill/>
        <a:ln>
          <a:noFill/>
        </a:ln>
        <a:effectLst/>
      </c:spPr>
    </c:plotArea>
    <c:legend>
      <c:legendPos val="b"/>
      <c:layout>
        <c:manualLayout>
          <c:xMode val="edge"/>
          <c:yMode val="edge"/>
          <c:x val="0.32040987463972892"/>
          <c:y val="0.10879170440096006"/>
          <c:w val="0.27807491509728743"/>
          <c:h val="0.119441397780057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(表)'!$G$5:$G$606</c:f>
              <c:numCache>
                <c:formatCode>General</c:formatCode>
                <c:ptCount val="602"/>
                <c:pt idx="1">
                  <c:v>6.25</c:v>
                </c:pt>
                <c:pt idx="2">
                  <c:v>6.25</c:v>
                </c:pt>
                <c:pt idx="3">
                  <c:v>6.25</c:v>
                </c:pt>
                <c:pt idx="4">
                  <c:v>6.25</c:v>
                </c:pt>
                <c:pt idx="5">
                  <c:v>6.25</c:v>
                </c:pt>
                <c:pt idx="6">
                  <c:v>6.25</c:v>
                </c:pt>
                <c:pt idx="7">
                  <c:v>6.25</c:v>
                </c:pt>
                <c:pt idx="8">
                  <c:v>6.25</c:v>
                </c:pt>
                <c:pt idx="9">
                  <c:v>6.25</c:v>
                </c:pt>
                <c:pt idx="10">
                  <c:v>6</c:v>
                </c:pt>
                <c:pt idx="11">
                  <c:v>6</c:v>
                </c:pt>
                <c:pt idx="12">
                  <c:v>6</c:v>
                </c:pt>
                <c:pt idx="13">
                  <c:v>5.75</c:v>
                </c:pt>
                <c:pt idx="14">
                  <c:v>5.75</c:v>
                </c:pt>
                <c:pt idx="15">
                  <c:v>5.75</c:v>
                </c:pt>
                <c:pt idx="16">
                  <c:v>5.75</c:v>
                </c:pt>
                <c:pt idx="17">
                  <c:v>5.5</c:v>
                </c:pt>
                <c:pt idx="18">
                  <c:v>5.5</c:v>
                </c:pt>
                <c:pt idx="19">
                  <c:v>5.25</c:v>
                </c:pt>
                <c:pt idx="20">
                  <c:v>5.25</c:v>
                </c:pt>
                <c:pt idx="21">
                  <c:v>5.25</c:v>
                </c:pt>
                <c:pt idx="22">
                  <c:v>5.25</c:v>
                </c:pt>
                <c:pt idx="23">
                  <c:v>5.25</c:v>
                </c:pt>
                <c:pt idx="24">
                  <c:v>4.75</c:v>
                </c:pt>
                <c:pt idx="25">
                  <c:v>4.75</c:v>
                </c:pt>
                <c:pt idx="26">
                  <c:v>4.75</c:v>
                </c:pt>
                <c:pt idx="27">
                  <c:v>4.75</c:v>
                </c:pt>
                <c:pt idx="28">
                  <c:v>4.75</c:v>
                </c:pt>
                <c:pt idx="29">
                  <c:v>4.75</c:v>
                </c:pt>
                <c:pt idx="30">
                  <c:v>4.25</c:v>
                </c:pt>
                <c:pt idx="31">
                  <c:v>4.25</c:v>
                </c:pt>
                <c:pt idx="32">
                  <c:v>4.25</c:v>
                </c:pt>
                <c:pt idx="33">
                  <c:v>4.25</c:v>
                </c:pt>
                <c:pt idx="34">
                  <c:v>4.25</c:v>
                </c:pt>
                <c:pt idx="35">
                  <c:v>4.25</c:v>
                </c:pt>
                <c:pt idx="36">
                  <c:v>4.25</c:v>
                </c:pt>
                <c:pt idx="37">
                  <c:v>4.25</c:v>
                </c:pt>
                <c:pt idx="38">
                  <c:v>4.25</c:v>
                </c:pt>
                <c:pt idx="39">
                  <c:v>4.25</c:v>
                </c:pt>
                <c:pt idx="40">
                  <c:v>5</c:v>
                </c:pt>
                <c:pt idx="41">
                  <c:v>5.5</c:v>
                </c:pt>
                <c:pt idx="42">
                  <c:v>5.5</c:v>
                </c:pt>
                <c:pt idx="43">
                  <c:v>6</c:v>
                </c:pt>
                <c:pt idx="44">
                  <c:v>7</c:v>
                </c:pt>
                <c:pt idx="45">
                  <c:v>7</c:v>
                </c:pt>
                <c:pt idx="46">
                  <c:v>7</c:v>
                </c:pt>
                <c:pt idx="47">
                  <c:v>7</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8.5</c:v>
                </c:pt>
                <c:pt idx="65">
                  <c:v>8.5</c:v>
                </c:pt>
                <c:pt idx="66">
                  <c:v>8</c:v>
                </c:pt>
                <c:pt idx="67">
                  <c:v>8</c:v>
                </c:pt>
                <c:pt idx="68">
                  <c:v>7.5</c:v>
                </c:pt>
                <c:pt idx="69">
                  <c:v>7.5</c:v>
                </c:pt>
                <c:pt idx="70">
                  <c:v>6.5</c:v>
                </c:pt>
                <c:pt idx="71">
                  <c:v>6.5</c:v>
                </c:pt>
                <c:pt idx="72">
                  <c:v>6.5</c:v>
                </c:pt>
                <c:pt idx="73">
                  <c:v>6.5</c:v>
                </c:pt>
                <c:pt idx="74">
                  <c:v>6.5</c:v>
                </c:pt>
                <c:pt idx="75">
                  <c:v>6.5</c:v>
                </c:pt>
                <c:pt idx="76">
                  <c:v>6.5</c:v>
                </c:pt>
                <c:pt idx="77">
                  <c:v>6.5</c:v>
                </c:pt>
                <c:pt idx="78">
                  <c:v>6.5</c:v>
                </c:pt>
                <c:pt idx="79">
                  <c:v>6.5</c:v>
                </c:pt>
                <c:pt idx="80">
                  <c:v>6.5</c:v>
                </c:pt>
                <c:pt idx="81">
                  <c:v>6.5</c:v>
                </c:pt>
                <c:pt idx="82">
                  <c:v>6.5</c:v>
                </c:pt>
                <c:pt idx="83">
                  <c:v>6.5</c:v>
                </c:pt>
                <c:pt idx="84">
                  <c:v>6.5</c:v>
                </c:pt>
                <c:pt idx="85">
                  <c:v>6.5</c:v>
                </c:pt>
                <c:pt idx="86">
                  <c:v>6.5</c:v>
                </c:pt>
                <c:pt idx="87">
                  <c:v>6</c:v>
                </c:pt>
                <c:pt idx="88">
                  <c:v>5</c:v>
                </c:pt>
                <c:pt idx="89">
                  <c:v>5</c:v>
                </c:pt>
                <c:pt idx="90">
                  <c:v>5</c:v>
                </c:pt>
                <c:pt idx="91">
                  <c:v>5</c:v>
                </c:pt>
                <c:pt idx="92">
                  <c:v>5</c:v>
                </c:pt>
                <c:pt idx="93">
                  <c:v>4.25</c:v>
                </c:pt>
                <c:pt idx="94">
                  <c:v>4.25</c:v>
                </c:pt>
                <c:pt idx="95">
                  <c:v>4.25</c:v>
                </c:pt>
                <c:pt idx="96">
                  <c:v>4.25</c:v>
                </c:pt>
                <c:pt idx="97">
                  <c:v>4.25</c:v>
                </c:pt>
                <c:pt idx="98">
                  <c:v>4.25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4.25</c:v>
                </c:pt>
                <c:pt idx="113">
                  <c:v>4.25</c:v>
                </c:pt>
                <c:pt idx="114">
                  <c:v>4.25</c:v>
                </c:pt>
                <c:pt idx="115">
                  <c:v>5.25</c:v>
                </c:pt>
                <c:pt idx="116">
                  <c:v>5.25</c:v>
                </c:pt>
                <c:pt idx="117">
                  <c:v>5.25</c:v>
                </c:pt>
                <c:pt idx="118">
                  <c:v>5.25</c:v>
                </c:pt>
                <c:pt idx="119">
                  <c:v>6.25</c:v>
                </c:pt>
                <c:pt idx="120">
                  <c:v>6.25</c:v>
                </c:pt>
                <c:pt idx="121">
                  <c:v>6.25</c:v>
                </c:pt>
                <c:pt idx="122">
                  <c:v>7.25</c:v>
                </c:pt>
                <c:pt idx="123">
                  <c:v>9</c:v>
                </c:pt>
                <c:pt idx="124">
                  <c:v>9</c:v>
                </c:pt>
                <c:pt idx="125">
                  <c:v>9</c:v>
                </c:pt>
                <c:pt idx="126">
                  <c:v>9</c:v>
                </c:pt>
                <c:pt idx="127">
                  <c:v>9</c:v>
                </c:pt>
                <c:pt idx="128">
                  <c:v>8.25</c:v>
                </c:pt>
                <c:pt idx="129">
                  <c:v>8.25</c:v>
                </c:pt>
                <c:pt idx="130">
                  <c:v>8.25</c:v>
                </c:pt>
                <c:pt idx="131">
                  <c:v>7.25</c:v>
                </c:pt>
                <c:pt idx="132">
                  <c:v>7.25</c:v>
                </c:pt>
                <c:pt idx="133">
                  <c:v>7.25</c:v>
                </c:pt>
                <c:pt idx="134">
                  <c:v>7.25</c:v>
                </c:pt>
                <c:pt idx="135">
                  <c:v>6.25</c:v>
                </c:pt>
                <c:pt idx="136">
                  <c:v>6.25</c:v>
                </c:pt>
                <c:pt idx="137">
                  <c:v>6.25</c:v>
                </c:pt>
                <c:pt idx="138">
                  <c:v>6.25</c:v>
                </c:pt>
                <c:pt idx="139">
                  <c:v>6.25</c:v>
                </c:pt>
                <c:pt idx="140">
                  <c:v>6.25</c:v>
                </c:pt>
                <c:pt idx="141">
                  <c:v>6.25</c:v>
                </c:pt>
                <c:pt idx="142">
                  <c:v>6.25</c:v>
                </c:pt>
                <c:pt idx="143">
                  <c:v>6.25</c:v>
                </c:pt>
                <c:pt idx="144">
                  <c:v>5.5</c:v>
                </c:pt>
                <c:pt idx="145">
                  <c:v>5.5</c:v>
                </c:pt>
                <c:pt idx="146">
                  <c:v>5.5</c:v>
                </c:pt>
                <c:pt idx="147">
                  <c:v>5.5</c:v>
                </c:pt>
                <c:pt idx="148">
                  <c:v>5.5</c:v>
                </c:pt>
                <c:pt idx="149">
                  <c:v>5.5</c:v>
                </c:pt>
                <c:pt idx="150">
                  <c:v>5.5</c:v>
                </c:pt>
                <c:pt idx="151">
                  <c:v>5.5</c:v>
                </c:pt>
                <c:pt idx="152">
                  <c:v>5.5</c:v>
                </c:pt>
                <c:pt idx="153">
                  <c:v>5.5</c:v>
                </c:pt>
                <c:pt idx="154">
                  <c:v>5.5</c:v>
                </c:pt>
                <c:pt idx="155">
                  <c:v>5.5</c:v>
                </c:pt>
                <c:pt idx="156">
                  <c:v>5.5</c:v>
                </c:pt>
                <c:pt idx="157">
                  <c:v>5.5</c:v>
                </c:pt>
                <c:pt idx="158">
                  <c:v>5.5</c:v>
                </c:pt>
                <c:pt idx="159">
                  <c:v>5.5</c:v>
                </c:pt>
                <c:pt idx="160">
                  <c:v>5.5</c:v>
                </c:pt>
                <c:pt idx="161">
                  <c:v>5.5</c:v>
                </c:pt>
                <c:pt idx="162">
                  <c:v>5.5</c:v>
                </c:pt>
                <c:pt idx="163">
                  <c:v>5.5</c:v>
                </c:pt>
                <c:pt idx="164">
                  <c:v>5.5</c:v>
                </c:pt>
                <c:pt idx="165">
                  <c:v>5.5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4.5</c:v>
                </c:pt>
                <c:pt idx="194">
                  <c:v>4.5</c:v>
                </c:pt>
                <c:pt idx="195">
                  <c:v>4</c:v>
                </c:pt>
                <c:pt idx="196">
                  <c:v>3.5</c:v>
                </c:pt>
                <c:pt idx="197">
                  <c:v>3.5</c:v>
                </c:pt>
                <c:pt idx="198">
                  <c:v>3.5</c:v>
                </c:pt>
                <c:pt idx="199">
                  <c:v>3.5</c:v>
                </c:pt>
                <c:pt idx="200">
                  <c:v>3.5</c:v>
                </c:pt>
                <c:pt idx="201">
                  <c:v>3.5</c:v>
                </c:pt>
                <c:pt idx="202">
                  <c:v>3.5</c:v>
                </c:pt>
                <c:pt idx="203">
                  <c:v>3</c:v>
                </c:pt>
                <c:pt idx="204">
                  <c:v>3</c:v>
                </c:pt>
                <c:pt idx="205">
                  <c:v>3</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3.25</c:v>
                </c:pt>
                <c:pt idx="234">
                  <c:v>3.25</c:v>
                </c:pt>
                <c:pt idx="235">
                  <c:v>3.25</c:v>
                </c:pt>
                <c:pt idx="236">
                  <c:v>3.25</c:v>
                </c:pt>
                <c:pt idx="237">
                  <c:v>3.25</c:v>
                </c:pt>
                <c:pt idx="238">
                  <c:v>3.75</c:v>
                </c:pt>
                <c:pt idx="239">
                  <c:v>3.75</c:v>
                </c:pt>
                <c:pt idx="240">
                  <c:v>4.25</c:v>
                </c:pt>
                <c:pt idx="241">
                  <c:v>4.25</c:v>
                </c:pt>
                <c:pt idx="242">
                  <c:v>4.25</c:v>
                </c:pt>
                <c:pt idx="243">
                  <c:v>5.25</c:v>
                </c:pt>
                <c:pt idx="244">
                  <c:v>5.25</c:v>
                </c:pt>
                <c:pt idx="245">
                  <c:v>5.25</c:v>
                </c:pt>
                <c:pt idx="246">
                  <c:v>5.25</c:v>
                </c:pt>
                <c:pt idx="247">
                  <c:v>5.25</c:v>
                </c:pt>
                <c:pt idx="248">
                  <c:v>6</c:v>
                </c:pt>
                <c:pt idx="249">
                  <c:v>6</c:v>
                </c:pt>
                <c:pt idx="250">
                  <c:v>6</c:v>
                </c:pt>
                <c:pt idx="251">
                  <c:v>6</c:v>
                </c:pt>
                <c:pt idx="252">
                  <c:v>6</c:v>
                </c:pt>
                <c:pt idx="253">
                  <c:v>6</c:v>
                </c:pt>
                <c:pt idx="254">
                  <c:v>6</c:v>
                </c:pt>
                <c:pt idx="255">
                  <c:v>6</c:v>
                </c:pt>
                <c:pt idx="256">
                  <c:v>6</c:v>
                </c:pt>
                <c:pt idx="257">
                  <c:v>6</c:v>
                </c:pt>
                <c:pt idx="258">
                  <c:v>6</c:v>
                </c:pt>
                <c:pt idx="259">
                  <c:v>5.5</c:v>
                </c:pt>
                <c:pt idx="260">
                  <c:v>5.5</c:v>
                </c:pt>
                <c:pt idx="261">
                  <c:v>5.5</c:v>
                </c:pt>
                <c:pt idx="262">
                  <c:v>5.5</c:v>
                </c:pt>
                <c:pt idx="263">
                  <c:v>5</c:v>
                </c:pt>
                <c:pt idx="264">
                  <c:v>4.5</c:v>
                </c:pt>
                <c:pt idx="265">
                  <c:v>4.5</c:v>
                </c:pt>
                <c:pt idx="266">
                  <c:v>4.5</c:v>
                </c:pt>
                <c:pt idx="267">
                  <c:v>4.5</c:v>
                </c:pt>
                <c:pt idx="268">
                  <c:v>3.75</c:v>
                </c:pt>
                <c:pt idx="269">
                  <c:v>3.75</c:v>
                </c:pt>
                <c:pt idx="270">
                  <c:v>3.75</c:v>
                </c:pt>
                <c:pt idx="271">
                  <c:v>3.25</c:v>
                </c:pt>
                <c:pt idx="272">
                  <c:v>3.25</c:v>
                </c:pt>
                <c:pt idx="273">
                  <c:v>3.25</c:v>
                </c:pt>
                <c:pt idx="274">
                  <c:v>3.25</c:v>
                </c:pt>
                <c:pt idx="275">
                  <c:v>3.25</c:v>
                </c:pt>
                <c:pt idx="276">
                  <c:v>3.25</c:v>
                </c:pt>
                <c:pt idx="277">
                  <c:v>3.25</c:v>
                </c:pt>
                <c:pt idx="278">
                  <c:v>2.5</c:v>
                </c:pt>
                <c:pt idx="279">
                  <c:v>2.5</c:v>
                </c:pt>
                <c:pt idx="280">
                  <c:v>2.5</c:v>
                </c:pt>
                <c:pt idx="281">
                  <c:v>2.5</c:v>
                </c:pt>
                <c:pt idx="282">
                  <c:v>2.5</c:v>
                </c:pt>
                <c:pt idx="283">
                  <c:v>2.5</c:v>
                </c:pt>
                <c:pt idx="284">
                  <c:v>2.5</c:v>
                </c:pt>
                <c:pt idx="285">
                  <c:v>1.75</c:v>
                </c:pt>
                <c:pt idx="286">
                  <c:v>1.75</c:v>
                </c:pt>
                <c:pt idx="287">
                  <c:v>1.75</c:v>
                </c:pt>
                <c:pt idx="288">
                  <c:v>1.75</c:v>
                </c:pt>
                <c:pt idx="289">
                  <c:v>1.75</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c:v>
                </c:pt>
                <c:pt idx="305">
                  <c:v>1</c:v>
                </c:pt>
                <c:pt idx="306">
                  <c:v>1</c:v>
                </c:pt>
              </c:numCache>
            </c:numRef>
          </c:val>
          <c:smooth val="0"/>
          <c:extLst>
            <c:ext xmlns:c16="http://schemas.microsoft.com/office/drawing/2014/chart" uri="{C3380CC4-5D6E-409C-BE32-E72D297353CC}">
              <c16:uniqueId val="{00000000-AF4E-4D00-858F-C0689D355970}"/>
            </c:ext>
          </c:extLst>
        </c:ser>
        <c:ser>
          <c:idx val="1"/>
          <c:order val="1"/>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(表)'!$H$5:$H$642</c:f>
              <c:numCache>
                <c:formatCode>General</c:formatCode>
                <c:ptCount val="638"/>
                <c:pt idx="307">
                  <c:v>0.95</c:v>
                </c:pt>
                <c:pt idx="308">
                  <c:v>0.88</c:v>
                </c:pt>
                <c:pt idx="309">
                  <c:v>0.56999999999999995</c:v>
                </c:pt>
                <c:pt idx="310">
                  <c:v>0.47</c:v>
                </c:pt>
                <c:pt idx="311">
                  <c:v>0.46</c:v>
                </c:pt>
                <c:pt idx="312">
                  <c:v>0.46</c:v>
                </c:pt>
                <c:pt idx="313">
                  <c:v>0.47</c:v>
                </c:pt>
                <c:pt idx="314">
                  <c:v>0.46</c:v>
                </c:pt>
                <c:pt idx="315">
                  <c:v>0.46</c:v>
                </c:pt>
                <c:pt idx="316">
                  <c:v>0.49</c:v>
                </c:pt>
                <c:pt idx="317">
                  <c:v>0.47</c:v>
                </c:pt>
                <c:pt idx="318">
                  <c:v>0.47</c:v>
                </c:pt>
                <c:pt idx="319">
                  <c:v>0.48</c:v>
                </c:pt>
                <c:pt idx="320">
                  <c:v>0.44</c:v>
                </c:pt>
                <c:pt idx="321">
                  <c:v>0.47</c:v>
                </c:pt>
                <c:pt idx="322">
                  <c:v>0.48</c:v>
                </c:pt>
                <c:pt idx="323">
                  <c:v>0.48</c:v>
                </c:pt>
                <c:pt idx="324">
                  <c:v>0.49</c:v>
                </c:pt>
                <c:pt idx="325">
                  <c:v>0.48</c:v>
                </c:pt>
                <c:pt idx="326">
                  <c:v>0.5</c:v>
                </c:pt>
                <c:pt idx="327">
                  <c:v>0.51</c:v>
                </c:pt>
                <c:pt idx="328">
                  <c:v>0.5</c:v>
                </c:pt>
                <c:pt idx="329">
                  <c:v>0.49</c:v>
                </c:pt>
                <c:pt idx="330">
                  <c:v>0.5</c:v>
                </c:pt>
                <c:pt idx="331">
                  <c:v>0.49</c:v>
                </c:pt>
                <c:pt idx="332">
                  <c:v>0.48</c:v>
                </c:pt>
                <c:pt idx="333">
                  <c:v>0.5</c:v>
                </c:pt>
                <c:pt idx="334">
                  <c:v>0.48</c:v>
                </c:pt>
                <c:pt idx="335">
                  <c:v>0.49</c:v>
                </c:pt>
                <c:pt idx="336">
                  <c:v>0.39</c:v>
                </c:pt>
                <c:pt idx="337">
                  <c:v>0.44</c:v>
                </c:pt>
                <c:pt idx="338">
                  <c:v>0.43</c:v>
                </c:pt>
                <c:pt idx="339">
                  <c:v>0.43</c:v>
                </c:pt>
                <c:pt idx="340">
                  <c:v>0.44</c:v>
                </c:pt>
                <c:pt idx="341">
                  <c:v>0.43</c:v>
                </c:pt>
                <c:pt idx="342">
                  <c:v>0.44</c:v>
                </c:pt>
                <c:pt idx="343">
                  <c:v>0.41</c:v>
                </c:pt>
                <c:pt idx="344">
                  <c:v>0.43</c:v>
                </c:pt>
                <c:pt idx="345">
                  <c:v>0.32</c:v>
                </c:pt>
                <c:pt idx="346">
                  <c:v>0.24</c:v>
                </c:pt>
                <c:pt idx="347">
                  <c:v>0.2</c:v>
                </c:pt>
                <c:pt idx="348">
                  <c:v>0.25</c:v>
                </c:pt>
                <c:pt idx="349">
                  <c:v>0.23</c:v>
                </c:pt>
                <c:pt idx="350">
                  <c:v>0.18</c:v>
                </c:pt>
                <c:pt idx="351">
                  <c:v>0.04</c:v>
                </c:pt>
                <c:pt idx="352">
                  <c:v>0.03</c:v>
                </c:pt>
                <c:pt idx="353">
                  <c:v>0.03</c:v>
                </c:pt>
                <c:pt idx="354">
                  <c:v>0.03</c:v>
                </c:pt>
                <c:pt idx="355">
                  <c:v>0.03</c:v>
                </c:pt>
                <c:pt idx="356">
                  <c:v>0.03</c:v>
                </c:pt>
                <c:pt idx="357">
                  <c:v>0.03</c:v>
                </c:pt>
                <c:pt idx="358">
                  <c:v>0.02</c:v>
                </c:pt>
                <c:pt idx="359">
                  <c:v>0.03</c:v>
                </c:pt>
                <c:pt idx="360">
                  <c:v>0.02</c:v>
                </c:pt>
                <c:pt idx="361">
                  <c:v>0.02</c:v>
                </c:pt>
                <c:pt idx="362">
                  <c:v>0.03</c:v>
                </c:pt>
                <c:pt idx="363">
                  <c:v>0.02</c:v>
                </c:pt>
                <c:pt idx="364">
                  <c:v>0.02</c:v>
                </c:pt>
                <c:pt idx="365">
                  <c:v>0.02</c:v>
                </c:pt>
                <c:pt idx="366">
                  <c:v>0.02</c:v>
                </c:pt>
                <c:pt idx="367">
                  <c:v>0.02</c:v>
                </c:pt>
                <c:pt idx="368">
                  <c:v>0.16</c:v>
                </c:pt>
                <c:pt idx="369">
                  <c:v>0.25</c:v>
                </c:pt>
                <c:pt idx="370">
                  <c:v>0.25</c:v>
                </c:pt>
                <c:pt idx="371">
                  <c:v>0.25</c:v>
                </c:pt>
                <c:pt idx="372">
                  <c:v>0.24</c:v>
                </c:pt>
                <c:pt idx="373">
                  <c:v>0.25</c:v>
                </c:pt>
                <c:pt idx="374">
                  <c:v>0.25</c:v>
                </c:pt>
                <c:pt idx="375">
                  <c:v>0.11</c:v>
                </c:pt>
                <c:pt idx="376">
                  <c:v>0.02</c:v>
                </c:pt>
                <c:pt idx="377">
                  <c:v>0.02</c:v>
                </c:pt>
                <c:pt idx="378">
                  <c:v>0.02</c:v>
                </c:pt>
                <c:pt idx="379">
                  <c:v>0.01</c:v>
                </c:pt>
                <c:pt idx="380">
                  <c:v>0.01</c:v>
                </c:pt>
                <c:pt idx="381">
                  <c:v>5.0000000000000001E-3</c:v>
                </c:pt>
                <c:pt idx="382">
                  <c:v>3.0000000000000001E-3</c:v>
                </c:pt>
                <c:pt idx="383">
                  <c:v>2E-3</c:v>
                </c:pt>
                <c:pt idx="384">
                  <c:v>2E-3</c:v>
                </c:pt>
                <c:pt idx="385">
                  <c:v>1E-3</c:v>
                </c:pt>
                <c:pt idx="386">
                  <c:v>1E-3</c:v>
                </c:pt>
                <c:pt idx="387">
                  <c:v>2E-3</c:v>
                </c:pt>
                <c:pt idx="388">
                  <c:v>1E-3</c:v>
                </c:pt>
                <c:pt idx="389">
                  <c:v>1E-3</c:v>
                </c:pt>
                <c:pt idx="390">
                  <c:v>1E-3</c:v>
                </c:pt>
                <c:pt idx="391">
                  <c:v>2E-3</c:v>
                </c:pt>
                <c:pt idx="392">
                  <c:v>2E-3</c:v>
                </c:pt>
                <c:pt idx="393">
                  <c:v>5.0000000000000001E-3</c:v>
                </c:pt>
                <c:pt idx="394">
                  <c:v>2E-3</c:v>
                </c:pt>
                <c:pt idx="395">
                  <c:v>2E-3</c:v>
                </c:pt>
                <c:pt idx="396">
                  <c:v>2E-3</c:v>
                </c:pt>
                <c:pt idx="397">
                  <c:v>2E-3</c:v>
                </c:pt>
                <c:pt idx="398">
                  <c:v>1E-3</c:v>
                </c:pt>
                <c:pt idx="399">
                  <c:v>2E-3</c:v>
                </c:pt>
                <c:pt idx="400">
                  <c:v>1E-3</c:v>
                </c:pt>
                <c:pt idx="401">
                  <c:v>1E-3</c:v>
                </c:pt>
                <c:pt idx="402">
                  <c:v>1E-3</c:v>
                </c:pt>
                <c:pt idx="403">
                  <c:v>2E-3</c:v>
                </c:pt>
                <c:pt idx="404">
                  <c:v>1E-3</c:v>
                </c:pt>
                <c:pt idx="405">
                  <c:v>2E-3</c:v>
                </c:pt>
                <c:pt idx="406">
                  <c:v>1E-3</c:v>
                </c:pt>
                <c:pt idx="407">
                  <c:v>1E-3</c:v>
                </c:pt>
                <c:pt idx="408">
                  <c:v>1E-3</c:v>
                </c:pt>
                <c:pt idx="409">
                  <c:v>0</c:v>
                </c:pt>
                <c:pt idx="410">
                  <c:v>1E-3</c:v>
                </c:pt>
                <c:pt idx="411">
                  <c:v>1E-3</c:v>
                </c:pt>
                <c:pt idx="412">
                  <c:v>0</c:v>
                </c:pt>
                <c:pt idx="413">
                  <c:v>1E-3</c:v>
                </c:pt>
                <c:pt idx="414">
                  <c:v>1E-3</c:v>
                </c:pt>
                <c:pt idx="415">
                  <c:v>0</c:v>
                </c:pt>
                <c:pt idx="416">
                  <c:v>1E-3</c:v>
                </c:pt>
                <c:pt idx="417">
                  <c:v>1E-3</c:v>
                </c:pt>
                <c:pt idx="418">
                  <c:v>1E-3</c:v>
                </c:pt>
                <c:pt idx="419">
                  <c:v>1E-3</c:v>
                </c:pt>
                <c:pt idx="420">
                  <c:v>1E-3</c:v>
                </c:pt>
                <c:pt idx="421">
                  <c:v>1E-3</c:v>
                </c:pt>
                <c:pt idx="422">
                  <c:v>1E-3</c:v>
                </c:pt>
                <c:pt idx="423">
                  <c:v>2E-3</c:v>
                </c:pt>
                <c:pt idx="424">
                  <c:v>1E-3</c:v>
                </c:pt>
                <c:pt idx="425">
                  <c:v>1E-3</c:v>
                </c:pt>
                <c:pt idx="426">
                  <c:v>1E-3</c:v>
                </c:pt>
                <c:pt idx="427">
                  <c:v>1E-3</c:v>
                </c:pt>
                <c:pt idx="428">
                  <c:v>1E-3</c:v>
                </c:pt>
                <c:pt idx="429">
                  <c:v>1E-3</c:v>
                </c:pt>
                <c:pt idx="430">
                  <c:v>1E-3</c:v>
                </c:pt>
                <c:pt idx="431">
                  <c:v>1E-3</c:v>
                </c:pt>
                <c:pt idx="432">
                  <c:v>1E-3</c:v>
                </c:pt>
                <c:pt idx="433">
                  <c:v>1E-3</c:v>
                </c:pt>
                <c:pt idx="434">
                  <c:v>1E-3</c:v>
                </c:pt>
                <c:pt idx="435">
                  <c:v>2E-3</c:v>
                </c:pt>
                <c:pt idx="436">
                  <c:v>2E-3</c:v>
                </c:pt>
                <c:pt idx="437">
                  <c:v>0.02</c:v>
                </c:pt>
                <c:pt idx="438">
                  <c:v>3.5999999999999997E-2</c:v>
                </c:pt>
                <c:pt idx="439">
                  <c:v>0.155</c:v>
                </c:pt>
                <c:pt idx="440">
                  <c:v>0.25</c:v>
                </c:pt>
                <c:pt idx="441">
                  <c:v>0.26100000000000001</c:v>
                </c:pt>
                <c:pt idx="442">
                  <c:v>0.254</c:v>
                </c:pt>
                <c:pt idx="443">
                  <c:v>0.25700000000000001</c:v>
                </c:pt>
                <c:pt idx="444">
                  <c:v>0.255</c:v>
                </c:pt>
                <c:pt idx="445">
                  <c:v>0.26700000000000002</c:v>
                </c:pt>
                <c:pt idx="446">
                  <c:v>0.35699999999999998</c:v>
                </c:pt>
                <c:pt idx="447">
                  <c:v>0.50900000000000001</c:v>
                </c:pt>
                <c:pt idx="448">
                  <c:v>0.51100000000000001</c:v>
                </c:pt>
                <c:pt idx="449">
                  <c:v>0.52100000000000002</c:v>
                </c:pt>
                <c:pt idx="450">
                  <c:v>0.51</c:v>
                </c:pt>
                <c:pt idx="451">
                  <c:v>0.499</c:v>
                </c:pt>
                <c:pt idx="452">
                  <c:v>0.48499999999999999</c:v>
                </c:pt>
                <c:pt idx="453">
                  <c:v>0.51</c:v>
                </c:pt>
                <c:pt idx="454">
                  <c:v>0.50600000000000001</c:v>
                </c:pt>
                <c:pt idx="455">
                  <c:v>0.5</c:v>
                </c:pt>
                <c:pt idx="456">
                  <c:v>0.497</c:v>
                </c:pt>
                <c:pt idx="457">
                  <c:v>0.502</c:v>
                </c:pt>
                <c:pt idx="458">
                  <c:v>0.504</c:v>
                </c:pt>
                <c:pt idx="459">
                  <c:v>0.51100000000000001</c:v>
                </c:pt>
                <c:pt idx="460">
                  <c:v>0.50600000000000001</c:v>
                </c:pt>
                <c:pt idx="461">
                  <c:v>0.505</c:v>
                </c:pt>
                <c:pt idx="462">
                  <c:v>0.50900000000000001</c:v>
                </c:pt>
                <c:pt idx="463">
                  <c:v>0.503</c:v>
                </c:pt>
                <c:pt idx="464">
                  <c:v>0.504</c:v>
                </c:pt>
                <c:pt idx="465">
                  <c:v>0.495</c:v>
                </c:pt>
                <c:pt idx="466">
                  <c:v>0.48699999999999999</c:v>
                </c:pt>
                <c:pt idx="467">
                  <c:v>0.30099999999999999</c:v>
                </c:pt>
                <c:pt idx="468">
                  <c:v>0.21099999999999999</c:v>
                </c:pt>
                <c:pt idx="469">
                  <c:v>0.12</c:v>
                </c:pt>
                <c:pt idx="470">
                  <c:v>0.111</c:v>
                </c:pt>
                <c:pt idx="471">
                  <c:v>0.1</c:v>
                </c:pt>
                <c:pt idx="472">
                  <c:v>0.104</c:v>
                </c:pt>
                <c:pt idx="473">
                  <c:v>0.10199999999999999</c:v>
                </c:pt>
                <c:pt idx="474">
                  <c:v>0.104</c:v>
                </c:pt>
                <c:pt idx="475">
                  <c:v>0.10199999999999999</c:v>
                </c:pt>
                <c:pt idx="476">
                  <c:v>0.106</c:v>
                </c:pt>
                <c:pt idx="477">
                  <c:v>0.10199999999999999</c:v>
                </c:pt>
                <c:pt idx="478">
                  <c:v>0.106</c:v>
                </c:pt>
                <c:pt idx="479">
                  <c:v>0.105</c:v>
                </c:pt>
                <c:pt idx="480">
                  <c:v>0.10100000000000001</c:v>
                </c:pt>
                <c:pt idx="481">
                  <c:v>9.6000000000000002E-2</c:v>
                </c:pt>
                <c:pt idx="482">
                  <c:v>0.10100000000000001</c:v>
                </c:pt>
                <c:pt idx="483">
                  <c:v>9.7000000000000003E-2</c:v>
                </c:pt>
                <c:pt idx="484">
                  <c:v>9.2999999999999999E-2</c:v>
                </c:pt>
                <c:pt idx="485">
                  <c:v>9.0999999999999998E-2</c:v>
                </c:pt>
                <c:pt idx="486">
                  <c:v>9.5000000000000001E-2</c:v>
                </c:pt>
                <c:pt idx="487">
                  <c:v>9.4E-2</c:v>
                </c:pt>
                <c:pt idx="488">
                  <c:v>9.5000000000000001E-2</c:v>
                </c:pt>
                <c:pt idx="489">
                  <c:v>9.0999999999999998E-2</c:v>
                </c:pt>
                <c:pt idx="490">
                  <c:v>9.0999999999999998E-2</c:v>
                </c:pt>
                <c:pt idx="491">
                  <c:v>9.0999999999999998E-2</c:v>
                </c:pt>
                <c:pt idx="492">
                  <c:v>8.6999999999999994E-2</c:v>
                </c:pt>
                <c:pt idx="493">
                  <c:v>8.5000000000000006E-2</c:v>
                </c:pt>
                <c:pt idx="494">
                  <c:v>9.2999999999999999E-2</c:v>
                </c:pt>
                <c:pt idx="495">
                  <c:v>8.5000000000000006E-2</c:v>
                </c:pt>
                <c:pt idx="496">
                  <c:v>6.2E-2</c:v>
                </c:pt>
                <c:pt idx="497">
                  <c:v>6.9000000000000006E-2</c:v>
                </c:pt>
                <c:pt idx="498">
                  <c:v>6.9000000000000006E-2</c:v>
                </c:pt>
                <c:pt idx="499">
                  <c:v>7.2999999999999995E-2</c:v>
                </c:pt>
                <c:pt idx="500">
                  <c:v>8.1000000000000003E-2</c:v>
                </c:pt>
                <c:pt idx="501">
                  <c:v>0.08</c:v>
                </c:pt>
                <c:pt idx="502">
                  <c:v>8.1000000000000003E-2</c:v>
                </c:pt>
                <c:pt idx="503">
                  <c:v>7.6999999999999999E-2</c:v>
                </c:pt>
                <c:pt idx="504">
                  <c:v>7.8E-2</c:v>
                </c:pt>
                <c:pt idx="505">
                  <c:v>0.08</c:v>
                </c:pt>
                <c:pt idx="506">
                  <c:v>8.5000000000000006E-2</c:v>
                </c:pt>
                <c:pt idx="507">
                  <c:v>8.4000000000000005E-2</c:v>
                </c:pt>
                <c:pt idx="508">
                  <c:v>7.4999999999999997E-2</c:v>
                </c:pt>
                <c:pt idx="509">
                  <c:v>8.4000000000000005E-2</c:v>
                </c:pt>
                <c:pt idx="510">
                  <c:v>7.5999999999999998E-2</c:v>
                </c:pt>
                <c:pt idx="511">
                  <c:v>8.4000000000000005E-2</c:v>
                </c:pt>
                <c:pt idx="512">
                  <c:v>8.5999999999999993E-2</c:v>
                </c:pt>
                <c:pt idx="513">
                  <c:v>8.5000000000000006E-2</c:v>
                </c:pt>
                <c:pt idx="514">
                  <c:v>8.5000000000000006E-2</c:v>
                </c:pt>
                <c:pt idx="515">
                  <c:v>8.5999999999999993E-2</c:v>
                </c:pt>
                <c:pt idx="516">
                  <c:v>8.2000000000000003E-2</c:v>
                </c:pt>
                <c:pt idx="517">
                  <c:v>8.3000000000000004E-2</c:v>
                </c:pt>
                <c:pt idx="518">
                  <c:v>8.6999999999999994E-2</c:v>
                </c:pt>
                <c:pt idx="519">
                  <c:v>7.8E-2</c:v>
                </c:pt>
                <c:pt idx="520">
                  <c:v>7.1999999999999995E-2</c:v>
                </c:pt>
                <c:pt idx="521">
                  <c:v>7.2999999999999995E-2</c:v>
                </c:pt>
                <c:pt idx="522">
                  <c:v>7.3999999999999996E-2</c:v>
                </c:pt>
                <c:pt idx="523">
                  <c:v>7.2999999999999995E-2</c:v>
                </c:pt>
                <c:pt idx="524">
                  <c:v>7.2999999999999995E-2</c:v>
                </c:pt>
                <c:pt idx="525">
                  <c:v>7.1999999999999995E-2</c:v>
                </c:pt>
                <c:pt idx="526">
                  <c:v>7.0000000000000007E-2</c:v>
                </c:pt>
                <c:pt idx="527">
                  <c:v>7.2999999999999995E-2</c:v>
                </c:pt>
                <c:pt idx="528">
                  <c:v>7.3999999999999996E-2</c:v>
                </c:pt>
                <c:pt idx="529">
                  <c:v>7.2999999999999995E-2</c:v>
                </c:pt>
                <c:pt idx="530">
                  <c:v>7.6999999999999999E-2</c:v>
                </c:pt>
                <c:pt idx="531">
                  <c:v>7.1999999999999995E-2</c:v>
                </c:pt>
                <c:pt idx="532">
                  <c:v>6.5000000000000002E-2</c:v>
                </c:pt>
                <c:pt idx="533">
                  <c:v>6.8000000000000005E-2</c:v>
                </c:pt>
                <c:pt idx="534">
                  <c:v>6.7000000000000004E-2</c:v>
                </c:pt>
                <c:pt idx="535">
                  <c:v>6.6000000000000003E-2</c:v>
                </c:pt>
                <c:pt idx="536">
                  <c:v>6.9000000000000006E-2</c:v>
                </c:pt>
                <c:pt idx="537">
                  <c:v>6.6000000000000003E-2</c:v>
                </c:pt>
                <c:pt idx="538">
                  <c:v>5.8999999999999997E-2</c:v>
                </c:pt>
                <c:pt idx="539">
                  <c:v>6.5000000000000002E-2</c:v>
                </c:pt>
                <c:pt idx="540">
                  <c:v>6.8000000000000005E-2</c:v>
                </c:pt>
                <c:pt idx="541">
                  <c:v>7.3999999999999996E-2</c:v>
                </c:pt>
                <c:pt idx="542">
                  <c:v>7.5999999999999998E-2</c:v>
                </c:pt>
                <c:pt idx="543">
                  <c:v>7.0000000000000007E-2</c:v>
                </c:pt>
                <c:pt idx="544">
                  <c:v>6.0999999999999999E-2</c:v>
                </c:pt>
                <c:pt idx="545">
                  <c:v>6.9000000000000006E-2</c:v>
                </c:pt>
                <c:pt idx="546">
                  <c:v>7.1999999999999995E-2</c:v>
                </c:pt>
                <c:pt idx="547">
                  <c:v>7.3999999999999996E-2</c:v>
                </c:pt>
                <c:pt idx="548">
                  <c:v>7.5999999999999998E-2</c:v>
                </c:pt>
                <c:pt idx="549">
                  <c:v>7.2999999999999995E-2</c:v>
                </c:pt>
                <c:pt idx="550">
                  <c:v>7.5999999999999998E-2</c:v>
                </c:pt>
                <c:pt idx="551">
                  <c:v>7.8E-2</c:v>
                </c:pt>
                <c:pt idx="552">
                  <c:v>7.4999999999999997E-2</c:v>
                </c:pt>
                <c:pt idx="553">
                  <c:v>7.3999999999999996E-2</c:v>
                </c:pt>
                <c:pt idx="554">
                  <c:v>3.3000000000000002E-2</c:v>
                </c:pt>
                <c:pt idx="555">
                  <c:v>-3.0000000000000001E-3</c:v>
                </c:pt>
                <c:pt idx="556">
                  <c:v>-3.6999999999999998E-2</c:v>
                </c:pt>
                <c:pt idx="557">
                  <c:v>-5.8999999999999997E-2</c:v>
                </c:pt>
                <c:pt idx="558">
                  <c:v>-5.5E-2</c:v>
                </c:pt>
                <c:pt idx="559">
                  <c:v>-4.2999999999999997E-2</c:v>
                </c:pt>
                <c:pt idx="560">
                  <c:v>-4.2999999999999997E-2</c:v>
                </c:pt>
                <c:pt idx="561">
                  <c:v>-5.1999999999999998E-2</c:v>
                </c:pt>
                <c:pt idx="562">
                  <c:v>-3.6999999999999998E-2</c:v>
                </c:pt>
                <c:pt idx="563">
                  <c:v>-4.9000000000000002E-2</c:v>
                </c:pt>
                <c:pt idx="564">
                  <c:v>-4.3999999999999997E-2</c:v>
                </c:pt>
                <c:pt idx="565">
                  <c:v>-4.4999999999999998E-2</c:v>
                </c:pt>
                <c:pt idx="566">
                  <c:v>-3.7999999999999999E-2</c:v>
                </c:pt>
                <c:pt idx="567">
                  <c:v>-4.2000000000000003E-2</c:v>
                </c:pt>
                <c:pt idx="568">
                  <c:v>-5.3999999999999999E-2</c:v>
                </c:pt>
                <c:pt idx="569">
                  <c:v>-5.2999999999999999E-2</c:v>
                </c:pt>
                <c:pt idx="570">
                  <c:v>-5.6000000000000001E-2</c:v>
                </c:pt>
                <c:pt idx="571">
                  <c:v>-5.3999999999999999E-2</c:v>
                </c:pt>
                <c:pt idx="572">
                  <c:v>-4.9000000000000002E-2</c:v>
                </c:pt>
                <c:pt idx="573">
                  <c:v>-5.8000000000000003E-2</c:v>
                </c:pt>
                <c:pt idx="574">
                  <c:v>-3.6999999999999998E-2</c:v>
                </c:pt>
                <c:pt idx="575">
                  <c:v>-4.8000000000000001E-2</c:v>
                </c:pt>
                <c:pt idx="576">
                  <c:v>-4.2000000000000003E-2</c:v>
                </c:pt>
                <c:pt idx="577">
                  <c:v>-0.04</c:v>
                </c:pt>
                <c:pt idx="578">
                  <c:v>-4.2000000000000003E-2</c:v>
                </c:pt>
                <c:pt idx="579">
                  <c:v>-6.2E-2</c:v>
                </c:pt>
                <c:pt idx="580">
                  <c:v>-6.3E-2</c:v>
                </c:pt>
                <c:pt idx="581">
                  <c:v>-6.0999999999999999E-2</c:v>
                </c:pt>
                <c:pt idx="582">
                  <c:v>-7.0999999999999994E-2</c:v>
                </c:pt>
                <c:pt idx="583">
                  <c:v>-7.0000000000000007E-2</c:v>
                </c:pt>
                <c:pt idx="584">
                  <c:v>-5.8999999999999997E-2</c:v>
                </c:pt>
                <c:pt idx="585">
                  <c:v>-5.8999999999999997E-2</c:v>
                </c:pt>
                <c:pt idx="586">
                  <c:v>-0.06</c:v>
                </c:pt>
                <c:pt idx="587">
                  <c:v>-7.0000000000000007E-2</c:v>
                </c:pt>
                <c:pt idx="588">
                  <c:v>-6.8000000000000005E-2</c:v>
                </c:pt>
                <c:pt idx="589">
                  <c:v>-6.4000000000000001E-2</c:v>
                </c:pt>
                <c:pt idx="590">
                  <c:v>-5.5E-2</c:v>
                </c:pt>
                <c:pt idx="591">
                  <c:v>-4.3999999999999997E-2</c:v>
                </c:pt>
                <c:pt idx="592">
                  <c:v>-6.8000000000000005E-2</c:v>
                </c:pt>
                <c:pt idx="593">
                  <c:v>-0.05</c:v>
                </c:pt>
                <c:pt idx="594">
                  <c:v>-6.3E-2</c:v>
                </c:pt>
                <c:pt idx="595">
                  <c:v>-7.0999999999999994E-2</c:v>
                </c:pt>
                <c:pt idx="596">
                  <c:v>-4.5999999999999999E-2</c:v>
                </c:pt>
                <c:pt idx="597">
                  <c:v>-5.8999999999999997E-2</c:v>
                </c:pt>
                <c:pt idx="598">
                  <c:v>-2.1999999999999999E-2</c:v>
                </c:pt>
                <c:pt idx="599">
                  <c:v>-4.2999999999999997E-2</c:v>
                </c:pt>
                <c:pt idx="600">
                  <c:v>-3.7999999999999999E-2</c:v>
                </c:pt>
                <c:pt idx="601">
                  <c:v>-3.2000000000000001E-2</c:v>
                </c:pt>
                <c:pt idx="602">
                  <c:v>-1.6E-2</c:v>
                </c:pt>
                <c:pt idx="603">
                  <c:v>-4.7E-2</c:v>
                </c:pt>
                <c:pt idx="604">
                  <c:v>-3.5999999999999997E-2</c:v>
                </c:pt>
                <c:pt idx="605">
                  <c:v>-4.7E-2</c:v>
                </c:pt>
                <c:pt idx="606">
                  <c:v>-4.8000000000000001E-2</c:v>
                </c:pt>
                <c:pt idx="607">
                  <c:v>-2.8000000000000001E-2</c:v>
                </c:pt>
                <c:pt idx="608">
                  <c:v>-3.5000000000000003E-2</c:v>
                </c:pt>
                <c:pt idx="609">
                  <c:v>-5.3999999999999999E-2</c:v>
                </c:pt>
                <c:pt idx="610">
                  <c:v>-0.02</c:v>
                </c:pt>
                <c:pt idx="611">
                  <c:v>-3.2000000000000001E-2</c:v>
                </c:pt>
                <c:pt idx="612">
                  <c:v>-2.5999999999999999E-2</c:v>
                </c:pt>
                <c:pt idx="613">
                  <c:v>-1.7000000000000001E-2</c:v>
                </c:pt>
                <c:pt idx="614">
                  <c:v>-1.6E-2</c:v>
                </c:pt>
                <c:pt idx="615">
                  <c:v>-1.7000000000000001E-2</c:v>
                </c:pt>
                <c:pt idx="616">
                  <c:v>-1.2E-2</c:v>
                </c:pt>
                <c:pt idx="617">
                  <c:v>-1.7000000000000001E-2</c:v>
                </c:pt>
                <c:pt idx="618">
                  <c:v>-2.9000000000000001E-2</c:v>
                </c:pt>
                <c:pt idx="619">
                  <c:v>-3.5999999999999997E-2</c:v>
                </c:pt>
                <c:pt idx="620">
                  <c:v>-3.4000000000000002E-2</c:v>
                </c:pt>
                <c:pt idx="621">
                  <c:v>-2.1999999999999999E-2</c:v>
                </c:pt>
                <c:pt idx="622">
                  <c:v>-2.7E-2</c:v>
                </c:pt>
                <c:pt idx="623">
                  <c:v>-0.04</c:v>
                </c:pt>
                <c:pt idx="624">
                  <c:v>-2.5999999999999999E-2</c:v>
                </c:pt>
                <c:pt idx="625">
                  <c:v>-0.02</c:v>
                </c:pt>
                <c:pt idx="626">
                  <c:v>-1.7999999999999999E-2</c:v>
                </c:pt>
                <c:pt idx="627">
                  <c:v>-8.0000000000000002E-3</c:v>
                </c:pt>
                <c:pt idx="628">
                  <c:v>-1.2E-2</c:v>
                </c:pt>
                <c:pt idx="629">
                  <c:v>-1.7999999999999999E-2</c:v>
                </c:pt>
                <c:pt idx="630">
                  <c:v>-3.7999999999999999E-2</c:v>
                </c:pt>
                <c:pt idx="631">
                  <c:v>-1.2E-2</c:v>
                </c:pt>
                <c:pt idx="632">
                  <c:v>-1.7999999999999999E-2</c:v>
                </c:pt>
                <c:pt idx="633">
                  <c:v>-4.9000000000000002E-2</c:v>
                </c:pt>
                <c:pt idx="634">
                  <c:v>-0.05</c:v>
                </c:pt>
                <c:pt idx="635">
                  <c:v>-6.7000000000000004E-2</c:v>
                </c:pt>
                <c:pt idx="636">
                  <c:v>-6.6000000000000003E-2</c:v>
                </c:pt>
                <c:pt idx="637">
                  <c:v>-0.02</c:v>
                </c:pt>
              </c:numCache>
            </c:numRef>
          </c:val>
          <c:smooth val="0"/>
          <c:extLst>
            <c:ext xmlns:c16="http://schemas.microsoft.com/office/drawing/2014/chart" uri="{C3380CC4-5D6E-409C-BE32-E72D297353CC}">
              <c16:uniqueId val="{00000001-AF4E-4D00-858F-C0689D355970}"/>
            </c:ext>
          </c:extLst>
        </c:ser>
        <c:dLbls>
          <c:showLegendKey val="0"/>
          <c:showVal val="0"/>
          <c:showCatName val="0"/>
          <c:showSerName val="0"/>
          <c:showPercent val="0"/>
          <c:showBubbleSize val="0"/>
        </c:dLbls>
        <c:smooth val="0"/>
        <c:axId val="572972696"/>
        <c:axId val="572966792"/>
      </c:lineChart>
      <c:catAx>
        <c:axId val="5729726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66792"/>
        <c:crosses val="autoZero"/>
        <c:auto val="1"/>
        <c:lblAlgn val="ctr"/>
        <c:lblOffset val="100"/>
        <c:tickLblSkip val="60"/>
        <c:tickMarkSkip val="10"/>
        <c:noMultiLvlLbl val="0"/>
      </c:catAx>
      <c:valAx>
        <c:axId val="572966792"/>
        <c:scaling>
          <c:orientation val="minMax"/>
        </c:scaling>
        <c:delete val="0"/>
        <c:axPos val="l"/>
        <c:majorGridlines>
          <c:spPr>
            <a:ln w="9525" cap="flat" cmpd="sng" algn="ctr">
              <a:solidFill>
                <a:schemeClr val="tx1">
                  <a:lumMod val="15000"/>
                  <a:lumOff val="85000"/>
                </a:schemeClr>
              </a:solidFill>
              <a:round/>
            </a:ln>
            <a:effectLst/>
          </c:spPr>
        </c:majorGridlines>
        <c:numFmt formatCode="#,##0.0_ ;[Red]\-#,##0.0\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72696"/>
        <c:crosses val="autoZero"/>
        <c:crossBetween val="midCat"/>
      </c:valAx>
    </c:plotArea>
    <c:plotVisOnly val="1"/>
    <c:dispBlanksAs val="gap"/>
    <c:showDLblsOverMax val="0"/>
  </c:chart>
  <c:spPr>
    <a:ln>
      <a:noFill/>
    </a:ln>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C0504D"/>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1F9-49AB-AE19-31C171275FB5}"/>
              </c:ext>
            </c:extLst>
          </c:dPt>
          <c:dPt>
            <c:idx val="1"/>
            <c:invertIfNegative val="0"/>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1F9-49AB-AE19-31C171275FB5}"/>
              </c:ext>
            </c:extLst>
          </c:dPt>
          <c:dPt>
            <c:idx val="2"/>
            <c:invertIfNegative val="0"/>
            <c:bubble3D val="0"/>
            <c:spPr>
              <a:solidFill>
                <a:srgbClr val="C0504D"/>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1F9-49AB-AE19-31C171275FB5}"/>
              </c:ext>
            </c:extLst>
          </c:dPt>
          <c:dPt>
            <c:idx val="3"/>
            <c:invertIfNegative val="0"/>
            <c:bubble3D val="0"/>
            <c:spPr>
              <a:solidFill>
                <a:srgbClr val="C0504D"/>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1F9-49AB-AE19-31C171275FB5}"/>
              </c:ext>
            </c:extLst>
          </c:dPt>
          <c:dPt>
            <c:idx val="4"/>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1F9-49AB-AE19-31C171275FB5}"/>
              </c:ext>
            </c:extLst>
          </c:dPt>
          <c:dPt>
            <c:idx val="5"/>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E1F9-49AB-AE19-31C171275FB5}"/>
              </c:ext>
            </c:extLst>
          </c:dPt>
          <c:dPt>
            <c:idx val="6"/>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E1F9-49AB-AE19-31C171275FB5}"/>
              </c:ext>
            </c:extLst>
          </c:dPt>
          <c:dPt>
            <c:idx val="7"/>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E1F9-49AB-AE19-31C171275FB5}"/>
              </c:ext>
            </c:extLst>
          </c:dPt>
          <c:dPt>
            <c:idx val="8"/>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E1F9-49AB-AE19-31C171275FB5}"/>
              </c:ext>
            </c:extLst>
          </c:dPt>
          <c:dPt>
            <c:idx val="9"/>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E1F9-49AB-AE19-31C171275FB5}"/>
              </c:ext>
            </c:extLst>
          </c:dPt>
          <c:dPt>
            <c:idx val="10"/>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E1F9-49AB-AE19-31C171275FB5}"/>
              </c:ext>
            </c:extLst>
          </c:dPt>
          <c:cat>
            <c:strRef>
              <c:f>グラフ・数値!$C$3:$C$13</c:f>
              <c:strCache>
                <c:ptCount val="11"/>
                <c:pt idx="0">
                  <c:v>-8%～-6%</c:v>
                </c:pt>
                <c:pt idx="1">
                  <c:v>-6%～-4%</c:v>
                </c:pt>
                <c:pt idx="2">
                  <c:v>-4%～-2%</c:v>
                </c:pt>
                <c:pt idx="3">
                  <c:v>-2%～0%</c:v>
                </c:pt>
                <c:pt idx="4">
                  <c:v>0%～2%</c:v>
                </c:pt>
                <c:pt idx="5">
                  <c:v>2%～4%</c:v>
                </c:pt>
                <c:pt idx="6">
                  <c:v>4%～6%</c:v>
                </c:pt>
                <c:pt idx="7">
                  <c:v>6%～8%</c:v>
                </c:pt>
                <c:pt idx="8">
                  <c:v>8%～10%</c:v>
                </c:pt>
                <c:pt idx="9">
                  <c:v>10%～12%</c:v>
                </c:pt>
                <c:pt idx="10">
                  <c:v>12%～14%</c:v>
                </c:pt>
              </c:strCache>
            </c:strRef>
          </c:cat>
          <c:val>
            <c:numRef>
              <c:f>グラフ・数値!$D$3:$D$13</c:f>
              <c:numCache>
                <c:formatCode>0%</c:formatCode>
                <c:ptCount val="11"/>
                <c:pt idx="0">
                  <c:v>3.3333333333333333E-2</c:v>
                </c:pt>
                <c:pt idx="1">
                  <c:v>0</c:v>
                </c:pt>
                <c:pt idx="2">
                  <c:v>3.3333333333333333E-2</c:v>
                </c:pt>
                <c:pt idx="3">
                  <c:v>0.1</c:v>
                </c:pt>
                <c:pt idx="4">
                  <c:v>0.1</c:v>
                </c:pt>
                <c:pt idx="5">
                  <c:v>0.16666666666666666</c:v>
                </c:pt>
                <c:pt idx="6">
                  <c:v>6.6666666666666666E-2</c:v>
                </c:pt>
                <c:pt idx="7">
                  <c:v>0.16666666666666666</c:v>
                </c:pt>
                <c:pt idx="8">
                  <c:v>0.1</c:v>
                </c:pt>
                <c:pt idx="9">
                  <c:v>0.1</c:v>
                </c:pt>
                <c:pt idx="10">
                  <c:v>0.13333333333333333</c:v>
                </c:pt>
              </c:numCache>
            </c:numRef>
          </c:val>
          <c:extLst>
            <c:ext xmlns:c16="http://schemas.microsoft.com/office/drawing/2014/chart" uri="{C3380CC4-5D6E-409C-BE32-E72D297353CC}">
              <c16:uniqueId val="{00000008-E1F9-49AB-AE19-31C171275FB5}"/>
            </c:ext>
          </c:extLst>
        </c:ser>
        <c:dLbls>
          <c:showLegendKey val="0"/>
          <c:showVal val="0"/>
          <c:showCatName val="0"/>
          <c:showSerName val="0"/>
          <c:showPercent val="0"/>
          <c:showBubbleSize val="0"/>
        </c:dLbls>
        <c:gapWidth val="219"/>
        <c:overlap val="-27"/>
        <c:axId val="816202120"/>
        <c:axId val="816202776"/>
      </c:barChart>
      <c:catAx>
        <c:axId val="81620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16202776"/>
        <c:crosses val="autoZero"/>
        <c:auto val="1"/>
        <c:lblAlgn val="ctr"/>
        <c:lblOffset val="100"/>
        <c:noMultiLvlLbl val="0"/>
      </c:catAx>
      <c:valAx>
        <c:axId val="816202776"/>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16202120"/>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sz="900"/>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00FF"/>
            </a:solidFill>
            <a:ln>
              <a:noFill/>
            </a:ln>
            <a:effectLst>
              <a:outerShdw blurRad="50800" dist="38100" dir="2700000" algn="tl" rotWithShape="0">
                <a:prstClr val="black">
                  <a:alpha val="40000"/>
                </a:prstClr>
              </a:outerShdw>
            </a:effectLst>
          </c:spPr>
          <c:invertIfNegative val="0"/>
          <c:cat>
            <c:strRef>
              <c:f>グラフ・数値!$C$3:$C$13</c:f>
              <c:strCache>
                <c:ptCount val="11"/>
                <c:pt idx="0">
                  <c:v>-8%～-6%</c:v>
                </c:pt>
                <c:pt idx="1">
                  <c:v>-6%～-4%</c:v>
                </c:pt>
                <c:pt idx="2">
                  <c:v>-4%～-2%</c:v>
                </c:pt>
                <c:pt idx="3">
                  <c:v>-2%～0%</c:v>
                </c:pt>
                <c:pt idx="4">
                  <c:v>0%～2%</c:v>
                </c:pt>
                <c:pt idx="5">
                  <c:v>2%～4%</c:v>
                </c:pt>
                <c:pt idx="6">
                  <c:v>4%～6%</c:v>
                </c:pt>
                <c:pt idx="7">
                  <c:v>6%～8%</c:v>
                </c:pt>
                <c:pt idx="8">
                  <c:v>8%～10%</c:v>
                </c:pt>
                <c:pt idx="9">
                  <c:v>10%～12%</c:v>
                </c:pt>
                <c:pt idx="10">
                  <c:v>12%～14%</c:v>
                </c:pt>
              </c:strCache>
            </c:strRef>
          </c:cat>
          <c:val>
            <c:numRef>
              <c:f>グラフ・数値!$E$3:$E$13</c:f>
              <c:numCache>
                <c:formatCode>0%</c:formatCode>
                <c:ptCount val="11"/>
                <c:pt idx="0">
                  <c:v>0</c:v>
                </c:pt>
                <c:pt idx="1">
                  <c:v>0</c:v>
                </c:pt>
                <c:pt idx="2">
                  <c:v>0</c:v>
                </c:pt>
                <c:pt idx="3">
                  <c:v>0</c:v>
                </c:pt>
                <c:pt idx="4">
                  <c:v>0</c:v>
                </c:pt>
                <c:pt idx="5">
                  <c:v>0.26666666666666666</c:v>
                </c:pt>
                <c:pt idx="6">
                  <c:v>0.66666666666666663</c:v>
                </c:pt>
                <c:pt idx="7">
                  <c:v>6.6666666666666666E-2</c:v>
                </c:pt>
                <c:pt idx="8">
                  <c:v>0</c:v>
                </c:pt>
                <c:pt idx="9">
                  <c:v>0</c:v>
                </c:pt>
                <c:pt idx="10">
                  <c:v>0</c:v>
                </c:pt>
              </c:numCache>
            </c:numRef>
          </c:val>
          <c:extLst>
            <c:ext xmlns:c16="http://schemas.microsoft.com/office/drawing/2014/chart" uri="{C3380CC4-5D6E-409C-BE32-E72D297353CC}">
              <c16:uniqueId val="{00000000-A145-4C7F-B5E8-10746501109F}"/>
            </c:ext>
          </c:extLst>
        </c:ser>
        <c:dLbls>
          <c:showLegendKey val="0"/>
          <c:showVal val="0"/>
          <c:showCatName val="0"/>
          <c:showSerName val="0"/>
          <c:showPercent val="0"/>
          <c:showBubbleSize val="0"/>
        </c:dLbls>
        <c:gapWidth val="219"/>
        <c:overlap val="-27"/>
        <c:axId val="506564376"/>
        <c:axId val="506565032"/>
      </c:barChart>
      <c:catAx>
        <c:axId val="50656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06565032"/>
        <c:crosses val="autoZero"/>
        <c:auto val="1"/>
        <c:lblAlgn val="ctr"/>
        <c:lblOffset val="100"/>
        <c:noMultiLvlLbl val="0"/>
      </c:catAx>
      <c:valAx>
        <c:axId val="506565032"/>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0656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97322878797053E-2"/>
          <c:y val="1.9910375125424828E-2"/>
          <c:w val="0.77514531401780096"/>
          <c:h val="0.82653157166955282"/>
        </c:manualLayout>
      </c:layout>
      <c:lineChart>
        <c:grouping val="standard"/>
        <c:varyColors val="0"/>
        <c:ser>
          <c:idx val="0"/>
          <c:order val="0"/>
          <c:spPr>
            <a:ln w="25400">
              <a:solidFill>
                <a:srgbClr val="2B8109"/>
              </a:solidFill>
            </a:ln>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'データ数値貼り付け＆計算'!$BK$7:$BK$28</c:f>
              <c:numCache>
                <c:formatCode>0.00%</c:formatCode>
                <c:ptCount val="21"/>
                <c:pt idx="0" formatCode="General">
                  <c:v>0</c:v>
                </c:pt>
                <c:pt idx="1">
                  <c:v>2.9999999999996696E-4</c:v>
                </c:pt>
                <c:pt idx="2">
                  <c:v>4.4674066666668583E-4</c:v>
                </c:pt>
                <c:pt idx="3">
                  <c:v>5.8266606831480772E-4</c:v>
                </c:pt>
                <c:pt idx="4">
                  <c:v>6.9026337185125182E-4</c:v>
                </c:pt>
                <c:pt idx="5">
                  <c:v>2.8267725691293322E-3</c:v>
                </c:pt>
                <c:pt idx="6">
                  <c:v>6.0073373234936457E-3</c:v>
                </c:pt>
                <c:pt idx="7">
                  <c:v>8.1964766013848944E-3</c:v>
                </c:pt>
                <c:pt idx="8">
                  <c:v>8.746521651773401E-3</c:v>
                </c:pt>
                <c:pt idx="9">
                  <c:v>8.5255372326264126E-3</c:v>
                </c:pt>
                <c:pt idx="10">
                  <c:v>8.3464353016615492E-3</c:v>
                </c:pt>
                <c:pt idx="11">
                  <c:v>8.2424622685666193E-3</c:v>
                </c:pt>
                <c:pt idx="12">
                  <c:v>8.1761447728159013E-3</c:v>
                </c:pt>
                <c:pt idx="13">
                  <c:v>8.1444709340723984E-3</c:v>
                </c:pt>
                <c:pt idx="14">
                  <c:v>8.175476457252747E-3</c:v>
                </c:pt>
                <c:pt idx="15">
                  <c:v>7.9669618216116067E-3</c:v>
                </c:pt>
                <c:pt idx="16">
                  <c:v>7.7734326969785255E-3</c:v>
                </c:pt>
                <c:pt idx="17">
                  <c:v>7.5985575502617309E-3</c:v>
                </c:pt>
                <c:pt idx="18">
                  <c:v>7.4754579144801509E-3</c:v>
                </c:pt>
                <c:pt idx="19">
                  <c:v>7.2739633220594516E-3</c:v>
                </c:pt>
                <c:pt idx="20">
                  <c:v>7.0618873113566169E-3</c:v>
                </c:pt>
              </c:numCache>
            </c:numRef>
          </c:val>
          <c:smooth val="0"/>
          <c:extLst>
            <c:ext xmlns:c16="http://schemas.microsoft.com/office/drawing/2014/chart" uri="{C3380CC4-5D6E-409C-BE32-E72D297353CC}">
              <c16:uniqueId val="{00000000-E007-4FF5-8837-3A2F06446A4F}"/>
            </c:ext>
          </c:extLst>
        </c:ser>
        <c:ser>
          <c:idx val="4"/>
          <c:order val="1"/>
          <c:spPr>
            <a:ln w="25400">
              <a:solidFill>
                <a:srgbClr val="0000F0"/>
              </a:solidFill>
              <a:prstDash val="solid"/>
            </a:ln>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'データ数値貼り付け＆計算'!$BB$7:$BB$28</c:f>
              <c:numCache>
                <c:formatCode>0.00%</c:formatCode>
                <c:ptCount val="21"/>
                <c:pt idx="0" formatCode="General">
                  <c:v>0</c:v>
                </c:pt>
                <c:pt idx="1">
                  <c:v>6.1208849859108794E-2</c:v>
                </c:pt>
                <c:pt idx="2">
                  <c:v>8.5525670721639482E-2</c:v>
                </c:pt>
                <c:pt idx="3">
                  <c:v>0.25130898539676116</c:v>
                </c:pt>
                <c:pt idx="4">
                  <c:v>0.21721320025664886</c:v>
                </c:pt>
                <c:pt idx="5">
                  <c:v>0.13815540945691573</c:v>
                </c:pt>
                <c:pt idx="6">
                  <c:v>-6.3137534278669777E-2</c:v>
                </c:pt>
                <c:pt idx="7">
                  <c:v>-1.8282738001352827E-2</c:v>
                </c:pt>
                <c:pt idx="8">
                  <c:v>-1.4113432863158692E-3</c:v>
                </c:pt>
                <c:pt idx="9">
                  <c:v>-6.9245968168361746E-2</c:v>
                </c:pt>
                <c:pt idx="10">
                  <c:v>3.3157472981729767E-2</c:v>
                </c:pt>
                <c:pt idx="11">
                  <c:v>0.29747142424561418</c:v>
                </c:pt>
                <c:pt idx="12">
                  <c:v>0.3615321848622628</c:v>
                </c:pt>
                <c:pt idx="13">
                  <c:v>0.41873386660787509</c:v>
                </c:pt>
                <c:pt idx="14">
                  <c:v>0.41255159072980468</c:v>
                </c:pt>
                <c:pt idx="15">
                  <c:v>0.5351636904192183</c:v>
                </c:pt>
                <c:pt idx="16">
                  <c:v>0.39514478580968543</c:v>
                </c:pt>
                <c:pt idx="17">
                  <c:v>0.50286112936007454</c:v>
                </c:pt>
                <c:pt idx="18">
                  <c:v>0.52364153471369934</c:v>
                </c:pt>
                <c:pt idx="19">
                  <c:v>0.58900933714305181</c:v>
                </c:pt>
                <c:pt idx="20">
                  <c:v>0.50278836728887455</c:v>
                </c:pt>
              </c:numCache>
            </c:numRef>
          </c:val>
          <c:smooth val="0"/>
          <c:extLst>
            <c:ext xmlns:c16="http://schemas.microsoft.com/office/drawing/2014/chart" uri="{C3380CC4-5D6E-409C-BE32-E72D297353CC}">
              <c16:uniqueId val="{00000001-E007-4FF5-8837-3A2F06446A4F}"/>
            </c:ext>
          </c:extLst>
        </c:ser>
        <c:ser>
          <c:idx val="5"/>
          <c:order val="2"/>
          <c:spPr>
            <a:ln w="25400">
              <a:solidFill>
                <a:srgbClr val="FF0000"/>
              </a:solidFill>
              <a:prstDash val="solid"/>
            </a:ln>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'データ数値貼り付け＆計算'!$AS$7:$AS$28</c:f>
              <c:numCache>
                <c:formatCode>0.00%</c:formatCode>
                <c:ptCount val="21"/>
                <c:pt idx="0" formatCode="General">
                  <c:v>0</c:v>
                </c:pt>
                <c:pt idx="1">
                  <c:v>7.9692251138050896E-2</c:v>
                </c:pt>
                <c:pt idx="2">
                  <c:v>0.10735864671251279</c:v>
                </c:pt>
                <c:pt idx="3">
                  <c:v>0.30346935731124614</c:v>
                </c:pt>
                <c:pt idx="4">
                  <c:v>0.37368558119115941</c:v>
                </c:pt>
                <c:pt idx="5">
                  <c:v>0.3542183397791181</c:v>
                </c:pt>
                <c:pt idx="6">
                  <c:v>-6.2434304036373255E-2</c:v>
                </c:pt>
                <c:pt idx="7">
                  <c:v>0.14539930203842566</c:v>
                </c:pt>
                <c:pt idx="8">
                  <c:v>0.10044934479800223</c:v>
                </c:pt>
                <c:pt idx="9">
                  <c:v>2.5234608338825203E-2</c:v>
                </c:pt>
                <c:pt idx="10">
                  <c:v>0.23374951005661096</c:v>
                </c:pt>
                <c:pt idx="11">
                  <c:v>0.53114071153261566</c:v>
                </c:pt>
                <c:pt idx="12">
                  <c:v>0.70318954365719555</c:v>
                </c:pt>
                <c:pt idx="13">
                  <c:v>0.65867725938542543</c:v>
                </c:pt>
                <c:pt idx="14">
                  <c:v>0.65544829084976375</c:v>
                </c:pt>
                <c:pt idx="15">
                  <c:v>0.80559589562782441</c:v>
                </c:pt>
                <c:pt idx="16">
                  <c:v>0.61082790494648054</c:v>
                </c:pt>
                <c:pt idx="17">
                  <c:v>0.77631872566453175</c:v>
                </c:pt>
                <c:pt idx="18">
                  <c:v>0.83607988215473861</c:v>
                </c:pt>
                <c:pt idx="19">
                  <c:v>1.0008678192490652</c:v>
                </c:pt>
                <c:pt idx="20">
                  <c:v>0.82840758019076943</c:v>
                </c:pt>
              </c:numCache>
            </c:numRef>
          </c:val>
          <c:smooth val="0"/>
          <c:extLst>
            <c:ext xmlns:c16="http://schemas.microsoft.com/office/drawing/2014/chart" uri="{C3380CC4-5D6E-409C-BE32-E72D297353CC}">
              <c16:uniqueId val="{00000002-E007-4FF5-8837-3A2F06446A4F}"/>
            </c:ext>
          </c:extLst>
        </c:ser>
        <c:ser>
          <c:idx val="1"/>
          <c:order val="3"/>
          <c:spPr>
            <a:ln w="44450">
              <a:solidFill>
                <a:srgbClr val="9BBB59">
                  <a:lumMod val="60000"/>
                  <a:lumOff val="40000"/>
                </a:srgbClr>
              </a:solidFill>
            </a:ln>
            <a:effectLst>
              <a:outerShdw blurRad="50800" dist="38100" dir="2700000" algn="tl" rotWithShape="0">
                <a:prstClr val="black">
                  <a:alpha val="40000"/>
                </a:prstClr>
              </a:outerShdw>
            </a:effectLst>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'データ数値貼り付け＆計算'!$BK$7:$BK$28</c:f>
              <c:numCache>
                <c:formatCode>0.00%</c:formatCode>
                <c:ptCount val="21"/>
                <c:pt idx="0" formatCode="General">
                  <c:v>0</c:v>
                </c:pt>
                <c:pt idx="1">
                  <c:v>2.9999999999996696E-4</c:v>
                </c:pt>
                <c:pt idx="2">
                  <c:v>4.4674066666668583E-4</c:v>
                </c:pt>
                <c:pt idx="3">
                  <c:v>5.8266606831480772E-4</c:v>
                </c:pt>
                <c:pt idx="4">
                  <c:v>6.9026337185125182E-4</c:v>
                </c:pt>
                <c:pt idx="5">
                  <c:v>2.8267725691293322E-3</c:v>
                </c:pt>
                <c:pt idx="6">
                  <c:v>6.0073373234936457E-3</c:v>
                </c:pt>
                <c:pt idx="7">
                  <c:v>8.1964766013848944E-3</c:v>
                </c:pt>
                <c:pt idx="8">
                  <c:v>8.746521651773401E-3</c:v>
                </c:pt>
                <c:pt idx="9">
                  <c:v>8.5255372326264126E-3</c:v>
                </c:pt>
                <c:pt idx="10">
                  <c:v>8.3464353016615492E-3</c:v>
                </c:pt>
                <c:pt idx="11">
                  <c:v>8.2424622685666193E-3</c:v>
                </c:pt>
                <c:pt idx="12">
                  <c:v>8.1761447728159013E-3</c:v>
                </c:pt>
                <c:pt idx="13">
                  <c:v>8.1444709340723984E-3</c:v>
                </c:pt>
                <c:pt idx="14">
                  <c:v>8.175476457252747E-3</c:v>
                </c:pt>
                <c:pt idx="15">
                  <c:v>7.9669618216116067E-3</c:v>
                </c:pt>
                <c:pt idx="16">
                  <c:v>7.7734326969785255E-3</c:v>
                </c:pt>
                <c:pt idx="17">
                  <c:v>7.5985575502617309E-3</c:v>
                </c:pt>
                <c:pt idx="18">
                  <c:v>7.4754579144801509E-3</c:v>
                </c:pt>
                <c:pt idx="19">
                  <c:v>7.2739633220594516E-3</c:v>
                </c:pt>
                <c:pt idx="20">
                  <c:v>7.0618873113566169E-3</c:v>
                </c:pt>
              </c:numCache>
            </c:numRef>
          </c:val>
          <c:smooth val="0"/>
          <c:extLst>
            <c:ext xmlns:c16="http://schemas.microsoft.com/office/drawing/2014/chart" uri="{C3380CC4-5D6E-409C-BE32-E72D297353CC}">
              <c16:uniqueId val="{00000003-E007-4FF5-8837-3A2F06446A4F}"/>
            </c:ext>
          </c:extLst>
        </c:ser>
        <c:ser>
          <c:idx val="2"/>
          <c:order val="4"/>
          <c:spPr>
            <a:ln w="44450">
              <a:solidFill>
                <a:srgbClr val="14AAEB"/>
              </a:solidFill>
              <a:prstDash val="solid"/>
            </a:ln>
            <a:effectLst>
              <a:outerShdw blurRad="50800" dist="38100" dir="2700000" algn="tl" rotWithShape="0">
                <a:prstClr val="black">
                  <a:alpha val="40000"/>
                </a:prstClr>
              </a:outerShdw>
            </a:effectLst>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'データ数値貼り付け＆計算'!$BB$7:$BB$28</c:f>
              <c:numCache>
                <c:formatCode>0.00%</c:formatCode>
                <c:ptCount val="21"/>
                <c:pt idx="0" formatCode="General">
                  <c:v>0</c:v>
                </c:pt>
                <c:pt idx="1">
                  <c:v>6.1208849859108794E-2</c:v>
                </c:pt>
                <c:pt idx="2">
                  <c:v>8.5525670721639482E-2</c:v>
                </c:pt>
                <c:pt idx="3">
                  <c:v>0.25130898539676116</c:v>
                </c:pt>
                <c:pt idx="4">
                  <c:v>0.21721320025664886</c:v>
                </c:pt>
                <c:pt idx="5">
                  <c:v>0.13815540945691573</c:v>
                </c:pt>
                <c:pt idx="6">
                  <c:v>-6.3137534278669777E-2</c:v>
                </c:pt>
                <c:pt idx="7">
                  <c:v>-1.8282738001352827E-2</c:v>
                </c:pt>
                <c:pt idx="8">
                  <c:v>-1.4113432863158692E-3</c:v>
                </c:pt>
                <c:pt idx="9">
                  <c:v>-6.9245968168361746E-2</c:v>
                </c:pt>
                <c:pt idx="10">
                  <c:v>3.3157472981729767E-2</c:v>
                </c:pt>
                <c:pt idx="11">
                  <c:v>0.29747142424561418</c:v>
                </c:pt>
                <c:pt idx="12">
                  <c:v>0.3615321848622628</c:v>
                </c:pt>
                <c:pt idx="13">
                  <c:v>0.41873386660787509</c:v>
                </c:pt>
                <c:pt idx="14">
                  <c:v>0.41255159072980468</c:v>
                </c:pt>
                <c:pt idx="15">
                  <c:v>0.5351636904192183</c:v>
                </c:pt>
                <c:pt idx="16">
                  <c:v>0.39514478580968543</c:v>
                </c:pt>
                <c:pt idx="17">
                  <c:v>0.50286112936007454</c:v>
                </c:pt>
                <c:pt idx="18">
                  <c:v>0.52364153471369934</c:v>
                </c:pt>
                <c:pt idx="19">
                  <c:v>0.58900933714305181</c:v>
                </c:pt>
                <c:pt idx="20">
                  <c:v>0.50278836728887455</c:v>
                </c:pt>
              </c:numCache>
            </c:numRef>
          </c:val>
          <c:smooth val="0"/>
          <c:extLst>
            <c:ext xmlns:c16="http://schemas.microsoft.com/office/drawing/2014/chart" uri="{C3380CC4-5D6E-409C-BE32-E72D297353CC}">
              <c16:uniqueId val="{00000004-E007-4FF5-8837-3A2F06446A4F}"/>
            </c:ext>
          </c:extLst>
        </c:ser>
        <c:ser>
          <c:idx val="3"/>
          <c:order val="5"/>
          <c:spPr>
            <a:ln w="79375">
              <a:solidFill>
                <a:srgbClr val="0000FF"/>
              </a:solidFill>
              <a:prstDash val="solid"/>
            </a:ln>
            <a:effectLst>
              <a:outerShdw blurRad="50800" dist="38100" dir="2700000" algn="tl" rotWithShape="0">
                <a:prstClr val="black">
                  <a:alpha val="40000"/>
                </a:prstClr>
              </a:outerShdw>
            </a:effectLst>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'データ数値貼り付け＆計算'!$AS$7:$AS$28</c:f>
              <c:numCache>
                <c:formatCode>0.00%</c:formatCode>
                <c:ptCount val="21"/>
                <c:pt idx="0" formatCode="General">
                  <c:v>0</c:v>
                </c:pt>
                <c:pt idx="1">
                  <c:v>7.9692251138050896E-2</c:v>
                </c:pt>
                <c:pt idx="2">
                  <c:v>0.10735864671251279</c:v>
                </c:pt>
                <c:pt idx="3">
                  <c:v>0.30346935731124614</c:v>
                </c:pt>
                <c:pt idx="4">
                  <c:v>0.37368558119115941</c:v>
                </c:pt>
                <c:pt idx="5">
                  <c:v>0.3542183397791181</c:v>
                </c:pt>
                <c:pt idx="6">
                  <c:v>-6.2434304036373255E-2</c:v>
                </c:pt>
                <c:pt idx="7">
                  <c:v>0.14539930203842566</c:v>
                </c:pt>
                <c:pt idx="8">
                  <c:v>0.10044934479800223</c:v>
                </c:pt>
                <c:pt idx="9">
                  <c:v>2.5234608338825203E-2</c:v>
                </c:pt>
                <c:pt idx="10">
                  <c:v>0.23374951005661096</c:v>
                </c:pt>
                <c:pt idx="11">
                  <c:v>0.53114071153261566</c:v>
                </c:pt>
                <c:pt idx="12">
                  <c:v>0.70318954365719555</c:v>
                </c:pt>
                <c:pt idx="13">
                  <c:v>0.65867725938542543</c:v>
                </c:pt>
                <c:pt idx="14">
                  <c:v>0.65544829084976375</c:v>
                </c:pt>
                <c:pt idx="15">
                  <c:v>0.80559589562782441</c:v>
                </c:pt>
                <c:pt idx="16">
                  <c:v>0.61082790494648054</c:v>
                </c:pt>
                <c:pt idx="17">
                  <c:v>0.77631872566453175</c:v>
                </c:pt>
                <c:pt idx="18">
                  <c:v>0.83607988215473861</c:v>
                </c:pt>
                <c:pt idx="19">
                  <c:v>1.0008678192490652</c:v>
                </c:pt>
                <c:pt idx="20">
                  <c:v>0.82840758019076943</c:v>
                </c:pt>
              </c:numCache>
            </c:numRef>
          </c:val>
          <c:smooth val="0"/>
          <c:extLst>
            <c:ext xmlns:c16="http://schemas.microsoft.com/office/drawing/2014/chart" uri="{C3380CC4-5D6E-409C-BE32-E72D297353CC}">
              <c16:uniqueId val="{00000005-E007-4FF5-8837-3A2F06446A4F}"/>
            </c:ext>
          </c:extLst>
        </c:ser>
        <c:dLbls>
          <c:showLegendKey val="0"/>
          <c:showVal val="0"/>
          <c:showCatName val="0"/>
          <c:showSerName val="0"/>
          <c:showPercent val="0"/>
          <c:showBubbleSize val="0"/>
        </c:dLbls>
        <c:smooth val="0"/>
        <c:axId val="318160912"/>
        <c:axId val="10333728"/>
      </c:lineChart>
      <c:catAx>
        <c:axId val="318160912"/>
        <c:scaling>
          <c:orientation val="minMax"/>
        </c:scaling>
        <c:delete val="0"/>
        <c:axPos val="b"/>
        <c:numFmt formatCode="General" sourceLinked="1"/>
        <c:majorTickMark val="out"/>
        <c:minorTickMark val="none"/>
        <c:tickLblPos val="low"/>
        <c:txPr>
          <a:bodyPr/>
          <a:lstStyle/>
          <a:p>
            <a:pPr>
              <a:defRPr sz="1400">
                <a:latin typeface="メイリオ" panose="020B0604030504040204" pitchFamily="50" charset="-128"/>
                <a:ea typeface="メイリオ" panose="020B0604030504040204" pitchFamily="50" charset="-128"/>
              </a:defRPr>
            </a:pPr>
            <a:endParaRPr lang="ja-JP"/>
          </a:p>
        </c:txPr>
        <c:crossAx val="10333728"/>
        <c:crosses val="autoZero"/>
        <c:auto val="1"/>
        <c:lblAlgn val="ctr"/>
        <c:lblOffset val="100"/>
        <c:noMultiLvlLbl val="0"/>
      </c:catAx>
      <c:valAx>
        <c:axId val="10333728"/>
        <c:scaling>
          <c:orientation val="minMax"/>
        </c:scaling>
        <c:delete val="0"/>
        <c:axPos val="l"/>
        <c:majorGridlines>
          <c:spPr>
            <a:ln>
              <a:solidFill>
                <a:schemeClr val="bg1">
                  <a:lumMod val="85000"/>
                </a:schemeClr>
              </a:solidFill>
              <a:prstDash val="sysDot"/>
            </a:ln>
          </c:spPr>
        </c:majorGridlines>
        <c:numFmt formatCode="0%" sourceLinked="0"/>
        <c:majorTickMark val="out"/>
        <c:minorTickMark val="none"/>
        <c:tickLblPos val="nextTo"/>
        <c:txPr>
          <a:bodyPr/>
          <a:lstStyle/>
          <a:p>
            <a:pPr>
              <a:defRPr sz="1200">
                <a:latin typeface="Meiryo UI" panose="020B0604030504040204" pitchFamily="50" charset="-128"/>
                <a:ea typeface="Meiryo UI" panose="020B0604030504040204" pitchFamily="50" charset="-128"/>
              </a:defRPr>
            </a:pPr>
            <a:endParaRPr lang="ja-JP"/>
          </a:p>
        </c:txPr>
        <c:crossAx val="318160912"/>
        <c:crosses val="autoZero"/>
        <c:crossBetween val="midCat"/>
        <c:majorUnit val="0.1"/>
      </c:valAx>
      <c:spPr>
        <a:ln w="38100"/>
      </c:spPr>
    </c:plotArea>
    <c:plotVisOnly val="1"/>
    <c:dispBlanksAs val="gap"/>
    <c:showDLblsOverMax val="0"/>
  </c:chart>
  <c:spPr>
    <a:ln>
      <a:noFill/>
    </a:ln>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8245B-AD84-4DE6-9CB4-1C1E81F4DDE5}"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kumimoji="1" lang="ja-JP" altLang="en-US"/>
        </a:p>
      </dgm:t>
    </dgm:pt>
    <dgm:pt modelId="{8AF81105-F20F-4FF9-A20D-1EDA6515A296}">
      <dgm:prSet phldrT="[テキスト]" custT="1"/>
      <dgm:spPr/>
      <dgm:t>
        <a:bodyPr/>
        <a:lstStyle/>
        <a:p>
          <a:r>
            <a:rPr kumimoji="1" lang="en-US" altLang="ja-JP" sz="2000" b="0" dirty="0" smtClean="0">
              <a:solidFill>
                <a:schemeClr val="tx1">
                  <a:lumMod val="65000"/>
                  <a:lumOff val="35000"/>
                </a:schemeClr>
              </a:solidFill>
              <a:latin typeface="Meiryo UI" panose="020B0604030504040204" pitchFamily="50" charset="-128"/>
              <a:ea typeface="Meiryo UI" panose="020B0604030504040204" pitchFamily="50" charset="-128"/>
            </a:rPr>
            <a:t>20</a:t>
          </a:r>
          <a:r>
            <a:rPr kumimoji="1" lang="ja-JP" altLang="en-US" sz="2000" b="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15FB6BEE-85E2-4C7A-90A4-1887A1F6704A}" type="parTrans" cxnId="{84AAF55F-897B-4751-B950-D413384AE9F5}">
      <dgm:prSet/>
      <dgm:spPr/>
      <dgm:t>
        <a:bodyPr/>
        <a:lstStyle/>
        <a:p>
          <a:endParaRPr kumimoji="1" lang="ja-JP" altLang="en-US" sz="1600" b="0">
            <a:solidFill>
              <a:schemeClr val="tx2"/>
            </a:solidFill>
            <a:latin typeface="Meiryo UI" panose="020B0604030504040204" pitchFamily="50" charset="-128"/>
            <a:ea typeface="Meiryo UI" panose="020B0604030504040204" pitchFamily="50" charset="-128"/>
          </a:endParaRPr>
        </a:p>
      </dgm:t>
    </dgm:pt>
    <dgm:pt modelId="{6EF6553D-A716-42BF-8D4B-8047F4C46DB3}" type="sibTrans" cxnId="{84AAF55F-897B-4751-B950-D413384AE9F5}">
      <dgm:prSet/>
      <dgm:spPr/>
      <dgm:t>
        <a:bodyPr/>
        <a:lstStyle/>
        <a:p>
          <a:endParaRPr kumimoji="1" lang="ja-JP" altLang="en-US" sz="1600" b="0">
            <a:solidFill>
              <a:schemeClr val="tx2"/>
            </a:solidFill>
            <a:latin typeface="Meiryo UI" panose="020B0604030504040204" pitchFamily="50" charset="-128"/>
            <a:ea typeface="Meiryo UI" panose="020B0604030504040204" pitchFamily="50" charset="-128"/>
          </a:endParaRPr>
        </a:p>
      </dgm:t>
    </dgm:pt>
    <dgm:pt modelId="{D2B6BA0A-21C6-4983-9C41-B4E57D5F6A95}">
      <dgm:prSet phldrT="[テキスト]" custT="1"/>
      <dgm:spPr/>
      <dgm:t>
        <a:bodyPr/>
        <a:lstStyle/>
        <a:p>
          <a:r>
            <a:rPr kumimoji="1" lang="en-US" altLang="ja-JP" sz="2000" b="0" dirty="0" smtClean="0">
              <a:solidFill>
                <a:schemeClr val="tx1">
                  <a:lumMod val="65000"/>
                  <a:lumOff val="35000"/>
                </a:schemeClr>
              </a:solidFill>
              <a:latin typeface="Meiryo UI" panose="020B0604030504040204" pitchFamily="50" charset="-128"/>
              <a:ea typeface="Meiryo UI" panose="020B0604030504040204" pitchFamily="50" charset="-128"/>
            </a:rPr>
            <a:t>30</a:t>
          </a:r>
          <a:r>
            <a:rPr kumimoji="1" lang="ja-JP" altLang="en-US" sz="2000" b="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96F409DB-0D61-4F0E-8CDF-B9C4001F9F40}" type="parTrans" cxnId="{9D2CB347-126B-44EF-A9D9-6CE4C4E9C60E}">
      <dgm:prSet/>
      <dgm:spPr/>
      <dgm:t>
        <a:bodyPr/>
        <a:lstStyle/>
        <a:p>
          <a:endParaRPr kumimoji="1" lang="ja-JP" altLang="en-US" sz="1600" b="0">
            <a:solidFill>
              <a:schemeClr val="tx2"/>
            </a:solidFill>
            <a:latin typeface="Meiryo UI" panose="020B0604030504040204" pitchFamily="50" charset="-128"/>
            <a:ea typeface="Meiryo UI" panose="020B0604030504040204" pitchFamily="50" charset="-128"/>
          </a:endParaRPr>
        </a:p>
      </dgm:t>
    </dgm:pt>
    <dgm:pt modelId="{B576D217-47D0-4F0C-80F3-54D727745F03}" type="sibTrans" cxnId="{9D2CB347-126B-44EF-A9D9-6CE4C4E9C60E}">
      <dgm:prSet/>
      <dgm:spPr/>
      <dgm:t>
        <a:bodyPr/>
        <a:lstStyle/>
        <a:p>
          <a:endParaRPr kumimoji="1" lang="ja-JP" altLang="en-US" sz="1600" b="0">
            <a:solidFill>
              <a:schemeClr val="tx2"/>
            </a:solidFill>
            <a:latin typeface="Meiryo UI" panose="020B0604030504040204" pitchFamily="50" charset="-128"/>
            <a:ea typeface="Meiryo UI" panose="020B0604030504040204" pitchFamily="50" charset="-128"/>
          </a:endParaRPr>
        </a:p>
      </dgm:t>
    </dgm:pt>
    <dgm:pt modelId="{02F86245-3E83-4691-9F7F-673223A7C859}">
      <dgm:prSet phldrT="[テキスト]" custT="1"/>
      <dgm:spPr/>
      <dgm:t>
        <a:bodyPr/>
        <a:lstStyle/>
        <a:p>
          <a:r>
            <a:rPr kumimoji="1" lang="en-US" altLang="ja-JP" sz="2000" b="0" dirty="0" smtClean="0">
              <a:solidFill>
                <a:schemeClr val="tx1">
                  <a:lumMod val="65000"/>
                  <a:lumOff val="35000"/>
                </a:schemeClr>
              </a:solidFill>
              <a:latin typeface="Meiryo UI" panose="020B0604030504040204" pitchFamily="50" charset="-128"/>
              <a:ea typeface="Meiryo UI" panose="020B0604030504040204" pitchFamily="50" charset="-128"/>
            </a:rPr>
            <a:t>40</a:t>
          </a:r>
          <a:r>
            <a:rPr kumimoji="1" lang="ja-JP" altLang="en-US" sz="2000" b="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4D94063C-05F9-4B98-8377-17780F7F0464}" type="parTrans" cxnId="{D5EAB741-108D-4E08-9ED1-1E9DA9D9F452}">
      <dgm:prSet/>
      <dgm:spPr/>
      <dgm:t>
        <a:bodyPr/>
        <a:lstStyle/>
        <a:p>
          <a:endParaRPr kumimoji="1" lang="ja-JP" altLang="en-US" sz="1600" b="0">
            <a:solidFill>
              <a:schemeClr val="tx2"/>
            </a:solidFill>
            <a:latin typeface="Meiryo UI" panose="020B0604030504040204" pitchFamily="50" charset="-128"/>
            <a:ea typeface="Meiryo UI" panose="020B0604030504040204" pitchFamily="50" charset="-128"/>
          </a:endParaRPr>
        </a:p>
      </dgm:t>
    </dgm:pt>
    <dgm:pt modelId="{260B61B2-5BAB-4B29-BA8F-64526B2565E3}" type="sibTrans" cxnId="{D5EAB741-108D-4E08-9ED1-1E9DA9D9F452}">
      <dgm:prSet/>
      <dgm:spPr/>
      <dgm:t>
        <a:bodyPr/>
        <a:lstStyle/>
        <a:p>
          <a:endParaRPr kumimoji="1" lang="ja-JP" altLang="en-US" sz="1600" b="0">
            <a:solidFill>
              <a:schemeClr val="tx2"/>
            </a:solidFill>
            <a:latin typeface="Meiryo UI" panose="020B0604030504040204" pitchFamily="50" charset="-128"/>
            <a:ea typeface="Meiryo UI" panose="020B0604030504040204" pitchFamily="50" charset="-128"/>
          </a:endParaRPr>
        </a:p>
      </dgm:t>
    </dgm:pt>
    <dgm:pt modelId="{2481C8A6-A26B-47D8-8201-45DF8BF7FFC4}">
      <dgm:prSet phldrT="[テキスト]" custT="1"/>
      <dgm:spPr/>
      <dgm:t>
        <a:bodyPr/>
        <a:lstStyle/>
        <a:p>
          <a:r>
            <a:rPr kumimoji="1" lang="en-US" altLang="ja-JP" sz="2000" b="0" dirty="0" smtClean="0">
              <a:solidFill>
                <a:schemeClr val="tx1">
                  <a:lumMod val="65000"/>
                  <a:lumOff val="35000"/>
                </a:schemeClr>
              </a:solidFill>
              <a:latin typeface="Meiryo UI" panose="020B0604030504040204" pitchFamily="50" charset="-128"/>
              <a:ea typeface="Meiryo UI" panose="020B0604030504040204" pitchFamily="50" charset="-128"/>
            </a:rPr>
            <a:t>50</a:t>
          </a:r>
          <a:r>
            <a:rPr kumimoji="1" lang="ja-JP" altLang="en-US" sz="2000" b="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21985813-08E4-4FAE-9075-DA05A5FE38F4}" type="parTrans" cxnId="{93223A97-6B01-4EFA-A3BE-3BAF0736B430}">
      <dgm:prSet/>
      <dgm:spPr/>
      <dgm:t>
        <a:bodyPr/>
        <a:lstStyle/>
        <a:p>
          <a:endParaRPr kumimoji="1" lang="ja-JP" altLang="en-US" sz="1600" b="0">
            <a:solidFill>
              <a:schemeClr val="tx2"/>
            </a:solidFill>
            <a:latin typeface="Meiryo UI" panose="020B0604030504040204" pitchFamily="50" charset="-128"/>
            <a:ea typeface="Meiryo UI" panose="020B0604030504040204" pitchFamily="50" charset="-128"/>
          </a:endParaRPr>
        </a:p>
      </dgm:t>
    </dgm:pt>
    <dgm:pt modelId="{1808BEA6-8666-4F3B-B2B9-F2ABD0333BC0}" type="sibTrans" cxnId="{93223A97-6B01-4EFA-A3BE-3BAF0736B430}">
      <dgm:prSet/>
      <dgm:spPr/>
      <dgm:t>
        <a:bodyPr/>
        <a:lstStyle/>
        <a:p>
          <a:endParaRPr kumimoji="1" lang="ja-JP" altLang="en-US" sz="1600" b="0">
            <a:solidFill>
              <a:schemeClr val="tx2"/>
            </a:solidFill>
            <a:latin typeface="Meiryo UI" panose="020B0604030504040204" pitchFamily="50" charset="-128"/>
            <a:ea typeface="Meiryo UI" panose="020B0604030504040204" pitchFamily="50" charset="-128"/>
          </a:endParaRPr>
        </a:p>
      </dgm:t>
    </dgm:pt>
    <dgm:pt modelId="{28A46536-5C74-41F8-85BA-D7D4D37EF6D6}">
      <dgm:prSet phldrT="[テキスト]" custT="1"/>
      <dgm:spPr/>
      <dgm:t>
        <a:bodyPr/>
        <a:lstStyle/>
        <a:p>
          <a:r>
            <a:rPr kumimoji="1" lang="en-US" altLang="ja-JP" sz="2000" b="0" dirty="0" smtClean="0">
              <a:solidFill>
                <a:schemeClr val="tx1">
                  <a:lumMod val="65000"/>
                  <a:lumOff val="35000"/>
                </a:schemeClr>
              </a:solidFill>
              <a:latin typeface="Meiryo UI" panose="020B0604030504040204" pitchFamily="50" charset="-128"/>
              <a:ea typeface="Meiryo UI" panose="020B0604030504040204" pitchFamily="50" charset="-128"/>
            </a:rPr>
            <a:t>60</a:t>
          </a:r>
          <a:r>
            <a:rPr kumimoji="1" lang="ja-JP" altLang="en-US" sz="2000" b="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B3A13EF6-8157-4075-997F-0E8540F3743B}" type="parTrans" cxnId="{BB90FF37-E65B-406E-95C7-9FBC32651F0A}">
      <dgm:prSet/>
      <dgm:spPr/>
      <dgm:t>
        <a:bodyPr/>
        <a:lstStyle/>
        <a:p>
          <a:endParaRPr kumimoji="1" lang="ja-JP" altLang="en-US" sz="1600" b="0">
            <a:solidFill>
              <a:schemeClr val="tx2"/>
            </a:solidFill>
            <a:latin typeface="Meiryo UI" panose="020B0604030504040204" pitchFamily="50" charset="-128"/>
            <a:ea typeface="Meiryo UI" panose="020B0604030504040204" pitchFamily="50" charset="-128"/>
          </a:endParaRPr>
        </a:p>
      </dgm:t>
    </dgm:pt>
    <dgm:pt modelId="{42AD5C9A-9D89-4700-87D0-AABC47F95D6C}" type="sibTrans" cxnId="{BB90FF37-E65B-406E-95C7-9FBC32651F0A}">
      <dgm:prSet/>
      <dgm:spPr/>
      <dgm:t>
        <a:bodyPr/>
        <a:lstStyle/>
        <a:p>
          <a:endParaRPr kumimoji="1" lang="ja-JP" altLang="en-US" sz="1600" b="0">
            <a:solidFill>
              <a:schemeClr val="tx2"/>
            </a:solidFill>
            <a:latin typeface="Meiryo UI" panose="020B0604030504040204" pitchFamily="50" charset="-128"/>
            <a:ea typeface="Meiryo UI" panose="020B0604030504040204" pitchFamily="50" charset="-128"/>
          </a:endParaRPr>
        </a:p>
      </dgm:t>
    </dgm:pt>
    <dgm:pt modelId="{66A7A681-D270-41FF-9632-0E597F1D781F}">
      <dgm:prSet phldrT="[テキスト]" custT="1"/>
      <dgm:spPr/>
      <dgm:t>
        <a:bodyPr/>
        <a:lstStyle/>
        <a:p>
          <a:endParaRPr kumimoji="1" lang="ja-JP" altLang="en-US"/>
        </a:p>
      </dgm:t>
    </dgm:pt>
    <dgm:pt modelId="{DD98DB8E-113E-48C4-AA03-211A56FBE06C}" type="parTrans" cxnId="{0C9F340E-9BB6-45FF-B8B7-2D37B35C951A}">
      <dgm:prSet/>
      <dgm:spPr/>
      <dgm:t>
        <a:bodyPr/>
        <a:lstStyle/>
        <a:p>
          <a:endParaRPr kumimoji="1" lang="ja-JP" altLang="en-US"/>
        </a:p>
      </dgm:t>
    </dgm:pt>
    <dgm:pt modelId="{729CAC67-74FD-446B-9EEE-1D03663738C3}" type="sibTrans" cxnId="{0C9F340E-9BB6-45FF-B8B7-2D37B35C951A}">
      <dgm:prSet/>
      <dgm:spPr/>
      <dgm:t>
        <a:bodyPr/>
        <a:lstStyle/>
        <a:p>
          <a:endParaRPr kumimoji="1" lang="ja-JP" altLang="en-US"/>
        </a:p>
      </dgm:t>
    </dgm:pt>
    <dgm:pt modelId="{4DF43C25-6C8C-424C-A0F8-97B42DE69904}">
      <dgm:prSet phldrT="[テキスト]" custT="1"/>
      <dgm:spPr/>
      <dgm:t>
        <a:bodyPr/>
        <a:lstStyle/>
        <a:p>
          <a:endParaRPr kumimoji="1" lang="ja-JP" altLang="en-US"/>
        </a:p>
      </dgm:t>
    </dgm:pt>
    <dgm:pt modelId="{91C7AF9B-5F87-4D23-B832-AB7D96D279E0}" type="parTrans" cxnId="{5B7103E6-B052-42F9-BD51-45A196A57532}">
      <dgm:prSet/>
      <dgm:spPr/>
      <dgm:t>
        <a:bodyPr/>
        <a:lstStyle/>
        <a:p>
          <a:endParaRPr kumimoji="1" lang="ja-JP" altLang="en-US"/>
        </a:p>
      </dgm:t>
    </dgm:pt>
    <dgm:pt modelId="{58DE101B-E1B1-4296-A002-2A113D66BDFC}" type="sibTrans" cxnId="{5B7103E6-B052-42F9-BD51-45A196A57532}">
      <dgm:prSet/>
      <dgm:spPr/>
      <dgm:t>
        <a:bodyPr/>
        <a:lstStyle/>
        <a:p>
          <a:endParaRPr kumimoji="1" lang="ja-JP" altLang="en-US"/>
        </a:p>
      </dgm:t>
    </dgm:pt>
    <dgm:pt modelId="{CC2A43BA-D003-42DC-BF89-054A54DCE602}">
      <dgm:prSet phldrT="[テキスト]" custScaleY="45546" custLinFactX="-100000" custLinFactNeighborX="-111041" custLinFactNeighborY="6119"/>
      <dgm:spPr/>
      <dgm:t>
        <a:bodyPr/>
        <a:lstStyle/>
        <a:p>
          <a:endParaRPr kumimoji="1" lang="ja-JP" altLang="en-US"/>
        </a:p>
      </dgm:t>
    </dgm:pt>
    <dgm:pt modelId="{BA48EF89-AB36-4D23-B8A8-69CCCEF0C00F}" type="parTrans" cxnId="{D355481E-DDE7-41D8-917B-F5CA0A77B7D1}">
      <dgm:prSet/>
      <dgm:spPr/>
      <dgm:t>
        <a:bodyPr/>
        <a:lstStyle/>
        <a:p>
          <a:endParaRPr kumimoji="1" lang="ja-JP" altLang="en-US"/>
        </a:p>
      </dgm:t>
    </dgm:pt>
    <dgm:pt modelId="{F1DF5233-E706-4239-B5B5-7C29EE312EA7}" type="sibTrans" cxnId="{D355481E-DDE7-41D8-917B-F5CA0A77B7D1}">
      <dgm:prSet/>
      <dgm:spPr/>
      <dgm:t>
        <a:bodyPr/>
        <a:lstStyle/>
        <a:p>
          <a:endParaRPr kumimoji="1" lang="ja-JP" altLang="en-US"/>
        </a:p>
      </dgm:t>
    </dgm:pt>
    <dgm:pt modelId="{ED69A36F-6684-4B6C-B090-0918FC376190}">
      <dgm:prSet phldrT="[テキスト]" custScaleY="45546" custLinFactX="-100000" custLinFactNeighborX="-111041" custLinFactNeighborY="6119"/>
      <dgm:spPr/>
      <dgm:t>
        <a:bodyPr/>
        <a:lstStyle/>
        <a:p>
          <a:endParaRPr kumimoji="1" lang="ja-JP" altLang="en-US"/>
        </a:p>
      </dgm:t>
    </dgm:pt>
    <dgm:pt modelId="{B7A854BA-19A3-45F3-839A-E272B4F9BF4C}" type="parTrans" cxnId="{E86B01E9-B82F-4709-8EAE-7DE5E7EA0A71}">
      <dgm:prSet/>
      <dgm:spPr/>
      <dgm:t>
        <a:bodyPr/>
        <a:lstStyle/>
        <a:p>
          <a:endParaRPr kumimoji="1" lang="ja-JP" altLang="en-US"/>
        </a:p>
      </dgm:t>
    </dgm:pt>
    <dgm:pt modelId="{A4C4048A-42AB-47E0-8351-4B33431C5ABD}" type="sibTrans" cxnId="{E86B01E9-B82F-4709-8EAE-7DE5E7EA0A71}">
      <dgm:prSet/>
      <dgm:spPr/>
      <dgm:t>
        <a:bodyPr/>
        <a:lstStyle/>
        <a:p>
          <a:endParaRPr kumimoji="1" lang="ja-JP" altLang="en-US"/>
        </a:p>
      </dgm:t>
    </dgm:pt>
    <dgm:pt modelId="{6CBF7492-9A51-49BE-B039-D18D2131256D}" type="pres">
      <dgm:prSet presAssocID="{73D8245B-AD84-4DE6-9CB4-1C1E81F4DDE5}" presName="arrowDiagram" presStyleCnt="0">
        <dgm:presLayoutVars>
          <dgm:chMax val="5"/>
          <dgm:dir/>
          <dgm:resizeHandles val="exact"/>
        </dgm:presLayoutVars>
      </dgm:prSet>
      <dgm:spPr/>
      <dgm:t>
        <a:bodyPr/>
        <a:lstStyle/>
        <a:p>
          <a:endParaRPr kumimoji="1" lang="ja-JP" altLang="en-US"/>
        </a:p>
      </dgm:t>
    </dgm:pt>
    <dgm:pt modelId="{297878E4-05DC-40AC-A1B2-5EC6456E7851}" type="pres">
      <dgm:prSet presAssocID="{73D8245B-AD84-4DE6-9CB4-1C1E81F4DDE5}" presName="arrow" presStyleLbl="bgShp" presStyleIdx="0" presStyleCnt="1" custScaleX="110301" custLinFactNeighborX="59" custLinFactNeighborY="-703"/>
      <dgm:spPr>
        <a:solidFill>
          <a:schemeClr val="accent5">
            <a:lumMod val="20000"/>
            <a:lumOff val="80000"/>
          </a:schemeClr>
        </a:solidFill>
      </dgm:spPr>
      <dgm:t>
        <a:bodyPr/>
        <a:lstStyle/>
        <a:p>
          <a:endParaRPr kumimoji="1" lang="ja-JP" altLang="en-US"/>
        </a:p>
      </dgm:t>
    </dgm:pt>
    <dgm:pt modelId="{A6BD6525-CA10-407B-A299-EE0EE8262667}" type="pres">
      <dgm:prSet presAssocID="{73D8245B-AD84-4DE6-9CB4-1C1E81F4DDE5}" presName="arrowDiagram5" presStyleCnt="0"/>
      <dgm:spPr/>
    </dgm:pt>
    <dgm:pt modelId="{E0AFF61E-A91D-4F93-B8C7-29A86DB45C01}" type="pres">
      <dgm:prSet presAssocID="{8AF81105-F20F-4FF9-A20D-1EDA6515A296}" presName="bullet5a" presStyleLbl="node1" presStyleIdx="0" presStyleCnt="5" custScaleX="151647" custScaleY="151647" custLinFactX="-100000" custLinFactNeighborX="-120957" custLinFactNeighborY="36371"/>
      <dgm:spPr/>
    </dgm:pt>
    <dgm:pt modelId="{D032CF83-2031-4A98-B98D-320813E0F125}" type="pres">
      <dgm:prSet presAssocID="{8AF81105-F20F-4FF9-A20D-1EDA6515A296}" presName="textBox5a" presStyleLbl="revTx" presStyleIdx="0" presStyleCnt="5" custScaleX="147889" custScaleY="40655" custLinFactNeighborX="-24764" custLinFactNeighborY="-6224">
        <dgm:presLayoutVars>
          <dgm:bulletEnabled val="1"/>
        </dgm:presLayoutVars>
      </dgm:prSet>
      <dgm:spPr/>
      <dgm:t>
        <a:bodyPr/>
        <a:lstStyle/>
        <a:p>
          <a:endParaRPr kumimoji="1" lang="ja-JP" altLang="en-US"/>
        </a:p>
      </dgm:t>
    </dgm:pt>
    <dgm:pt modelId="{A5E24CAD-7AD8-46C4-AF88-F453955E93A2}" type="pres">
      <dgm:prSet presAssocID="{D2B6BA0A-21C6-4983-9C41-B4E57D5F6A95}" presName="bullet5b" presStyleLbl="node1" presStyleIdx="1" presStyleCnt="5" custScaleX="113033" custScaleY="113033" custLinFactX="-131442" custLinFactY="88421" custLinFactNeighborX="-200000" custLinFactNeighborY="100000"/>
      <dgm:spPr/>
    </dgm:pt>
    <dgm:pt modelId="{92AA20E7-808B-428F-B48D-32DE762D29BD}" type="pres">
      <dgm:prSet presAssocID="{D2B6BA0A-21C6-4983-9C41-B4E57D5F6A95}" presName="textBox5b" presStyleLbl="revTx" presStyleIdx="1" presStyleCnt="5" custScaleY="50355" custLinFactNeighborX="-76491" custLinFactNeighborY="11117">
        <dgm:presLayoutVars>
          <dgm:bulletEnabled val="1"/>
        </dgm:presLayoutVars>
      </dgm:prSet>
      <dgm:spPr/>
      <dgm:t>
        <a:bodyPr/>
        <a:lstStyle/>
        <a:p>
          <a:endParaRPr kumimoji="1" lang="ja-JP" altLang="en-US"/>
        </a:p>
      </dgm:t>
    </dgm:pt>
    <dgm:pt modelId="{7852BE5D-96F1-4F3B-ADA9-C49B96AB2FB9}" type="pres">
      <dgm:prSet presAssocID="{02F86245-3E83-4691-9F7F-673223A7C859}" presName="bullet5c" presStyleLbl="node1" presStyleIdx="2" presStyleCnt="5" custLinFactX="-200000" custLinFactY="100000" custLinFactNeighborX="-253246" custLinFactNeighborY="129115"/>
      <dgm:spPr/>
      <dgm:t>
        <a:bodyPr/>
        <a:lstStyle/>
        <a:p>
          <a:endParaRPr kumimoji="1" lang="ja-JP" altLang="en-US"/>
        </a:p>
      </dgm:t>
    </dgm:pt>
    <dgm:pt modelId="{7D7F4C3E-37A8-4067-B003-72054043376B}" type="pres">
      <dgm:prSet presAssocID="{02F86245-3E83-4691-9F7F-673223A7C859}" presName="textBox5c" presStyleLbl="revTx" presStyleIdx="2" presStyleCnt="5" custScaleY="58450" custLinFactX="-6854" custLinFactNeighborX="-100000" custLinFactNeighborY="15724">
        <dgm:presLayoutVars>
          <dgm:bulletEnabled val="1"/>
        </dgm:presLayoutVars>
      </dgm:prSet>
      <dgm:spPr/>
      <dgm:t>
        <a:bodyPr/>
        <a:lstStyle/>
        <a:p>
          <a:endParaRPr kumimoji="1" lang="ja-JP" altLang="en-US"/>
        </a:p>
      </dgm:t>
    </dgm:pt>
    <dgm:pt modelId="{BFFE4626-81E8-4B5D-80E3-B713FD6DC38F}" type="pres">
      <dgm:prSet presAssocID="{2481C8A6-A26B-47D8-8201-45DF8BF7FFC4}" presName="bullet5d" presStyleLbl="node1" presStyleIdx="3" presStyleCnt="5" custScaleX="93760" custScaleY="93760" custLinFactX="-225236" custLinFactY="100000" custLinFactNeighborX="-300000" custLinFactNeighborY="100591"/>
      <dgm:spPr/>
    </dgm:pt>
    <dgm:pt modelId="{245232E2-2B1C-4A70-AEFB-62761D0C79A8}" type="pres">
      <dgm:prSet presAssocID="{2481C8A6-A26B-47D8-8201-45DF8BF7FFC4}" presName="textBox5d" presStyleLbl="revTx" presStyleIdx="3" presStyleCnt="5" custScaleY="51622" custLinFactX="-57664" custLinFactNeighborX="-100000" custLinFactNeighborY="10742">
        <dgm:presLayoutVars>
          <dgm:bulletEnabled val="1"/>
        </dgm:presLayoutVars>
      </dgm:prSet>
      <dgm:spPr/>
      <dgm:t>
        <a:bodyPr/>
        <a:lstStyle/>
        <a:p>
          <a:endParaRPr kumimoji="1" lang="ja-JP" altLang="en-US"/>
        </a:p>
      </dgm:t>
    </dgm:pt>
    <dgm:pt modelId="{1525A070-DDA0-480C-89C0-5263553D805D}" type="pres">
      <dgm:prSet presAssocID="{28A46536-5C74-41F8-85BA-D7D4D37EF6D6}" presName="bullet5e" presStyleLbl="node1" presStyleIdx="4" presStyleCnt="5" custScaleX="117898" custScaleY="108950" custLinFactX="-100000" custLinFactNeighborX="-150748" custLinFactNeighborY="50880"/>
      <dgm:spPr/>
      <dgm:t>
        <a:bodyPr/>
        <a:lstStyle/>
        <a:p>
          <a:endParaRPr kumimoji="1" lang="ja-JP" altLang="en-US"/>
        </a:p>
      </dgm:t>
    </dgm:pt>
    <dgm:pt modelId="{A121BF44-241B-4B27-B516-5D64425BD0D5}" type="pres">
      <dgm:prSet presAssocID="{28A46536-5C74-41F8-85BA-D7D4D37EF6D6}" presName="textBox5e" presStyleLbl="revTx" presStyleIdx="4" presStyleCnt="5" custScaleY="45546" custLinFactX="-100000" custLinFactNeighborX="-111041" custLinFactNeighborY="6119">
        <dgm:presLayoutVars>
          <dgm:bulletEnabled val="1"/>
        </dgm:presLayoutVars>
      </dgm:prSet>
      <dgm:spPr/>
      <dgm:t>
        <a:bodyPr/>
        <a:lstStyle/>
        <a:p>
          <a:endParaRPr kumimoji="1" lang="ja-JP" altLang="en-US"/>
        </a:p>
      </dgm:t>
    </dgm:pt>
  </dgm:ptLst>
  <dgm:cxnLst>
    <dgm:cxn modelId="{D355481E-DDE7-41D8-917B-F5CA0A77B7D1}" srcId="{73D8245B-AD84-4DE6-9CB4-1C1E81F4DDE5}" destId="{CC2A43BA-D003-42DC-BF89-054A54DCE602}" srcOrd="5" destOrd="0" parTransId="{BA48EF89-AB36-4D23-B8A8-69CCCEF0C00F}" sibTransId="{F1DF5233-E706-4239-B5B5-7C29EE312EA7}"/>
    <dgm:cxn modelId="{BB90FF37-E65B-406E-95C7-9FBC32651F0A}" srcId="{73D8245B-AD84-4DE6-9CB4-1C1E81F4DDE5}" destId="{28A46536-5C74-41F8-85BA-D7D4D37EF6D6}" srcOrd="4" destOrd="0" parTransId="{B3A13EF6-8157-4075-997F-0E8540F3743B}" sibTransId="{42AD5C9A-9D89-4700-87D0-AABC47F95D6C}"/>
    <dgm:cxn modelId="{BDF62A63-D5CB-445A-A178-0FC7ED411E73}" type="presOf" srcId="{D2B6BA0A-21C6-4983-9C41-B4E57D5F6A95}" destId="{92AA20E7-808B-428F-B48D-32DE762D29BD}" srcOrd="0" destOrd="0" presId="urn:microsoft.com/office/officeart/2005/8/layout/arrow2"/>
    <dgm:cxn modelId="{84AAF55F-897B-4751-B950-D413384AE9F5}" srcId="{73D8245B-AD84-4DE6-9CB4-1C1E81F4DDE5}" destId="{8AF81105-F20F-4FF9-A20D-1EDA6515A296}" srcOrd="0" destOrd="0" parTransId="{15FB6BEE-85E2-4C7A-90A4-1887A1F6704A}" sibTransId="{6EF6553D-A716-42BF-8D4B-8047F4C46DB3}"/>
    <dgm:cxn modelId="{D5EAB741-108D-4E08-9ED1-1E9DA9D9F452}" srcId="{73D8245B-AD84-4DE6-9CB4-1C1E81F4DDE5}" destId="{02F86245-3E83-4691-9F7F-673223A7C859}" srcOrd="2" destOrd="0" parTransId="{4D94063C-05F9-4B98-8377-17780F7F0464}" sibTransId="{260B61B2-5BAB-4B29-BA8F-64526B2565E3}"/>
    <dgm:cxn modelId="{E86B01E9-B82F-4709-8EAE-7DE5E7EA0A71}" srcId="{73D8245B-AD84-4DE6-9CB4-1C1E81F4DDE5}" destId="{ED69A36F-6684-4B6C-B090-0918FC376190}" srcOrd="8" destOrd="0" parTransId="{B7A854BA-19A3-45F3-839A-E272B4F9BF4C}" sibTransId="{A4C4048A-42AB-47E0-8351-4B33431C5ABD}"/>
    <dgm:cxn modelId="{9D2CB347-126B-44EF-A9D9-6CE4C4E9C60E}" srcId="{73D8245B-AD84-4DE6-9CB4-1C1E81F4DDE5}" destId="{D2B6BA0A-21C6-4983-9C41-B4E57D5F6A95}" srcOrd="1" destOrd="0" parTransId="{96F409DB-0D61-4F0E-8CDF-B9C4001F9F40}" sibTransId="{B576D217-47D0-4F0C-80F3-54D727745F03}"/>
    <dgm:cxn modelId="{D9510ED3-7DED-4FB0-8AC0-171270C8BFDE}" type="presOf" srcId="{8AF81105-F20F-4FF9-A20D-1EDA6515A296}" destId="{D032CF83-2031-4A98-B98D-320813E0F125}" srcOrd="0" destOrd="0" presId="urn:microsoft.com/office/officeart/2005/8/layout/arrow2"/>
    <dgm:cxn modelId="{A0E51277-5FEC-4336-B766-A5F0528758FF}" type="presOf" srcId="{2481C8A6-A26B-47D8-8201-45DF8BF7FFC4}" destId="{245232E2-2B1C-4A70-AEFB-62761D0C79A8}" srcOrd="0" destOrd="0" presId="urn:microsoft.com/office/officeart/2005/8/layout/arrow2"/>
    <dgm:cxn modelId="{0C9F340E-9BB6-45FF-B8B7-2D37B35C951A}" srcId="{73D8245B-AD84-4DE6-9CB4-1C1E81F4DDE5}" destId="{66A7A681-D270-41FF-9632-0E597F1D781F}" srcOrd="6" destOrd="0" parTransId="{DD98DB8E-113E-48C4-AA03-211A56FBE06C}" sibTransId="{729CAC67-74FD-446B-9EEE-1D03663738C3}"/>
    <dgm:cxn modelId="{7B1265E8-C7F7-4455-A724-8E935B3A0BE8}" type="presOf" srcId="{02F86245-3E83-4691-9F7F-673223A7C859}" destId="{7D7F4C3E-37A8-4067-B003-72054043376B}" srcOrd="0" destOrd="0" presId="urn:microsoft.com/office/officeart/2005/8/layout/arrow2"/>
    <dgm:cxn modelId="{8A454830-8E2A-4A8E-BDEC-E92D7D2671A5}" type="presOf" srcId="{28A46536-5C74-41F8-85BA-D7D4D37EF6D6}" destId="{A121BF44-241B-4B27-B516-5D64425BD0D5}" srcOrd="0" destOrd="0" presId="urn:microsoft.com/office/officeart/2005/8/layout/arrow2"/>
    <dgm:cxn modelId="{2559C3B9-3689-40EF-81BF-8C78212BDDA7}" type="presOf" srcId="{73D8245B-AD84-4DE6-9CB4-1C1E81F4DDE5}" destId="{6CBF7492-9A51-49BE-B039-D18D2131256D}" srcOrd="0" destOrd="0" presId="urn:microsoft.com/office/officeart/2005/8/layout/arrow2"/>
    <dgm:cxn modelId="{93223A97-6B01-4EFA-A3BE-3BAF0736B430}" srcId="{73D8245B-AD84-4DE6-9CB4-1C1E81F4DDE5}" destId="{2481C8A6-A26B-47D8-8201-45DF8BF7FFC4}" srcOrd="3" destOrd="0" parTransId="{21985813-08E4-4FAE-9075-DA05A5FE38F4}" sibTransId="{1808BEA6-8666-4F3B-B2B9-F2ABD0333BC0}"/>
    <dgm:cxn modelId="{5B7103E6-B052-42F9-BD51-45A196A57532}" srcId="{73D8245B-AD84-4DE6-9CB4-1C1E81F4DDE5}" destId="{4DF43C25-6C8C-424C-A0F8-97B42DE69904}" srcOrd="7" destOrd="0" parTransId="{91C7AF9B-5F87-4D23-B832-AB7D96D279E0}" sibTransId="{58DE101B-E1B1-4296-A002-2A113D66BDFC}"/>
    <dgm:cxn modelId="{1077D4C9-99A8-4989-9C69-55B0C6EC04D7}" type="presParOf" srcId="{6CBF7492-9A51-49BE-B039-D18D2131256D}" destId="{297878E4-05DC-40AC-A1B2-5EC6456E7851}" srcOrd="0" destOrd="0" presId="urn:microsoft.com/office/officeart/2005/8/layout/arrow2"/>
    <dgm:cxn modelId="{DAF1B840-9D7D-4577-B5FD-866E848C6681}" type="presParOf" srcId="{6CBF7492-9A51-49BE-B039-D18D2131256D}" destId="{A6BD6525-CA10-407B-A299-EE0EE8262667}" srcOrd="1" destOrd="0" presId="urn:microsoft.com/office/officeart/2005/8/layout/arrow2"/>
    <dgm:cxn modelId="{0BD50646-C69F-4E82-AB74-EA8009401776}" type="presParOf" srcId="{A6BD6525-CA10-407B-A299-EE0EE8262667}" destId="{E0AFF61E-A91D-4F93-B8C7-29A86DB45C01}" srcOrd="0" destOrd="0" presId="urn:microsoft.com/office/officeart/2005/8/layout/arrow2"/>
    <dgm:cxn modelId="{9A499651-31D7-4B40-818D-91BBF02717E3}" type="presParOf" srcId="{A6BD6525-CA10-407B-A299-EE0EE8262667}" destId="{D032CF83-2031-4A98-B98D-320813E0F125}" srcOrd="1" destOrd="0" presId="urn:microsoft.com/office/officeart/2005/8/layout/arrow2"/>
    <dgm:cxn modelId="{00E7BA9F-E78A-44FD-AC6B-0868916E8478}" type="presParOf" srcId="{A6BD6525-CA10-407B-A299-EE0EE8262667}" destId="{A5E24CAD-7AD8-46C4-AF88-F453955E93A2}" srcOrd="2" destOrd="0" presId="urn:microsoft.com/office/officeart/2005/8/layout/arrow2"/>
    <dgm:cxn modelId="{D706CB3A-6647-4C29-B542-D86B399BC1C8}" type="presParOf" srcId="{A6BD6525-CA10-407B-A299-EE0EE8262667}" destId="{92AA20E7-808B-428F-B48D-32DE762D29BD}" srcOrd="3" destOrd="0" presId="urn:microsoft.com/office/officeart/2005/8/layout/arrow2"/>
    <dgm:cxn modelId="{A142D860-3FD9-48DB-9800-EDB4C9397DE8}" type="presParOf" srcId="{A6BD6525-CA10-407B-A299-EE0EE8262667}" destId="{7852BE5D-96F1-4F3B-ADA9-C49B96AB2FB9}" srcOrd="4" destOrd="0" presId="urn:microsoft.com/office/officeart/2005/8/layout/arrow2"/>
    <dgm:cxn modelId="{C55EBB71-2D56-4FCB-91FF-91C179C999E4}" type="presParOf" srcId="{A6BD6525-CA10-407B-A299-EE0EE8262667}" destId="{7D7F4C3E-37A8-4067-B003-72054043376B}" srcOrd="5" destOrd="0" presId="urn:microsoft.com/office/officeart/2005/8/layout/arrow2"/>
    <dgm:cxn modelId="{80DE9E95-8882-43BC-AF3A-357FE42119EA}" type="presParOf" srcId="{A6BD6525-CA10-407B-A299-EE0EE8262667}" destId="{BFFE4626-81E8-4B5D-80E3-B713FD6DC38F}" srcOrd="6" destOrd="0" presId="urn:microsoft.com/office/officeart/2005/8/layout/arrow2"/>
    <dgm:cxn modelId="{861BBDA4-F8F9-479F-A4C6-142FCBC8C2B5}" type="presParOf" srcId="{A6BD6525-CA10-407B-A299-EE0EE8262667}" destId="{245232E2-2B1C-4A70-AEFB-62761D0C79A8}" srcOrd="7" destOrd="0" presId="urn:microsoft.com/office/officeart/2005/8/layout/arrow2"/>
    <dgm:cxn modelId="{DC75AF9F-02D9-4312-AE16-ED7265C70394}" type="presParOf" srcId="{A6BD6525-CA10-407B-A299-EE0EE8262667}" destId="{1525A070-DDA0-480C-89C0-5263553D805D}" srcOrd="8" destOrd="0" presId="urn:microsoft.com/office/officeart/2005/8/layout/arrow2"/>
    <dgm:cxn modelId="{C998BCCF-7E91-4C0C-8CF8-4DBA956A28AB}" type="presParOf" srcId="{A6BD6525-CA10-407B-A299-EE0EE8262667}" destId="{A121BF44-241B-4B27-B516-5D64425BD0D5}"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878E4-05DC-40AC-A1B2-5EC6456E7851}">
      <dsp:nvSpPr>
        <dsp:cNvPr id="0" name=""/>
        <dsp:cNvSpPr/>
      </dsp:nvSpPr>
      <dsp:spPr>
        <a:xfrm>
          <a:off x="16" y="0"/>
          <a:ext cx="7810941" cy="4425924"/>
        </a:xfrm>
        <a:prstGeom prst="swooshArrow">
          <a:avLst>
            <a:gd name="adj1" fmla="val 25000"/>
            <a:gd name="adj2" fmla="val 25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E0AFF61E-A91D-4F93-B8C7-29A86DB45C01}">
      <dsp:nvSpPr>
        <dsp:cNvPr id="0" name=""/>
        <dsp:cNvSpPr/>
      </dsp:nvSpPr>
      <dsp:spPr>
        <a:xfrm>
          <a:off x="660324" y="3308296"/>
          <a:ext cx="246993" cy="2469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2CF83-2031-4A98-B98D-320813E0F125}">
      <dsp:nvSpPr>
        <dsp:cNvPr id="0" name=""/>
        <dsp:cNvSpPr/>
      </dsp:nvSpPr>
      <dsp:spPr>
        <a:xfrm>
          <a:off x="691846" y="3619553"/>
          <a:ext cx="1371927" cy="42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4" tIns="0" rIns="0" bIns="0" numCol="1" spcCol="1270" anchor="t" anchorCtr="0">
          <a:noAutofit/>
        </a:bodyPr>
        <a:lstStyle/>
        <a:p>
          <a:pPr lvl="0" algn="l" defTabSz="889000">
            <a:lnSpc>
              <a:spcPct val="90000"/>
            </a:lnSpc>
            <a:spcBef>
              <a:spcPct val="0"/>
            </a:spcBef>
            <a:spcAft>
              <a:spcPct val="35000"/>
            </a:spcAft>
          </a:pPr>
          <a:r>
            <a:rPr kumimoji="1" lang="en-US" altLang="ja-JP"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20</a:t>
          </a:r>
          <a:r>
            <a:rPr kumimoji="1" lang="ja-JP" altLang="en-US"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691846" y="3619553"/>
        <a:ext cx="1371927" cy="428247"/>
      </dsp:txXfrm>
    </dsp:sp>
    <dsp:sp modelId="{A5E24CAD-7AD8-46C4-AF88-F453955E93A2}">
      <dsp:nvSpPr>
        <dsp:cNvPr id="0" name=""/>
        <dsp:cNvSpPr/>
      </dsp:nvSpPr>
      <dsp:spPr>
        <a:xfrm>
          <a:off x="1082340" y="2907730"/>
          <a:ext cx="288158" cy="288158"/>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A20E7-808B-428F-B48D-32DE762D29BD}">
      <dsp:nvSpPr>
        <dsp:cNvPr id="0" name=""/>
        <dsp:cNvSpPr/>
      </dsp:nvSpPr>
      <dsp:spPr>
        <a:xfrm>
          <a:off x="1172204" y="3237946"/>
          <a:ext cx="1175525" cy="93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84" tIns="0" rIns="0" bIns="0" numCol="1" spcCol="1270" anchor="t" anchorCtr="0">
          <a:noAutofit/>
        </a:bodyPr>
        <a:lstStyle/>
        <a:p>
          <a:pPr lvl="0" algn="l" defTabSz="889000">
            <a:lnSpc>
              <a:spcPct val="90000"/>
            </a:lnSpc>
            <a:spcBef>
              <a:spcPct val="0"/>
            </a:spcBef>
            <a:spcAft>
              <a:spcPct val="35000"/>
            </a:spcAft>
          </a:pPr>
          <a:r>
            <a:rPr kumimoji="1" lang="en-US" altLang="ja-JP"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30</a:t>
          </a:r>
          <a:r>
            <a:rPr kumimoji="1" lang="ja-JP" altLang="en-US"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1172204" y="3237946"/>
        <a:ext cx="1175525" cy="933814"/>
      </dsp:txXfrm>
    </dsp:sp>
    <dsp:sp modelId="{7852BE5D-96F1-4F3B-ADA9-C49B96AB2FB9}">
      <dsp:nvSpPr>
        <dsp:cNvPr id="0" name=""/>
        <dsp:cNvSpPr/>
      </dsp:nvSpPr>
      <dsp:spPr>
        <a:xfrm>
          <a:off x="1536313" y="2547386"/>
          <a:ext cx="339910" cy="339910"/>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F4C3E-37A8-4067-B003-72054043376B}">
      <dsp:nvSpPr>
        <dsp:cNvPr id="0" name=""/>
        <dsp:cNvSpPr/>
      </dsp:nvSpPr>
      <dsp:spPr>
        <a:xfrm>
          <a:off x="1786500" y="2846419"/>
          <a:ext cx="1366725" cy="145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112" tIns="0" rIns="0" bIns="0" numCol="1" spcCol="1270" anchor="t" anchorCtr="0">
          <a:noAutofit/>
        </a:bodyPr>
        <a:lstStyle/>
        <a:p>
          <a:pPr lvl="0" algn="l" defTabSz="889000">
            <a:lnSpc>
              <a:spcPct val="90000"/>
            </a:lnSpc>
            <a:spcBef>
              <a:spcPct val="0"/>
            </a:spcBef>
            <a:spcAft>
              <a:spcPct val="35000"/>
            </a:spcAft>
          </a:pPr>
          <a:r>
            <a:rPr kumimoji="1" lang="en-US" altLang="ja-JP"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40</a:t>
          </a:r>
          <a:r>
            <a:rPr kumimoji="1" lang="ja-JP" altLang="en-US"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1786500" y="2846419"/>
        <a:ext cx="1366725" cy="1453867"/>
      </dsp:txXfrm>
    </dsp:sp>
    <dsp:sp modelId="{BFFE4626-81E8-4B5D-80E3-B713FD6DC38F}">
      <dsp:nvSpPr>
        <dsp:cNvPr id="0" name=""/>
        <dsp:cNvSpPr/>
      </dsp:nvSpPr>
      <dsp:spPr>
        <a:xfrm>
          <a:off x="2101742" y="2135425"/>
          <a:ext cx="411654" cy="411654"/>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232E2-2B1C-4A70-AEFB-62761D0C79A8}">
      <dsp:nvSpPr>
        <dsp:cNvPr id="0" name=""/>
        <dsp:cNvSpPr/>
      </dsp:nvSpPr>
      <dsp:spPr>
        <a:xfrm>
          <a:off x="2380638" y="2496387"/>
          <a:ext cx="1416295" cy="1530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644" tIns="0" rIns="0" bIns="0" numCol="1" spcCol="1270" anchor="t" anchorCtr="0">
          <a:noAutofit/>
        </a:bodyPr>
        <a:lstStyle/>
        <a:p>
          <a:pPr lvl="0" algn="l" defTabSz="889000">
            <a:lnSpc>
              <a:spcPct val="90000"/>
            </a:lnSpc>
            <a:spcBef>
              <a:spcPct val="0"/>
            </a:spcBef>
            <a:spcAft>
              <a:spcPct val="35000"/>
            </a:spcAft>
          </a:pPr>
          <a:r>
            <a:rPr kumimoji="1" lang="en-US" altLang="ja-JP"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50</a:t>
          </a:r>
          <a:r>
            <a:rPr kumimoji="1" lang="ja-JP" altLang="en-US"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2380638" y="2496387"/>
        <a:ext cx="1416295" cy="1530782"/>
      </dsp:txXfrm>
    </dsp:sp>
    <dsp:sp modelId="{1525A070-DDA0-480C-89C0-5263553D805D}">
      <dsp:nvSpPr>
        <dsp:cNvPr id="0" name=""/>
        <dsp:cNvSpPr/>
      </dsp:nvSpPr>
      <dsp:spPr>
        <a:xfrm>
          <a:off x="4297363" y="1148332"/>
          <a:ext cx="659564" cy="609506"/>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1BF44-241B-4B27-B516-5D64425BD0D5}">
      <dsp:nvSpPr>
        <dsp:cNvPr id="0" name=""/>
        <dsp:cNvSpPr/>
      </dsp:nvSpPr>
      <dsp:spPr>
        <a:xfrm>
          <a:off x="3040957" y="2254683"/>
          <a:ext cx="1416295" cy="148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434" tIns="0" rIns="0" bIns="0" numCol="1" spcCol="1270" anchor="t" anchorCtr="0">
          <a:noAutofit/>
        </a:bodyPr>
        <a:lstStyle/>
        <a:p>
          <a:pPr lvl="0" algn="l" defTabSz="889000">
            <a:lnSpc>
              <a:spcPct val="90000"/>
            </a:lnSpc>
            <a:spcBef>
              <a:spcPct val="0"/>
            </a:spcBef>
            <a:spcAft>
              <a:spcPct val="35000"/>
            </a:spcAft>
          </a:pPr>
          <a:r>
            <a:rPr kumimoji="1" lang="en-US" altLang="ja-JP"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60</a:t>
          </a:r>
          <a:r>
            <a:rPr kumimoji="1" lang="ja-JP" altLang="en-US"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3040957" y="2254683"/>
        <a:ext cx="1416295" cy="148365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0.09161</cdr:x>
      <cdr:y>0.79397</cdr:y>
    </cdr:from>
    <cdr:to>
      <cdr:x>0.97334</cdr:x>
      <cdr:y>0.87589</cdr:y>
    </cdr:to>
    <cdr:sp macro="" textlink="">
      <cdr:nvSpPr>
        <cdr:cNvPr id="47132" name="Rectangle 28"/>
        <cdr:cNvSpPr>
          <a:spLocks xmlns:a="http://schemas.openxmlformats.org/drawingml/2006/main" noChangeArrowheads="1"/>
        </cdr:cNvSpPr>
      </cdr:nvSpPr>
      <cdr:spPr bwMode="auto">
        <a:xfrm xmlns:a="http://schemas.openxmlformats.org/drawingml/2006/main">
          <a:off x="843918" y="4451087"/>
          <a:ext cx="8122529" cy="45925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0.09161</cdr:x>
      <cdr:y>0.79397</cdr:y>
    </cdr:from>
    <cdr:to>
      <cdr:x>0.97334</cdr:x>
      <cdr:y>0.87589</cdr:y>
    </cdr:to>
    <cdr:sp macro="" textlink="">
      <cdr:nvSpPr>
        <cdr:cNvPr id="2" name="Rectangle 28"/>
        <cdr:cNvSpPr>
          <a:spLocks xmlns:a="http://schemas.openxmlformats.org/drawingml/2006/main" noChangeArrowheads="1"/>
        </cdr:cNvSpPr>
      </cdr:nvSpPr>
      <cdr:spPr bwMode="auto">
        <a:xfrm xmlns:a="http://schemas.openxmlformats.org/drawingml/2006/main">
          <a:off x="843918" y="4451087"/>
          <a:ext cx="8122529" cy="45925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a:lstStyle xmlns:a="http://schemas.openxmlformats.org/drawingml/2006/main"/>
        <a:p xmlns:a="http://schemas.openxmlformats.org/drawingml/2006/main">
          <a:endParaRPr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6"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56831"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dirty="0"/>
          </a:p>
        </p:txBody>
      </p:sp>
      <p:sp>
        <p:nvSpPr>
          <p:cNvPr id="372740" name="Rectangle 4"/>
          <p:cNvSpPr>
            <a:spLocks noGrp="1" noChangeArrowheads="1"/>
          </p:cNvSpPr>
          <p:nvPr>
            <p:ph type="ftr" sz="quarter" idx="2"/>
          </p:nvPr>
        </p:nvSpPr>
        <p:spPr bwMode="auto">
          <a:xfrm>
            <a:off x="6"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dirty="0"/>
          </a:p>
        </p:txBody>
      </p:sp>
      <p:sp>
        <p:nvSpPr>
          <p:cNvPr id="372741" name="Rectangle 5"/>
          <p:cNvSpPr>
            <a:spLocks noGrp="1" noChangeArrowheads="1"/>
          </p:cNvSpPr>
          <p:nvPr>
            <p:ph type="sldNum" sz="quarter" idx="3"/>
          </p:nvPr>
        </p:nvSpPr>
        <p:spPr bwMode="auto">
          <a:xfrm>
            <a:off x="3856831"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dirty="0"/>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6"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917575" y="744538"/>
            <a:ext cx="4972050" cy="3730625"/>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8060" y="4720990"/>
            <a:ext cx="4991091" cy="4473101"/>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362507" name="Rectangle 11"/>
          <p:cNvSpPr>
            <a:spLocks noGrp="1" noChangeArrowheads="1"/>
          </p:cNvSpPr>
          <p:nvPr>
            <p:ph type="dt" idx="1"/>
          </p:nvPr>
        </p:nvSpPr>
        <p:spPr bwMode="auto">
          <a:xfrm>
            <a:off x="3856831"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8" name="Rectangle 12"/>
          <p:cNvSpPr>
            <a:spLocks noGrp="1" noChangeArrowheads="1"/>
          </p:cNvSpPr>
          <p:nvPr>
            <p:ph type="ftr" sz="quarter" idx="4"/>
          </p:nvPr>
        </p:nvSpPr>
        <p:spPr bwMode="auto">
          <a:xfrm>
            <a:off x="6"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9" name="Rectangle 13"/>
          <p:cNvSpPr>
            <a:spLocks noGrp="1" noChangeArrowheads="1"/>
          </p:cNvSpPr>
          <p:nvPr>
            <p:ph type="sldNum" sz="quarter" idx="5"/>
          </p:nvPr>
        </p:nvSpPr>
        <p:spPr bwMode="auto">
          <a:xfrm>
            <a:off x="3856831"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dirty="0"/>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indent="0" eaLnBrk="1" fontAlgn="ctr" hangingPunct="1">
              <a:spcBef>
                <a:spcPts val="302"/>
              </a:spcBef>
              <a:spcAft>
                <a:spcPts val="302"/>
              </a:spcAft>
              <a:buFont typeface="Wingdings" panose="05000000000000000000" pitchFamily="2" charset="2"/>
              <a:buNone/>
            </a:pPr>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23577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スライド イメージ プレースホルダー 1"/>
          <p:cNvSpPr>
            <a:spLocks noGrp="1" noRot="1" noChangeAspect="1" noTextEdit="1"/>
          </p:cNvSpPr>
          <p:nvPr>
            <p:ph type="sldImg"/>
          </p:nvPr>
        </p:nvSpPr>
        <p:spPr bwMode="auto">
          <a:xfrm>
            <a:off x="917575" y="744538"/>
            <a:ext cx="497205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896" indent="-172896">
              <a:spcBef>
                <a:spcPts val="202"/>
              </a:spcBef>
              <a:spcAft>
                <a:spcPts val="604"/>
              </a:spcAft>
              <a:buFont typeface="Wingdings" panose="05000000000000000000" pitchFamily="2" charset="2"/>
              <a:buChar char="p"/>
            </a:pPr>
            <a:r>
              <a:rPr lang="ja-JP" altLang="en-US" b="1" dirty="0">
                <a:latin typeface="HGPｺﾞｼｯｸM" panose="020B0600000000000000" pitchFamily="50" charset="-128"/>
                <a:ea typeface="HGPｺﾞｼｯｸM" panose="020B0600000000000000" pitchFamily="50" charset="-128"/>
              </a:rPr>
              <a:t>家庭生活を営むための収入と</a:t>
            </a:r>
            <a:r>
              <a:rPr lang="ja-JP" altLang="en-US" b="1" dirty="0" smtClean="0">
                <a:latin typeface="HGPｺﾞｼｯｸM" panose="020B0600000000000000" pitchFamily="50" charset="-128"/>
                <a:ea typeface="HGPｺﾞｼｯｸM" panose="020B0600000000000000" pitchFamily="50" charset="-128"/>
              </a:rPr>
              <a:t>支出の運営を</a:t>
            </a:r>
            <a:r>
              <a:rPr lang="ja-JP" altLang="en-US" b="1" dirty="0">
                <a:latin typeface="HGPｺﾞｼｯｸM" panose="020B0600000000000000" pitchFamily="50" charset="-128"/>
                <a:ea typeface="HGPｺﾞｼｯｸM" panose="020B0600000000000000" pitchFamily="50" charset="-128"/>
              </a:rPr>
              <a:t>「家計」</a:t>
            </a:r>
            <a:r>
              <a:rPr lang="ja-JP" altLang="en-US" dirty="0">
                <a:latin typeface="HGPｺﾞｼｯｸM" panose="020B0600000000000000" pitchFamily="50" charset="-128"/>
                <a:ea typeface="HGPｺﾞｼｯｸM" panose="020B0600000000000000" pitchFamily="50" charset="-128"/>
              </a:rPr>
              <a:t>といい、そうした運営を</a:t>
            </a:r>
            <a:r>
              <a:rPr lang="ja-JP" altLang="en-US" b="1" dirty="0">
                <a:latin typeface="HGPｺﾞｼｯｸM" panose="020B0600000000000000" pitchFamily="50" charset="-128"/>
                <a:ea typeface="HGPｺﾞｼｯｸM" panose="020B0600000000000000" pitchFamily="50" charset="-128"/>
              </a:rPr>
              <a:t>管理することを「家計管理」</a:t>
            </a:r>
            <a:r>
              <a:rPr lang="ja-JP" altLang="en-US" dirty="0">
                <a:latin typeface="HGPｺﾞｼｯｸM" panose="020B0600000000000000" pitchFamily="50" charset="-128"/>
                <a:ea typeface="HGPｺﾞｼｯｸM" panose="020B0600000000000000" pitchFamily="50" charset="-128"/>
              </a:rPr>
              <a:t>といいます。</a:t>
            </a:r>
            <a:endParaRPr lang="en-US" altLang="ja-JP"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spcBef>
                <a:spcPts val="202"/>
              </a:spcBef>
              <a:spcAft>
                <a:spcPts val="604"/>
              </a:spcAft>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rPr>
              <a:t>高校生の皆さんの場合、収入としては、お小遣いやお年玉、アルバイト代などが考えられますが、この収入の中から、色々な物を買ったり、友人と遊ぶことなどにお金を使っていると思います。</a:t>
            </a:r>
            <a:endParaRPr lang="en-US" altLang="ja-JP" dirty="0">
              <a:latin typeface="HGPｺﾞｼｯｸM" panose="020B0600000000000000" pitchFamily="50" charset="-128"/>
              <a:ea typeface="HGPｺﾞｼｯｸM" panose="020B0600000000000000" pitchFamily="50" charset="-128"/>
            </a:endParaRPr>
          </a:p>
          <a:p>
            <a:pPr marL="172896" indent="-172896" defTabSz="922108">
              <a:spcBef>
                <a:spcPts val="202"/>
              </a:spcBef>
              <a:spcAft>
                <a:spcPts val="604"/>
              </a:spcAft>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rPr>
              <a:t>では、これから大学生や社会人になって、</a:t>
            </a:r>
            <a:r>
              <a:rPr lang="ja-JP" altLang="en-US" b="1" dirty="0">
                <a:latin typeface="HGPｺﾞｼｯｸM" panose="020B0600000000000000" pitchFamily="50" charset="-128"/>
                <a:ea typeface="HGPｺﾞｼｯｸM" panose="020B0600000000000000" pitchFamily="50" charset="-128"/>
              </a:rPr>
              <a:t>一人暮らしをするようになると、どのようなお金が必要</a:t>
            </a:r>
            <a:r>
              <a:rPr lang="ja-JP" altLang="en-US" dirty="0">
                <a:latin typeface="HGPｺﾞｼｯｸM" panose="020B0600000000000000" pitchFamily="50" charset="-128"/>
                <a:ea typeface="HGPｺﾞｼｯｸM" panose="020B0600000000000000" pitchFamily="50" charset="-128"/>
              </a:rPr>
              <a:t>でしょう</a:t>
            </a:r>
            <a:r>
              <a:rPr lang="ja-JP" altLang="en-US" dirty="0" smtClean="0">
                <a:latin typeface="HGPｺﾞｼｯｸM" panose="020B0600000000000000" pitchFamily="50" charset="-128"/>
                <a:ea typeface="HGPｺﾞｼｯｸM" panose="020B0600000000000000" pitchFamily="50" charset="-128"/>
              </a:rPr>
              <a:t>か。</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1037299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b="1" dirty="0" smtClean="0"/>
              <a:t>最初の例の場合、一定の仮定で計算すると、毎月の返済は約</a:t>
            </a:r>
            <a:r>
              <a:rPr lang="en-US" altLang="ja-JP" b="1" dirty="0" smtClean="0"/>
              <a:t>14,000</a:t>
            </a:r>
            <a:r>
              <a:rPr lang="ja-JP" altLang="en-US" b="1" dirty="0" smtClean="0"/>
              <a:t>円。トータルで</a:t>
            </a:r>
            <a:r>
              <a:rPr lang="en-US" altLang="ja-JP" b="1" dirty="0" smtClean="0"/>
              <a:t>15</a:t>
            </a:r>
            <a:r>
              <a:rPr lang="ja-JP" altLang="en-US" b="1" dirty="0" smtClean="0"/>
              <a:t>年間</a:t>
            </a:r>
            <a:r>
              <a:rPr lang="ja-JP" altLang="en-US" dirty="0" smtClean="0"/>
              <a:t>の返済になります。</a:t>
            </a:r>
            <a:endParaRPr lang="en-US" altLang="ja-JP" dirty="0" smtClean="0"/>
          </a:p>
          <a:p>
            <a:pPr marL="172896" marR="0" lvl="0" indent="-172896" algn="l" defTabSz="914400" rtl="0" eaLnBrk="0" fontAlgn="base" latinLnBrk="0" hangingPunct="0">
              <a:lnSpc>
                <a:spcPct val="100000"/>
              </a:lnSpc>
              <a:spcBef>
                <a:spcPct val="30000"/>
              </a:spcBef>
              <a:spcAft>
                <a:spcPct val="0"/>
              </a:spcAft>
              <a:buClrTx/>
              <a:buSzTx/>
              <a:buFont typeface="Wingdings" panose="05000000000000000000" pitchFamily="2" charset="2"/>
              <a:buChar char="p"/>
              <a:tabLst/>
              <a:defRPr/>
            </a:pPr>
            <a:r>
              <a:rPr lang="ja-JP" altLang="en-US" dirty="0" smtClean="0"/>
              <a:t>もう一つの例では、</a:t>
            </a:r>
            <a:r>
              <a:rPr lang="ja-JP" altLang="en-US" b="1" dirty="0" smtClean="0"/>
              <a:t>毎月の返済は約</a:t>
            </a:r>
            <a:r>
              <a:rPr lang="en-US" altLang="ja-JP" b="1" dirty="0" smtClean="0"/>
              <a:t>26,000</a:t>
            </a:r>
            <a:r>
              <a:rPr lang="ja-JP" altLang="en-US" b="1" dirty="0" smtClean="0"/>
              <a:t>円。トータルで</a:t>
            </a:r>
            <a:r>
              <a:rPr lang="en-US" altLang="ja-JP" b="1" dirty="0" smtClean="0"/>
              <a:t>20</a:t>
            </a:r>
            <a:r>
              <a:rPr lang="ja-JP" altLang="en-US" b="1" dirty="0" smtClean="0"/>
              <a:t>年間</a:t>
            </a:r>
            <a:r>
              <a:rPr lang="ja-JP" altLang="en-US" dirty="0" smtClean="0"/>
              <a:t>の返済になります。</a:t>
            </a:r>
            <a:endParaRPr lang="en-US" altLang="ja-JP" dirty="0" smtClean="0"/>
          </a:p>
          <a:p>
            <a:pPr marL="172896" indent="-172896">
              <a:buFont typeface="Wingdings" panose="05000000000000000000" pitchFamily="2" charset="2"/>
              <a:buChar char="p"/>
            </a:pPr>
            <a:r>
              <a:rPr lang="ja-JP" altLang="en-US" dirty="0" smtClean="0"/>
              <a:t>働いて稼いでその収入から生活費と奨学金の返済をします。最初の方で出てきましたが、しっかり家計管理をやって計画的に返済していきましょう！</a:t>
            </a: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p:txBody>
      </p:sp>
    </p:spTree>
    <p:extLst>
      <p:ext uri="{BB962C8B-B14F-4D97-AF65-F5344CB8AC3E}">
        <p14:creationId xmlns:p14="http://schemas.microsoft.com/office/powerpoint/2010/main" val="9841970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2431528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成年引き下げに伴い、</a:t>
            </a:r>
            <a:r>
              <a:rPr lang="en-US" altLang="ja-JP" b="1" u="sng" dirty="0" smtClean="0">
                <a:latin typeface="HGPｺﾞｼｯｸM" panose="020B0600000000000000" pitchFamily="50" charset="-128"/>
                <a:ea typeface="HGPｺﾞｼｯｸM" panose="020B0600000000000000" pitchFamily="50" charset="-128"/>
              </a:rPr>
              <a:t>18</a:t>
            </a:r>
            <a:r>
              <a:rPr lang="ja-JP" altLang="en-US" b="1" u="sng" dirty="0" smtClean="0">
                <a:latin typeface="HGPｺﾞｼｯｸM" panose="020B0600000000000000" pitchFamily="50" charset="-128"/>
                <a:ea typeface="HGPｺﾞｼｯｸM" panose="020B0600000000000000" pitchFamily="50" charset="-128"/>
              </a:rPr>
              <a:t>歳が金融トラブルの標的となりやすい。金融トラブルの例や対処法を学ぶ。</a:t>
            </a:r>
            <a:endParaRPr lang="en-US" altLang="ja-JP" b="1" u="sng" dirty="0" smtClean="0">
              <a:latin typeface="HGPｺﾞｼｯｸM" panose="020B0600000000000000" pitchFamily="50" charset="-128"/>
              <a:ea typeface="HGPｺﾞｼｯｸM" panose="020B0600000000000000" pitchFamily="50" charset="-128"/>
            </a:endParaRPr>
          </a:p>
          <a:p>
            <a:pPr marL="0" indent="0">
              <a:buFont typeface="Wingdings" panose="05000000000000000000" pitchFamily="2" charset="2"/>
              <a:buNone/>
            </a:pP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第</a:t>
            </a:r>
            <a:r>
              <a:rPr lang="en-US" altLang="ja-JP" dirty="0" smtClean="0">
                <a:latin typeface="HGPｺﾞｼｯｸM" panose="020B0600000000000000" pitchFamily="50" charset="-128"/>
                <a:ea typeface="HGPｺﾞｼｯｸM" panose="020B0600000000000000" pitchFamily="50" charset="-128"/>
              </a:rPr>
              <a:t>6</a:t>
            </a:r>
            <a:r>
              <a:rPr lang="ja-JP" altLang="en-US" dirty="0" smtClean="0">
                <a:latin typeface="HGPｺﾞｼｯｸM" panose="020B0600000000000000" pitchFamily="50" charset="-128"/>
                <a:ea typeface="HGPｺﾞｼｯｸM" panose="020B0600000000000000" pitchFamily="50" charset="-128"/>
              </a:rPr>
              <a:t>章では、「金融トラブル」についてお話しします。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トラブルにあわないためには、</a:t>
            </a:r>
            <a:r>
              <a:rPr lang="ja-JP" altLang="en-US" b="1" dirty="0" smtClean="0">
                <a:latin typeface="HGPｺﾞｼｯｸM" panose="020B0600000000000000" pitchFamily="50" charset="-128"/>
                <a:ea typeface="HGPｺﾞｼｯｸM" panose="020B0600000000000000" pitchFamily="50" charset="-128"/>
              </a:rPr>
              <a:t>どんな手口があるか知っておくのも重要</a:t>
            </a:r>
            <a:r>
              <a:rPr lang="ja-JP" altLang="en-US" dirty="0" smtClean="0">
                <a:latin typeface="HGPｺﾞｼｯｸM" panose="020B0600000000000000" pitchFamily="50" charset="-128"/>
                <a:ea typeface="HGPｺﾞｼｯｸM" panose="020B0600000000000000" pitchFamily="50" charset="-128"/>
              </a:rPr>
              <a:t>ですので、最近増えている具体的な事例を紹介します。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en-US" altLang="ja-JP" b="1" dirty="0" smtClean="0">
                <a:latin typeface="HGPｺﾞｼｯｸM" panose="020B0600000000000000" pitchFamily="50" charset="-128"/>
                <a:ea typeface="HGPｺﾞｼｯｸM" panose="020B0600000000000000" pitchFamily="50" charset="-128"/>
              </a:rPr>
              <a:t>2022</a:t>
            </a:r>
            <a:r>
              <a:rPr lang="ja-JP" altLang="en-US" b="1" dirty="0" smtClean="0">
                <a:latin typeface="HGPｺﾞｼｯｸM" panose="020B0600000000000000" pitchFamily="50" charset="-128"/>
                <a:ea typeface="HGPｺﾞｼｯｸM" panose="020B0600000000000000" pitchFamily="50" charset="-128"/>
              </a:rPr>
              <a:t>年</a:t>
            </a:r>
            <a:r>
              <a:rPr lang="en-US" altLang="ja-JP" b="1" dirty="0" smtClean="0">
                <a:latin typeface="HGPｺﾞｼｯｸM" panose="020B0600000000000000" pitchFamily="50" charset="-128"/>
                <a:ea typeface="HGPｺﾞｼｯｸM" panose="020B0600000000000000" pitchFamily="50" charset="-128"/>
              </a:rPr>
              <a:t>4</a:t>
            </a:r>
            <a:r>
              <a:rPr lang="ja-JP" altLang="en-US" b="1" dirty="0" smtClean="0">
                <a:latin typeface="HGPｺﾞｼｯｸM" panose="020B0600000000000000" pitchFamily="50" charset="-128"/>
                <a:ea typeface="HGPｺﾞｼｯｸM" panose="020B0600000000000000" pitchFamily="50" charset="-128"/>
              </a:rPr>
              <a:t>月から</a:t>
            </a:r>
            <a:r>
              <a:rPr lang="en-US" altLang="ja-JP" b="1" dirty="0" smtClean="0">
                <a:latin typeface="HGPｺﾞｼｯｸM" panose="020B0600000000000000" pitchFamily="50" charset="-128"/>
                <a:ea typeface="HGPｺﾞｼｯｸM" panose="020B0600000000000000" pitchFamily="50" charset="-128"/>
              </a:rPr>
              <a:t>18</a:t>
            </a:r>
            <a:r>
              <a:rPr lang="ja-JP" altLang="en-US" b="1" dirty="0" smtClean="0">
                <a:latin typeface="HGPｺﾞｼｯｸM" panose="020B0600000000000000" pitchFamily="50" charset="-128"/>
                <a:ea typeface="HGPｺﾞｼｯｸM" panose="020B0600000000000000" pitchFamily="50" charset="-128"/>
              </a:rPr>
              <a:t>歳で成人</a:t>
            </a:r>
            <a:r>
              <a:rPr lang="ja-JP" altLang="en-US" dirty="0" smtClean="0">
                <a:latin typeface="HGPｺﾞｼｯｸM" panose="020B0600000000000000" pitchFamily="50" charset="-128"/>
                <a:ea typeface="HGPｺﾞｼｯｸM" panose="020B0600000000000000" pitchFamily="50" charset="-128"/>
              </a:rPr>
              <a:t>となります。成人になるとどうなるのかというと、</a:t>
            </a:r>
            <a:r>
              <a:rPr lang="ja-JP" altLang="en-US" b="0" dirty="0" smtClean="0">
                <a:latin typeface="HGPｺﾞｼｯｸM" panose="020B0600000000000000" pitchFamily="50" charset="-128"/>
                <a:ea typeface="HGPｺﾞｼｯｸM" panose="020B0600000000000000" pitchFamily="50" charset="-128"/>
              </a:rPr>
              <a:t>保護者の同意なしに契約ができる</a:t>
            </a:r>
            <a:r>
              <a:rPr lang="ja-JP" altLang="en-US" dirty="0" smtClean="0">
                <a:latin typeface="HGPｺﾞｼｯｸM" panose="020B0600000000000000" pitchFamily="50" charset="-128"/>
                <a:ea typeface="HGPｺﾞｼｯｸM" panose="020B0600000000000000" pitchFamily="50" charset="-128"/>
              </a:rPr>
              <a:t>ことになります。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悪い人は成人になりたての人をターゲットにする</a:t>
            </a:r>
            <a:r>
              <a:rPr lang="ja-JP" altLang="en-US" dirty="0" smtClean="0">
                <a:latin typeface="HGPｺﾞｼｯｸM" panose="020B0600000000000000" pitchFamily="50" charset="-128"/>
                <a:ea typeface="HGPｺﾞｼｯｸM" panose="020B0600000000000000" pitchFamily="50" charset="-128"/>
              </a:rPr>
              <a:t>傾向があり、今までは</a:t>
            </a:r>
            <a:r>
              <a:rPr lang="en-US" altLang="ja-JP" dirty="0" smtClean="0">
                <a:latin typeface="HGPｺﾞｼｯｸM" panose="020B0600000000000000" pitchFamily="50" charset="-128"/>
                <a:ea typeface="HGPｺﾞｼｯｸM" panose="020B0600000000000000" pitchFamily="50" charset="-128"/>
              </a:rPr>
              <a:t>20</a:t>
            </a:r>
            <a:r>
              <a:rPr lang="ja-JP" altLang="en-US" dirty="0" smtClean="0">
                <a:latin typeface="HGPｺﾞｼｯｸM" panose="020B0600000000000000" pitchFamily="50" charset="-128"/>
                <a:ea typeface="HGPｺﾞｼｯｸM" panose="020B0600000000000000" pitchFamily="50" charset="-128"/>
              </a:rPr>
              <a:t>歳の人だったのが、これからは</a:t>
            </a:r>
            <a:r>
              <a:rPr lang="en-US" altLang="ja-JP" dirty="0" smtClean="0">
                <a:latin typeface="HGPｺﾞｼｯｸM" panose="020B0600000000000000" pitchFamily="50" charset="-128"/>
                <a:ea typeface="HGPｺﾞｼｯｸM" panose="020B0600000000000000" pitchFamily="50" charset="-128"/>
              </a:rPr>
              <a:t>18</a:t>
            </a:r>
            <a:r>
              <a:rPr lang="ja-JP" altLang="en-US" dirty="0" smtClean="0">
                <a:latin typeface="HGPｺﾞｼｯｸM" panose="020B0600000000000000" pitchFamily="50" charset="-128"/>
                <a:ea typeface="HGPｺﾞｼｯｸM" panose="020B0600000000000000" pitchFamily="50" charset="-128"/>
              </a:rPr>
              <a:t>歳の人になりそうです。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なので、これから話す金融トラブルについても、自分の身を守るために真剣に聞いてみてください。</a:t>
            </a:r>
            <a:endParaRPr lang="en-US" altLang="ja-JP" dirty="0" smtClean="0">
              <a:latin typeface="HGPｺﾞｼｯｸM" panose="020B0600000000000000" pitchFamily="50" charset="-128"/>
              <a:ea typeface="HGPｺﾞｼｯｸM" panose="020B0600000000000000" pitchFamily="50" charset="-128"/>
            </a:endParaRPr>
          </a:p>
          <a:p>
            <a:pPr eaLnBrk="1" hangingPunct="1"/>
            <a:endParaRPr lang="ja-JP" altLang="ja-JP" dirty="0" smtClean="0"/>
          </a:p>
        </p:txBody>
      </p:sp>
    </p:spTree>
    <p:extLst>
      <p:ext uri="{BB962C8B-B14F-4D97-AF65-F5344CB8AC3E}">
        <p14:creationId xmlns:p14="http://schemas.microsoft.com/office/powerpoint/2010/main" val="23389830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正解は③．</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①</a:t>
            </a:r>
            <a:r>
              <a:rPr lang="en-US" altLang="ja-JP" dirty="0" smtClean="0">
                <a:latin typeface="HGPｺﾞｼｯｸM" panose="020B0600000000000000" pitchFamily="50" charset="-128"/>
                <a:ea typeface="HGPｺﾞｼｯｸM" panose="020B0600000000000000" pitchFamily="50" charset="-128"/>
              </a:rPr>
              <a:t>117</a:t>
            </a:r>
            <a:r>
              <a:rPr lang="ja-JP" altLang="en-US" dirty="0" smtClean="0">
                <a:latin typeface="HGPｺﾞｼｯｸM" panose="020B0600000000000000" pitchFamily="50" charset="-128"/>
                <a:ea typeface="HGPｺﾞｼｯｸM" panose="020B0600000000000000" pitchFamily="50" charset="-128"/>
              </a:rPr>
              <a:t>番は、時報。</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②</a:t>
            </a:r>
            <a:r>
              <a:rPr lang="en-US" altLang="ja-JP" dirty="0" smtClean="0">
                <a:latin typeface="HGPｺﾞｼｯｸM" panose="020B0600000000000000" pitchFamily="50" charset="-128"/>
                <a:ea typeface="HGPｺﾞｼｯｸM" panose="020B0600000000000000" pitchFamily="50" charset="-128"/>
              </a:rPr>
              <a:t>171</a:t>
            </a:r>
            <a:r>
              <a:rPr lang="ja-JP" altLang="en-US" dirty="0" smtClean="0">
                <a:latin typeface="HGPｺﾞｼｯｸM" panose="020B0600000000000000" pitchFamily="50" charset="-128"/>
                <a:ea typeface="HGPｺﾞｼｯｸM" panose="020B0600000000000000" pitchFamily="50" charset="-128"/>
              </a:rPr>
              <a:t>番は、災害伝言ダイヤル。</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③</a:t>
            </a:r>
            <a:r>
              <a:rPr lang="en-US" altLang="ja-JP" dirty="0" smtClean="0">
                <a:latin typeface="HGPｺﾞｼｯｸM" panose="020B0600000000000000" pitchFamily="50" charset="-128"/>
                <a:ea typeface="HGPｺﾞｼｯｸM" panose="020B0600000000000000" pitchFamily="50" charset="-128"/>
              </a:rPr>
              <a:t>188</a:t>
            </a:r>
            <a:r>
              <a:rPr lang="ja-JP" altLang="en-US" dirty="0" smtClean="0">
                <a:latin typeface="HGPｺﾞｼｯｸM" panose="020B0600000000000000" pitchFamily="50" charset="-128"/>
                <a:ea typeface="HGPｺﾞｼｯｸM" panose="020B0600000000000000" pitchFamily="50" charset="-128"/>
              </a:rPr>
              <a:t>番は、消費者ホットライン。</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13735204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en-US" altLang="ja-JP" dirty="0" smtClean="0">
                <a:latin typeface="HGPｺﾞｼｯｸM" panose="020B0600000000000000" pitchFamily="50" charset="-128"/>
                <a:ea typeface="HGPｺﾞｼｯｸM" panose="020B0600000000000000" pitchFamily="50" charset="-128"/>
              </a:rPr>
              <a:t>1</a:t>
            </a:r>
            <a:r>
              <a:rPr lang="ja-JP" altLang="en-US" dirty="0" smtClean="0">
                <a:latin typeface="HGPｺﾞｼｯｸM" panose="020B0600000000000000" pitchFamily="50" charset="-128"/>
                <a:ea typeface="HGPｺﾞｼｯｸM" panose="020B0600000000000000" pitchFamily="50" charset="-128"/>
              </a:rPr>
              <a:t>つ目は、</a:t>
            </a:r>
            <a:r>
              <a:rPr lang="ja-JP" altLang="en-US" b="1" dirty="0" smtClean="0">
                <a:latin typeface="HGPｺﾞｼｯｸM" panose="020B0600000000000000" pitchFamily="50" charset="-128"/>
                <a:ea typeface="HGPｺﾞｼｯｸM" panose="020B0600000000000000" pitchFamily="50" charset="-128"/>
              </a:rPr>
              <a:t>「マルチ商法」</a:t>
            </a:r>
            <a:r>
              <a:rPr lang="ja-JP" altLang="en-US" dirty="0" smtClean="0">
                <a:latin typeface="HGPｺﾞｼｯｸM" panose="020B0600000000000000" pitchFamily="50" charset="-128"/>
                <a:ea typeface="HGPｺﾞｼｯｸM" panose="020B0600000000000000" pitchFamily="50" charset="-128"/>
              </a:rPr>
              <a:t>です。ネットワークビジネスとも呼ばれます。</a:t>
            </a:r>
            <a:r>
              <a:rPr lang="ja-JP" altLang="en-US" b="0" u="none" dirty="0" smtClean="0">
                <a:solidFill>
                  <a:schemeClr val="tx1"/>
                </a:solidFill>
                <a:latin typeface="Meiryo UI" panose="020B0604030504040204" pitchFamily="50" charset="-128"/>
                <a:ea typeface="Meiryo UI" panose="020B0604030504040204" pitchFamily="50" charset="-128"/>
              </a:rPr>
              <a:t>商品やサービスを契約して、次は自分が買い手を勧誘して、販売組織を</a:t>
            </a:r>
            <a:r>
              <a:rPr lang="ja-JP" altLang="en-US" dirty="0" smtClean="0">
                <a:solidFill>
                  <a:schemeClr val="tx1"/>
                </a:solidFill>
                <a:latin typeface="Meiryo UI" panose="020B0604030504040204" pitchFamily="50" charset="-128"/>
                <a:ea typeface="Meiryo UI" panose="020B0604030504040204" pitchFamily="50" charset="-128"/>
              </a:rPr>
              <a:t>拡大させていく取引のことです。</a:t>
            </a:r>
            <a:endParaRPr lang="en-US" altLang="ja-JP" dirty="0" smtClean="0">
              <a:solidFill>
                <a:schemeClr val="tx1"/>
              </a:solidFill>
              <a:latin typeface="Meiryo UI" panose="020B0604030504040204" pitchFamily="50" charset="-128"/>
              <a:ea typeface="Meiryo UI" panose="020B0604030504040204" pitchFamily="50" charset="-128"/>
            </a:endParaRPr>
          </a:p>
          <a:p>
            <a:pPr marL="172896" indent="-172896">
              <a:buFont typeface="Wingdings" panose="05000000000000000000" pitchFamily="2" charset="2"/>
              <a:buChar char="p"/>
            </a:pPr>
            <a:endParaRPr lang="en-US" altLang="ja-JP" dirty="0" smtClean="0">
              <a:solidFill>
                <a:schemeClr val="tx1"/>
              </a:solidFill>
              <a:latin typeface="Meiryo UI" panose="020B0604030504040204" pitchFamily="50" charset="-128"/>
              <a:ea typeface="Meiryo UI" panose="020B0604030504040204"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最近、大学生を中心に、バイナリーオプション取引などに関して、投資用の</a:t>
            </a:r>
            <a:r>
              <a:rPr lang="en-US" altLang="ja-JP" dirty="0" smtClean="0">
                <a:latin typeface="HGPｺﾞｼｯｸM" panose="020B0600000000000000" pitchFamily="50" charset="-128"/>
                <a:ea typeface="HGPｺﾞｼｯｸM" panose="020B0600000000000000" pitchFamily="50" charset="-128"/>
              </a:rPr>
              <a:t>USB</a:t>
            </a:r>
            <a:r>
              <a:rPr lang="ja-JP" altLang="en-US" dirty="0" smtClean="0">
                <a:latin typeface="HGPｺﾞｼｯｸM" panose="020B0600000000000000" pitchFamily="50" charset="-128"/>
                <a:ea typeface="HGPｺﾞｼｯｸM" panose="020B0600000000000000" pitchFamily="50" charset="-128"/>
              </a:rPr>
              <a:t>メモリを高額で販売する詐欺的なトラブルが広がっています。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最近は</a:t>
            </a:r>
            <a:r>
              <a:rPr lang="en-US" altLang="ja-JP" dirty="0" smtClean="0">
                <a:latin typeface="HGPｺﾞｼｯｸM" panose="020B0600000000000000" pitchFamily="50" charset="-128"/>
                <a:ea typeface="HGPｺﾞｼｯｸM" panose="020B0600000000000000" pitchFamily="50" charset="-128"/>
              </a:rPr>
              <a:t>USB</a:t>
            </a:r>
            <a:r>
              <a:rPr lang="ja-JP" altLang="en-US" dirty="0" err="1" smtClean="0">
                <a:latin typeface="HGPｺﾞｼｯｸM" panose="020B0600000000000000" pitchFamily="50" charset="-128"/>
                <a:ea typeface="HGPｺﾞｼｯｸM" panose="020B0600000000000000" pitchFamily="50" charset="-128"/>
              </a:rPr>
              <a:t>だけで</a:t>
            </a:r>
            <a:r>
              <a:rPr lang="ja-JP" altLang="en-US" dirty="0" smtClean="0">
                <a:latin typeface="HGPｺﾞｼｯｸM" panose="020B0600000000000000" pitchFamily="50" charset="-128"/>
                <a:ea typeface="HGPｺﾞｼｯｸM" panose="020B0600000000000000" pitchFamily="50" charset="-128"/>
              </a:rPr>
              <a:t>なく、ダウンロードデータなどの場合もあります。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バイナリーオプション取引というのは、ある時点の価格が上がるか下がるかを予想して二者択一で選ぶという、非常にリスクの高い取引です。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t>友人や先輩、</a:t>
            </a:r>
            <a:r>
              <a:rPr lang="en-US" altLang="ja-JP" dirty="0" smtClean="0"/>
              <a:t>SNS</a:t>
            </a:r>
            <a:r>
              <a:rPr lang="ja-JP" altLang="en-US" dirty="0" smtClean="0"/>
              <a:t>で知り合った人などから</a:t>
            </a:r>
            <a:r>
              <a:rPr lang="ja-JP" altLang="en-US" dirty="0" smtClean="0">
                <a:latin typeface="HGPｺﾞｼｯｸM" panose="020B0600000000000000" pitchFamily="50" charset="-128"/>
                <a:ea typeface="HGPｺﾞｼｯｸM" panose="020B0600000000000000" pitchFamily="50" charset="-128"/>
              </a:rPr>
              <a:t>「この分析ツールを使えば簡単に儲かる」と言われて勧誘される</a:t>
            </a:r>
            <a:r>
              <a:rPr lang="ja-JP" altLang="en-US" dirty="0" smtClean="0"/>
              <a:t>ケースが多くなっており、中には借金をしてまで購入する学生もいます。</a:t>
            </a:r>
            <a:endParaRPr lang="en-US" altLang="ja-JP" dirty="0" smtClean="0"/>
          </a:p>
          <a:p>
            <a:pPr marL="172896" indent="-172896">
              <a:buFont typeface="Wingdings" panose="05000000000000000000" pitchFamily="2" charset="2"/>
              <a:buChar char="p"/>
            </a:pPr>
            <a:r>
              <a:rPr lang="ja-JP" altLang="en-US" dirty="0" smtClean="0"/>
              <a:t>ただ、うまくいかないんですね。そうすると、</a:t>
            </a:r>
            <a:r>
              <a:rPr lang="ja-JP" altLang="en-US" b="1" dirty="0" smtClean="0"/>
              <a:t>「誰かを紹介すると報酬がもらえる」</a:t>
            </a:r>
            <a:r>
              <a:rPr lang="ja-JP" altLang="en-US" dirty="0" smtClean="0"/>
              <a:t>と言われて、</a:t>
            </a:r>
            <a:r>
              <a:rPr lang="ja-JP" altLang="en-US" b="1" dirty="0" smtClean="0"/>
              <a:t>被害者が加害者に</a:t>
            </a:r>
            <a:r>
              <a:rPr lang="ja-JP" altLang="en-US" dirty="0" smtClean="0"/>
              <a:t>なり、トラブルが広がっていくケースも多くあります。</a:t>
            </a:r>
            <a:endParaRPr lang="en-US" altLang="ja-JP" dirty="0" smtClean="0"/>
          </a:p>
        </p:txBody>
      </p:sp>
    </p:spTree>
    <p:extLst>
      <p:ext uri="{BB962C8B-B14F-4D97-AF65-F5344CB8AC3E}">
        <p14:creationId xmlns:p14="http://schemas.microsoft.com/office/powerpoint/2010/main" val="27209692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t>また、バイナリーオプション以外にも、暗号資産（仮想通貨）や海外事業者への投資などで</a:t>
            </a:r>
            <a:r>
              <a:rPr lang="ja-JP" altLang="en-US" b="1" dirty="0" smtClean="0"/>
              <a:t>「絶対に儲かる」といって勧誘</a:t>
            </a:r>
            <a:r>
              <a:rPr lang="ja-JP" altLang="en-US" dirty="0" smtClean="0"/>
              <a:t>されることがあります。</a:t>
            </a:r>
            <a:endParaRPr lang="en-US" altLang="ja-JP" dirty="0" smtClean="0"/>
          </a:p>
          <a:p>
            <a:pPr marL="172896" indent="-172896">
              <a:buFont typeface="Wingdings" panose="05000000000000000000" pitchFamily="2" charset="2"/>
              <a:buChar char="p"/>
            </a:pPr>
            <a:r>
              <a:rPr lang="ja-JP" altLang="en-US" dirty="0" smtClean="0"/>
              <a:t>しかし実際には、多額の損失が発生した、業者と連絡がつかなくなった、投資したお金が返ってこない、といったトラブルが生じています。</a:t>
            </a:r>
            <a:endParaRPr lang="en-US" altLang="ja-JP" dirty="0" smtClean="0"/>
          </a:p>
          <a:p>
            <a:pPr marL="172896" indent="-172896">
              <a:buFont typeface="Wingdings" panose="05000000000000000000" pitchFamily="2" charset="2"/>
              <a:buChar char="p"/>
            </a:pPr>
            <a:r>
              <a:rPr lang="ja-JP" altLang="en-US" dirty="0" smtClean="0"/>
              <a:t>こうしたトラブルの多くは、</a:t>
            </a:r>
            <a:r>
              <a:rPr lang="ja-JP" altLang="en-US" b="1" dirty="0" smtClean="0"/>
              <a:t>国に登録していない、無登録の業者</a:t>
            </a:r>
            <a:r>
              <a:rPr lang="ja-JP" altLang="en-US" dirty="0" smtClean="0"/>
              <a:t>との間で生じています。「金融庁」、「登録」で検索をして、登録がある業者かどうかを調べてみるといいでしょう。</a:t>
            </a:r>
            <a:endParaRPr lang="en-US" altLang="ja-JP" dirty="0"/>
          </a:p>
        </p:txBody>
      </p:sp>
    </p:spTree>
    <p:extLst>
      <p:ext uri="{BB962C8B-B14F-4D97-AF65-F5344CB8AC3E}">
        <p14:creationId xmlns:p14="http://schemas.microsoft.com/office/powerpoint/2010/main" val="31248146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t>最近は、個人間融資のトラブルも増えてきています。これは、</a:t>
            </a:r>
            <a:r>
              <a:rPr lang="en-US" altLang="ja-JP" dirty="0" smtClean="0"/>
              <a:t>SNS</a:t>
            </a:r>
            <a:r>
              <a:rPr lang="ja-JP" altLang="en-US" dirty="0" smtClean="0"/>
              <a:t>やインターネットの掲示板サイトを通じて、個人間でお金の貸し借りを行うものですが、個人を装ったヤミ金業者により違法な高金利での貸し付けが行われたり、個人情報が悪用されて犯罪被害やトラブルに巻き込まれることもあります。</a:t>
            </a:r>
            <a:endParaRPr lang="en-US" altLang="ja-JP" dirty="0" smtClean="0"/>
          </a:p>
          <a:p>
            <a:pPr marL="172896" indent="-172896">
              <a:buFont typeface="Wingdings" panose="05000000000000000000" pitchFamily="2" charset="2"/>
              <a:buChar char="p"/>
            </a:pPr>
            <a:r>
              <a:rPr lang="en-US" altLang="ja-JP" b="1" dirty="0" smtClean="0"/>
              <a:t>SNS</a:t>
            </a:r>
            <a:r>
              <a:rPr lang="ja-JP" altLang="en-US" b="1" dirty="0" smtClean="0"/>
              <a:t>を通じたお金の貸し借りはトラブルが多い</a:t>
            </a:r>
            <a:r>
              <a:rPr lang="ja-JP" altLang="en-US" dirty="0" smtClean="0"/>
              <a:t>ので、絶対にやめましょう。</a:t>
            </a:r>
            <a:endParaRPr lang="en-US" altLang="ja-JP" dirty="0"/>
          </a:p>
        </p:txBody>
      </p:sp>
    </p:spTree>
    <p:extLst>
      <p:ext uri="{BB962C8B-B14F-4D97-AF65-F5344CB8AC3E}">
        <p14:creationId xmlns:p14="http://schemas.microsoft.com/office/powerpoint/2010/main" val="13443797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t>最後に</a:t>
            </a:r>
            <a:r>
              <a:rPr lang="ja-JP" altLang="en-US" b="1" dirty="0" smtClean="0"/>
              <a:t>、「多重債務」</a:t>
            </a:r>
            <a:r>
              <a:rPr lang="ja-JP" altLang="en-US" dirty="0" smtClean="0"/>
              <a:t>です。「自分だけは大丈夫」と思っていても、軽い気持ちで高い金利の借金をすると、借金はすぐに膨らみ、借金を返すために別の業者からまた借金をしてしまうことがあります。収入の範囲内で生活すること、</a:t>
            </a:r>
            <a:r>
              <a:rPr lang="ja-JP" altLang="en-US" b="1" dirty="0" smtClean="0"/>
              <a:t>高い金利の借金をしないこと</a:t>
            </a:r>
            <a:r>
              <a:rPr lang="ja-JP" altLang="en-US" dirty="0" smtClean="0"/>
              <a:t>が重要です。</a:t>
            </a:r>
            <a:endParaRPr lang="en-US" altLang="ja-JP" dirty="0" smtClean="0"/>
          </a:p>
          <a:p>
            <a:pPr marL="172896" indent="-172896">
              <a:buFont typeface="Wingdings" panose="05000000000000000000" pitchFamily="2" charset="2"/>
              <a:buChar char="p"/>
            </a:pPr>
            <a:r>
              <a:rPr lang="ja-JP" altLang="en-US" dirty="0" smtClean="0"/>
              <a:t>多重債務に陥る原因としては、生活苦や無計画な買い物、連帯保証人になることや、悪質金融業者の被害によるものなど、様々です。</a:t>
            </a:r>
            <a:endParaRPr lang="en-US" altLang="ja-JP" dirty="0" smtClean="0"/>
          </a:p>
          <a:p>
            <a:pPr marL="172896" indent="-172896">
              <a:buFont typeface="Wingdings" panose="05000000000000000000" pitchFamily="2" charset="2"/>
              <a:buChar char="p"/>
            </a:pPr>
            <a:r>
              <a:rPr lang="ja-JP" altLang="en-US" b="1" dirty="0" smtClean="0"/>
              <a:t>多重債務になってしまったら</a:t>
            </a:r>
            <a:r>
              <a:rPr lang="ja-JP" altLang="en-US" dirty="0" smtClean="0"/>
              <a:t>、一人で抱え込まず、</a:t>
            </a:r>
            <a:r>
              <a:rPr lang="ja-JP" altLang="en-US" b="1" dirty="0" smtClean="0"/>
              <a:t>専門の相談窓口にすぐに相談</a:t>
            </a:r>
            <a:r>
              <a:rPr lang="ja-JP" altLang="en-US" dirty="0" smtClean="0"/>
              <a:t>しましょう。悩んでいる間も、借金が膨らんでしまいます。</a:t>
            </a:r>
            <a:endParaRPr lang="en-US" altLang="ja-JP" dirty="0"/>
          </a:p>
        </p:txBody>
      </p:sp>
    </p:spTree>
    <p:extLst>
      <p:ext uri="{BB962C8B-B14F-4D97-AF65-F5344CB8AC3E}">
        <p14:creationId xmlns:p14="http://schemas.microsoft.com/office/powerpoint/2010/main" val="1063720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b="0" dirty="0" smtClean="0">
                <a:latin typeface="HGPｺﾞｼｯｸM" panose="020B0600000000000000" pitchFamily="50" charset="-128"/>
                <a:ea typeface="HGPｺﾞｼｯｸM" panose="020B0600000000000000" pitchFamily="50" charset="-128"/>
              </a:rPr>
              <a:t>では、ここまでの事例を踏まて、トラブルを避けるにはどうすればよいか、少し考えてみてください。</a:t>
            </a:r>
            <a:endParaRPr lang="en-US" altLang="ja-JP" b="1"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en-US" altLang="ja-JP" b="1" dirty="0" smtClean="0">
                <a:latin typeface="HGPｺﾞｼｯｸM" panose="020B0600000000000000" pitchFamily="50" charset="-128"/>
                <a:ea typeface="HGPｺﾞｼｯｸM" panose="020B0600000000000000" pitchFamily="50" charset="-128"/>
              </a:rPr>
              <a:t>1</a:t>
            </a:r>
            <a:r>
              <a:rPr lang="ja-JP" altLang="en-US" b="1" dirty="0">
                <a:latin typeface="HGPｺﾞｼｯｸM" panose="020B0600000000000000" pitchFamily="50" charset="-128"/>
                <a:ea typeface="HGPｺﾞｼｯｸM" panose="020B0600000000000000" pitchFamily="50" charset="-128"/>
              </a:rPr>
              <a:t>つ目は、「おいしい話には気を付ける」</a:t>
            </a:r>
            <a:r>
              <a:rPr lang="ja-JP" altLang="en-US" dirty="0">
                <a:latin typeface="HGPｺﾞｼｯｸM" panose="020B0600000000000000" pitchFamily="50" charset="-128"/>
                <a:ea typeface="HGPｺﾞｼｯｸM" panose="020B0600000000000000" pitchFamily="50" charset="-128"/>
              </a:rPr>
              <a:t>。第</a:t>
            </a:r>
            <a:r>
              <a:rPr lang="en-US" altLang="ja-JP" dirty="0">
                <a:latin typeface="HGPｺﾞｼｯｸM" panose="020B0600000000000000" pitchFamily="50" charset="-128"/>
                <a:ea typeface="HGPｺﾞｼｯｸM" panose="020B0600000000000000" pitchFamily="50" charset="-128"/>
              </a:rPr>
              <a:t>4</a:t>
            </a:r>
            <a:r>
              <a:rPr lang="ja-JP" altLang="en-US" dirty="0">
                <a:latin typeface="HGPｺﾞｼｯｸM" panose="020B0600000000000000" pitchFamily="50" charset="-128"/>
                <a:ea typeface="HGPｺﾞｼｯｸM" panose="020B0600000000000000" pitchFamily="50" charset="-128"/>
              </a:rPr>
              <a:t>章で、リスクとリターンの関係について説明しましたが、高いリターンを追求すればリスクが高まります。逆に、リスクを低く抑えようとすると、リターンも低下します。「ローリスク・ハイリターン」、「安全で、確実に大儲けできる」といったことは絶対にない、と覚えておいてください。</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en-US" altLang="ja-JP" b="1" dirty="0">
                <a:latin typeface="HGPｺﾞｼｯｸM" panose="020B0600000000000000" pitchFamily="50" charset="-128"/>
                <a:ea typeface="HGPｺﾞｼｯｸM" panose="020B0600000000000000" pitchFamily="50" charset="-128"/>
              </a:rPr>
              <a:t>2</a:t>
            </a:r>
            <a:r>
              <a:rPr lang="ja-JP" altLang="en-US" b="1" dirty="0">
                <a:latin typeface="HGPｺﾞｼｯｸM" panose="020B0600000000000000" pitchFamily="50" charset="-128"/>
                <a:ea typeface="HGPｺﾞｼｯｸM" panose="020B0600000000000000" pitchFamily="50" charset="-128"/>
              </a:rPr>
              <a:t>つ目は、「向こうから近寄ってきてもはっきり断る」</a:t>
            </a:r>
            <a:r>
              <a:rPr lang="ja-JP" altLang="en-US" dirty="0">
                <a:latin typeface="HGPｺﾞｼｯｸM" panose="020B0600000000000000" pitchFamily="50" charset="-128"/>
                <a:ea typeface="HGPｺﾞｼｯｸM" panose="020B0600000000000000" pitchFamily="50" charset="-128"/>
              </a:rPr>
              <a:t>。トラブルの中には、「今だけ、あなただけ特別に」と勧誘されて、高額な商品やサービスの契約をしてしまうケースがあります。断ろうとしても、「今日中なら安く契約できる」などと言われ、断りにくい状況に追い込まれる場合もありますが、勇気を出して「いりません」とはっきり言いましょう。</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en-US" altLang="ja-JP" b="1" dirty="0">
                <a:latin typeface="HGPｺﾞｼｯｸM" panose="020B0600000000000000" pitchFamily="50" charset="-128"/>
                <a:ea typeface="HGPｺﾞｼｯｸM" panose="020B0600000000000000" pitchFamily="50" charset="-128"/>
              </a:rPr>
              <a:t>3</a:t>
            </a:r>
            <a:r>
              <a:rPr lang="ja-JP" altLang="en-US" b="1" dirty="0">
                <a:latin typeface="HGPｺﾞｼｯｸM" panose="020B0600000000000000" pitchFamily="50" charset="-128"/>
                <a:ea typeface="HGPｺﾞｼｯｸM" panose="020B0600000000000000" pitchFamily="50" charset="-128"/>
              </a:rPr>
              <a:t>つ目は、「万が一トラブル</a:t>
            </a:r>
            <a:r>
              <a:rPr lang="ja-JP" altLang="en-US" b="1" dirty="0" smtClean="0">
                <a:latin typeface="HGPｺﾞｼｯｸM" panose="020B0600000000000000" pitchFamily="50" charset="-128"/>
                <a:ea typeface="HGPｺﾞｼｯｸM" panose="020B0600000000000000" pitchFamily="50" charset="-128"/>
              </a:rPr>
              <a:t>にあっても</a:t>
            </a:r>
            <a:r>
              <a:rPr lang="ja-JP" altLang="en-US" b="1" dirty="0">
                <a:latin typeface="HGPｺﾞｼｯｸM" panose="020B0600000000000000" pitchFamily="50" charset="-128"/>
                <a:ea typeface="HGPｺﾞｼｯｸM" panose="020B0600000000000000" pitchFamily="50" charset="-128"/>
              </a:rPr>
              <a:t>決して諦めない」</a:t>
            </a:r>
            <a:r>
              <a:rPr lang="ja-JP" altLang="en-US" dirty="0">
                <a:latin typeface="HGPｺﾞｼｯｸM" panose="020B0600000000000000" pitchFamily="50" charset="-128"/>
                <a:ea typeface="HGPｺﾞｼｯｸM" panose="020B0600000000000000" pitchFamily="50" charset="-128"/>
              </a:rPr>
              <a:t>。契約によっては、取り消しや解約ができる場合があります。契約した後でも、疑問に思ったり困ったりしたときは、ひとりで抱え込まず、早めに家族や公的な相談窓口などに連絡してください</a:t>
            </a:r>
            <a:r>
              <a:rPr lang="ja-JP" altLang="en-US" dirty="0" smtClean="0">
                <a:latin typeface="HGPｺﾞｼｯｸM" panose="020B0600000000000000" pitchFamily="50" charset="-128"/>
                <a:ea typeface="HGPｺﾞｼｯｸM" panose="020B0600000000000000" pitchFamily="50" charset="-128"/>
              </a:rPr>
              <a:t>。</a:t>
            </a:r>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0758951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t>トラブルにあってしまった場合は、どうすればいいでしょうか。</a:t>
            </a:r>
            <a:endParaRPr lang="en-US" altLang="ja-JP" dirty="0" smtClean="0"/>
          </a:p>
          <a:p>
            <a:pPr marL="172896" indent="-172896">
              <a:buFont typeface="Wingdings" panose="05000000000000000000" pitchFamily="2" charset="2"/>
              <a:buChar char="p"/>
            </a:pPr>
            <a:r>
              <a:rPr lang="ja-JP" altLang="en-US" dirty="0" smtClean="0"/>
              <a:t>未成年者の場合、親権者の同意を得ないで行った契約は、取り消すことができますが、成年になると、自分ひとりで契約ができます。</a:t>
            </a: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r>
              <a:rPr lang="ja-JP" altLang="en-US" dirty="0" smtClean="0"/>
              <a:t>その場合でも、悪質</a:t>
            </a:r>
            <a:r>
              <a:rPr lang="ja-JP" altLang="en-US" dirty="0"/>
              <a:t>な業者との契約については、法律にもとづいて、取り消したり</a:t>
            </a:r>
            <a:r>
              <a:rPr lang="ja-JP" altLang="en-US" dirty="0" smtClean="0"/>
              <a:t>、無効にする、あるいはクーリングオフ制度が利用できる</a:t>
            </a:r>
            <a:r>
              <a:rPr lang="ja-JP" altLang="en-US" dirty="0"/>
              <a:t>場合もあります。</a:t>
            </a:r>
            <a:endParaRPr lang="en-US" altLang="ja-JP" dirty="0"/>
          </a:p>
          <a:p>
            <a:pPr marL="172896" indent="-172896">
              <a:buFont typeface="Wingdings" panose="05000000000000000000" pitchFamily="2" charset="2"/>
              <a:buChar char="p"/>
            </a:pPr>
            <a:r>
              <a:rPr lang="ja-JP" altLang="en-US" dirty="0"/>
              <a:t>トラブルにあったときは、ひとりで悩まず、消費者ホットライン　</a:t>
            </a:r>
            <a:r>
              <a:rPr lang="en-US" altLang="ja-JP" b="1" dirty="0"/>
              <a:t>188</a:t>
            </a:r>
            <a:r>
              <a:rPr lang="ja-JP" altLang="en-US" b="1" dirty="0"/>
              <a:t>（いやや！）に電話して相談</a:t>
            </a:r>
            <a:r>
              <a:rPr lang="ja-JP" altLang="en-US" dirty="0"/>
              <a:t>してください。地方公共団体が設置している、身近な消費生活センターの相談窓口を案内してくれます。</a:t>
            </a:r>
            <a:endParaRPr lang="en-US" altLang="ja-JP" dirty="0"/>
          </a:p>
          <a:p>
            <a:pPr marL="172896" indent="-172896">
              <a:buFont typeface="Wingdings" panose="05000000000000000000" pitchFamily="2" charset="2"/>
              <a:buChar char="p"/>
            </a:pPr>
            <a:r>
              <a:rPr lang="ja-JP" altLang="en-US" dirty="0" smtClean="0"/>
              <a:t>また、</a:t>
            </a:r>
            <a:r>
              <a:rPr lang="ja-JP" altLang="en-US" dirty="0"/>
              <a:t>金融サービスについては、金融庁や業界団体</a:t>
            </a:r>
            <a:r>
              <a:rPr lang="ja-JP" altLang="en-US" dirty="0" smtClean="0"/>
              <a:t>などでも相談窓口を設置しています。</a:t>
            </a:r>
            <a:endParaRPr lang="en-US" altLang="ja-JP" dirty="0"/>
          </a:p>
          <a:p>
            <a:pPr eaLnBrk="1" hangingPunct="1"/>
            <a:endParaRPr lang="ja-JP" altLang="ja-JP" dirty="0" smtClean="0"/>
          </a:p>
        </p:txBody>
      </p:sp>
    </p:spTree>
    <p:extLst>
      <p:ext uri="{BB962C8B-B14F-4D97-AF65-F5344CB8AC3E}">
        <p14:creationId xmlns:p14="http://schemas.microsoft.com/office/powerpoint/2010/main" val="146493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スライド イメージ プレースホルダー 1"/>
          <p:cNvSpPr>
            <a:spLocks noGrp="1" noRot="1" noChangeAspect="1" noTextEdit="1"/>
          </p:cNvSpPr>
          <p:nvPr>
            <p:ph type="sldImg"/>
          </p:nvPr>
        </p:nvSpPr>
        <p:spPr bwMode="auto">
          <a:xfrm>
            <a:off x="917575" y="744538"/>
            <a:ext cx="497205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896" indent="-172896">
              <a:spcBef>
                <a:spcPts val="202"/>
              </a:spcBef>
              <a:spcAft>
                <a:spcPts val="604"/>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収入については、大学生の場合、仕送り、アルバイト代、奨学金、社会人の場合は、給与や賞与などが考えられます。</a:t>
            </a:r>
            <a:endParaRPr lang="en-US" altLang="ja-JP" dirty="0">
              <a:latin typeface="HGPｺﾞｼｯｸM" panose="020B0600000000000000" pitchFamily="50" charset="-128"/>
              <a:ea typeface="HGPｺﾞｼｯｸM" panose="020B0600000000000000" pitchFamily="50" charset="-128"/>
            </a:endParaRPr>
          </a:p>
          <a:p>
            <a:pPr marL="172896" indent="-172896">
              <a:spcBef>
                <a:spcPts val="202"/>
              </a:spcBef>
              <a:spcAft>
                <a:spcPts val="604"/>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一方、支出については、食費、住居費、</a:t>
            </a:r>
            <a:r>
              <a:rPr lang="ja-JP" altLang="en-US" dirty="0" smtClean="0">
                <a:latin typeface="HGPｺﾞｼｯｸM" panose="020B0600000000000000" pitchFamily="50" charset="-128"/>
                <a:ea typeface="HGPｺﾞｼｯｸM" panose="020B0600000000000000" pitchFamily="50" charset="-128"/>
              </a:rPr>
              <a:t>水道光熱費、</a:t>
            </a:r>
            <a:r>
              <a:rPr lang="ja-JP" altLang="en-US" dirty="0">
                <a:latin typeface="HGPｺﾞｼｯｸM" panose="020B0600000000000000" pitchFamily="50" charset="-128"/>
                <a:ea typeface="HGPｺﾞｼｯｸM" panose="020B0600000000000000" pitchFamily="50" charset="-128"/>
              </a:rPr>
              <a:t>通信費といった生活するのに必要なお金や、洋服を買う、車の免許をとる</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a:spcBef>
                <a:spcPts val="202"/>
              </a:spcBef>
              <a:spcAft>
                <a:spcPts val="604"/>
              </a:spcAft>
            </a:pPr>
            <a:r>
              <a:rPr lang="ja-JP" altLang="en-US" dirty="0" smtClean="0">
                <a:latin typeface="HGPｺﾞｼｯｸM" panose="020B0600000000000000" pitchFamily="50" charset="-128"/>
                <a:ea typeface="HGPｺﾞｼｯｸM" panose="020B0600000000000000" pitchFamily="50" charset="-128"/>
              </a:rPr>
              <a:t>旅行</a:t>
            </a:r>
            <a:r>
              <a:rPr lang="ja-JP" altLang="en-US" dirty="0">
                <a:latin typeface="HGPｺﾞｼｯｸM" panose="020B0600000000000000" pitchFamily="50" charset="-128"/>
                <a:ea typeface="HGPｺﾞｼｯｸM" panose="020B0600000000000000" pitchFamily="50" charset="-128"/>
              </a:rPr>
              <a:t>に行くなど、自分の好きなことに使うお金もあると思います。</a:t>
            </a:r>
            <a:endParaRPr lang="en-US" altLang="ja-JP" dirty="0">
              <a:latin typeface="HGPｺﾞｼｯｸM" panose="020B0600000000000000" pitchFamily="50" charset="-128"/>
              <a:ea typeface="HGPｺﾞｼｯｸM" panose="020B0600000000000000" pitchFamily="50" charset="-128"/>
            </a:endParaRPr>
          </a:p>
          <a:p>
            <a:pPr marL="172896" indent="-172896">
              <a:spcBef>
                <a:spcPts val="202"/>
              </a:spcBef>
              <a:spcAft>
                <a:spcPts val="604"/>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これに加えて、将来に備えて貯蓄をしていくことに</a:t>
            </a:r>
            <a:r>
              <a:rPr lang="ja-JP" altLang="en-US" dirty="0" smtClean="0">
                <a:latin typeface="HGPｺﾞｼｯｸM" panose="020B0600000000000000" pitchFamily="50" charset="-128"/>
                <a:ea typeface="HGPｺﾞｼｯｸM" panose="020B0600000000000000" pitchFamily="50" charset="-128"/>
              </a:rPr>
              <a:t>なります。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9680192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91501019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ts val="604"/>
              </a:spcBef>
              <a:spcAft>
                <a:spcPct val="0"/>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金融リテラシーの勉強は、一度切りではなく、継続的に行っていくことが重要と知る。</a:t>
            </a:r>
            <a:endParaRPr lang="en-US" altLang="ja-JP" b="1" u="sng" dirty="0" smtClean="0">
              <a:latin typeface="HGPｺﾞｼｯｸM" panose="020B0600000000000000" pitchFamily="50" charset="-128"/>
              <a:ea typeface="HGPｺﾞｼｯｸM" panose="020B0600000000000000" pitchFamily="50" charset="-128"/>
            </a:endParaRPr>
          </a:p>
          <a:p>
            <a:pPr marL="0" indent="0">
              <a:spcBef>
                <a:spcPts val="604"/>
              </a:spcBef>
              <a:buFont typeface="Wingdings" panose="05000000000000000000" pitchFamily="2" charset="2"/>
              <a:buNone/>
            </a:pPr>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1621730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51937437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5565027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latin typeface="Meiryo UI" panose="020B0604030504040204" pitchFamily="50" charset="-128"/>
                <a:ea typeface="Meiryo UI" panose="020B0604030504040204" pitchFamily="50" charset="-128"/>
              </a:rPr>
              <a:t>○</a:t>
            </a:r>
            <a:r>
              <a:rPr lang="ja-JP" altLang="en-US" b="0" dirty="0" smtClean="0">
                <a:latin typeface="Meiryo UI" panose="020B0604030504040204" pitchFamily="50" charset="-128"/>
                <a:ea typeface="Meiryo UI" panose="020B0604030504040204" pitchFamily="50" charset="-128"/>
              </a:rPr>
              <a:t>　ＮＩＳＡ制度について、金融庁のホームページ内に</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NISA</a:t>
            </a:r>
            <a:r>
              <a:rPr lang="ja-JP" altLang="en-US" b="1" dirty="0" smtClean="0">
                <a:latin typeface="Meiryo UI" panose="020B0604030504040204" pitchFamily="50" charset="-128"/>
                <a:ea typeface="Meiryo UI" panose="020B0604030504040204" pitchFamily="50" charset="-128"/>
              </a:rPr>
              <a:t>特設サイト」</a:t>
            </a:r>
            <a:r>
              <a:rPr lang="ja-JP" altLang="en-US" b="0" dirty="0" smtClean="0">
                <a:latin typeface="Meiryo UI" panose="020B0604030504040204" pitchFamily="50" charset="-128"/>
                <a:ea typeface="Meiryo UI" panose="020B0604030504040204" pitchFamily="50" charset="-128"/>
              </a:rPr>
              <a:t>で詳しく紹介しています。</a:t>
            </a:r>
            <a:endParaRPr lang="en-US" altLang="ja-JP"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latin typeface="Meiryo UI" panose="020B0604030504040204" pitchFamily="50" charset="-128"/>
                <a:ea typeface="Meiryo UI" panose="020B0604030504040204" pitchFamily="50" charset="-128"/>
              </a:rPr>
              <a:t>〇</a:t>
            </a:r>
            <a:r>
              <a:rPr lang="ja-JP" altLang="en-US" b="1" dirty="0" smtClean="0">
                <a:latin typeface="Meiryo UI" panose="020B0604030504040204" pitchFamily="50" charset="-128"/>
                <a:ea typeface="Meiryo UI" panose="020B0604030504040204" pitchFamily="50" charset="-128"/>
              </a:rPr>
              <a:t>　「基礎から学べる金融ガイド」</a:t>
            </a:r>
            <a:r>
              <a:rPr lang="ja-JP" altLang="en-US" b="0" dirty="0" smtClean="0">
                <a:latin typeface="Meiryo UI" panose="020B0604030504040204" pitchFamily="50" charset="-128"/>
                <a:ea typeface="Meiryo UI" panose="020B0604030504040204" pitchFamily="50" charset="-128"/>
              </a:rPr>
              <a:t>は、家計管理から投資、保険、クレジットやローン、金融トラブルまで、生活に必要なお金の知識を幅広く学べる内容になっています。</a:t>
            </a:r>
            <a:endParaRPr lang="en-US" altLang="ja-JP"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latin typeface="Meiryo UI" panose="020B0604030504040204" pitchFamily="50" charset="-128"/>
                <a:ea typeface="Meiryo UI" panose="020B0604030504040204" pitchFamily="50" charset="-128"/>
              </a:rPr>
              <a:t>HP</a:t>
            </a:r>
            <a:r>
              <a:rPr lang="ja-JP" altLang="en-US" b="0" dirty="0" smtClean="0">
                <a:latin typeface="Meiryo UI" panose="020B0604030504040204" pitchFamily="50" charset="-128"/>
                <a:ea typeface="Meiryo UI" panose="020B0604030504040204" pitchFamily="50" charset="-128"/>
              </a:rPr>
              <a:t>で公開している他、</a:t>
            </a:r>
            <a:r>
              <a:rPr lang="en-US" altLang="ja-JP" b="0" dirty="0" smtClean="0">
                <a:latin typeface="Meiryo UI" panose="020B0604030504040204" pitchFamily="50" charset="-128"/>
                <a:ea typeface="Meiryo UI" panose="020B0604030504040204" pitchFamily="50" charset="-128"/>
              </a:rPr>
              <a:t>PDF</a:t>
            </a:r>
            <a:r>
              <a:rPr lang="ja-JP" altLang="en-US" b="0" dirty="0" smtClean="0">
                <a:latin typeface="Meiryo UI" panose="020B0604030504040204" pitchFamily="50" charset="-128"/>
                <a:ea typeface="Meiryo UI" panose="020B0604030504040204" pitchFamily="50" charset="-128"/>
              </a:rPr>
              <a:t>もダウンロードできます。</a:t>
            </a:r>
            <a:endParaRPr lang="en-US" altLang="ja-JP"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latin typeface="Meiryo UI" panose="020B0604030504040204" pitchFamily="50" charset="-128"/>
                <a:ea typeface="Meiryo UI" panose="020B0604030504040204" pitchFamily="50" charset="-128"/>
              </a:rPr>
              <a:t>〇小学生向けオンラインコンテンツである</a:t>
            </a:r>
            <a:r>
              <a:rPr lang="ja-JP" altLang="en-US" b="1" dirty="0" smtClean="0">
                <a:latin typeface="Meiryo UI" panose="020B0604030504040204" pitchFamily="50" charset="-128"/>
                <a:ea typeface="Meiryo UI" panose="020B0604030504040204" pitchFamily="50" charset="-128"/>
              </a:rPr>
              <a:t>うんこお金ドリル</a:t>
            </a:r>
            <a:r>
              <a:rPr lang="ja-JP" altLang="en-US" b="0" dirty="0" smtClean="0">
                <a:latin typeface="Meiryo UI" panose="020B0604030504040204" pitchFamily="50" charset="-128"/>
                <a:ea typeface="Meiryo UI" panose="020B0604030504040204" pitchFamily="50" charset="-128"/>
              </a:rPr>
              <a:t>もあります。高校生も楽しめる内容になっているので、ぜひ挑戦してみてくださいね。</a:t>
            </a:r>
            <a:endParaRPr lang="en-US" altLang="ja-JP" b="0" dirty="0" smtClean="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E426AD8-E36A-48AC-86F0-0BEA5992A149}" type="slidenum">
              <a:rPr kumimoji="1" lang="ja-JP" altLang="en-US" smtClean="0"/>
              <a:t>113</a:t>
            </a:fld>
            <a:endParaRPr kumimoji="1" lang="ja-JP" altLang="en-US"/>
          </a:p>
        </p:txBody>
      </p:sp>
    </p:spTree>
    <p:extLst>
      <p:ext uri="{BB962C8B-B14F-4D97-AF65-F5344CB8AC3E}">
        <p14:creationId xmlns:p14="http://schemas.microsoft.com/office/powerpoint/2010/main" val="126227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ノート プレースホルダー 2"/>
          <p:cNvSpPr>
            <a:spLocks noGrp="1"/>
          </p:cNvSpPr>
          <p:nvPr>
            <p:ph type="body" idx="1"/>
          </p:nvPr>
        </p:nvSpPr>
        <p:spPr bwMode="auto">
          <a:xfrm>
            <a:off x="908060" y="4720990"/>
            <a:ext cx="5238267" cy="44731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896" indent="-172896" defTabSz="922108">
              <a:spcBef>
                <a:spcPts val="202"/>
              </a:spcBef>
              <a:spcAft>
                <a:spcPts val="604"/>
              </a:spcAft>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rPr>
              <a:t>みなさんが社会に出て、会社員や公務員として勤める場合、給与をもらうことになります。たいていは毎月</a:t>
            </a:r>
            <a:r>
              <a:rPr lang="en-US" altLang="ja-JP" dirty="0">
                <a:latin typeface="HGPｺﾞｼｯｸM" panose="020B0600000000000000" pitchFamily="50" charset="-128"/>
                <a:ea typeface="HGPｺﾞｼｯｸM" panose="020B0600000000000000" pitchFamily="50" charset="-128"/>
              </a:rPr>
              <a:t>1</a:t>
            </a:r>
            <a:r>
              <a:rPr lang="ja-JP" altLang="en-US" dirty="0">
                <a:latin typeface="HGPｺﾞｼｯｸM" panose="020B0600000000000000" pitchFamily="50" charset="-128"/>
                <a:ea typeface="HGPｺﾞｼｯｸM" panose="020B0600000000000000" pitchFamily="50" charset="-128"/>
              </a:rPr>
              <a:t>回「給料日」があります。実際には、給与は銀行口座に振り込まれ、「給料日」に手渡されるのは給与の明細であることが多いです。このスライドは「給与明細」の見本です。</a:t>
            </a:r>
            <a:endParaRPr lang="en-US" altLang="ja-JP" dirty="0">
              <a:latin typeface="HGPｺﾞｼｯｸM" panose="020B0600000000000000" pitchFamily="50" charset="-128"/>
              <a:ea typeface="HGPｺﾞｼｯｸM" panose="020B0600000000000000" pitchFamily="50" charset="-128"/>
            </a:endParaRPr>
          </a:p>
          <a:p>
            <a:pPr marL="172896" indent="-172896" defTabSz="922108">
              <a:spcBef>
                <a:spcPts val="202"/>
              </a:spcBef>
              <a:spcAft>
                <a:spcPts val="604"/>
              </a:spcAft>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この例のように、「基本給」「時間外手当」「通勤手当」といった</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「支給」</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額の欄以外に、「</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所得税」などの税金、健康保険などの社会保険料が</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控除」</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されます。</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控除とは</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差し引くという意味</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です。</a:t>
            </a:r>
            <a:endParaRPr lang="en-US" altLang="ja-JP"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spcBef>
                <a:spcPts val="202"/>
              </a:spcBef>
              <a:spcAft>
                <a:spcPts val="604"/>
              </a:spcAft>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ここで、心がけたいことが</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「手取り収入」の把握</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です。</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「手取り収入」</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とは、</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“手元に来るお金” </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のことです</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。この</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例</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では、</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支給額 </a:t>
            </a:r>
            <a:r>
              <a:rPr lang="en-US" altLang="ja-JP" b="1" dirty="0">
                <a:latin typeface="HGPｺﾞｼｯｸM" panose="020B0600000000000000" pitchFamily="50" charset="-128"/>
                <a:ea typeface="HGPｺﾞｼｯｸM" panose="020B0600000000000000" pitchFamily="50" charset="-128"/>
                <a:cs typeface="Meiryo UI" panose="020B0604030504040204" pitchFamily="50" charset="-128"/>
              </a:rPr>
              <a:t>218,000 </a:t>
            </a:r>
            <a:r>
              <a:rPr lang="ja-JP" altLang="en-US" sz="1100" b="1" dirty="0">
                <a:latin typeface="HGPｺﾞｼｯｸM" panose="020B0600000000000000" pitchFamily="50" charset="-128"/>
                <a:ea typeface="HGPｺﾞｼｯｸM" panose="020B0600000000000000" pitchFamily="50" charset="-128"/>
                <a:cs typeface="Meiryo UI" panose="020B0604030504040204" pitchFamily="50" charset="-128"/>
              </a:rPr>
              <a:t>円</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から</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 税</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金</a:t>
            </a:r>
            <a:r>
              <a:rPr lang="en-US" altLang="ja-JP" b="1" dirty="0">
                <a:latin typeface="HGPｺﾞｼｯｸM" panose="020B0600000000000000" pitchFamily="50" charset="-128"/>
                <a:ea typeface="HGPｺﾞｼｯｸM" panose="020B0600000000000000" pitchFamily="50" charset="-128"/>
                <a:cs typeface="Meiryo UI" panose="020B0604030504040204" pitchFamily="50" charset="-128"/>
              </a:rPr>
              <a:t>11,110 </a:t>
            </a:r>
            <a:r>
              <a:rPr lang="ja-JP" altLang="en-US" sz="1100" b="1" dirty="0">
                <a:latin typeface="HGPｺﾞｼｯｸM" panose="020B0600000000000000" pitchFamily="50" charset="-128"/>
                <a:ea typeface="HGPｺﾞｼｯｸM" panose="020B0600000000000000" pitchFamily="50" charset="-128"/>
                <a:cs typeface="Meiryo UI" panose="020B0604030504040204" pitchFamily="50" charset="-128"/>
              </a:rPr>
              <a:t>円</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と社会保険料</a:t>
            </a:r>
            <a:r>
              <a:rPr lang="en-US" altLang="ja-JP" b="1" dirty="0" smtClean="0">
                <a:latin typeface="HGPｺﾞｼｯｸM" panose="020B0600000000000000" pitchFamily="50" charset="-128"/>
                <a:ea typeface="HGPｺﾞｼｯｸM" panose="020B0600000000000000" pitchFamily="50" charset="-128"/>
                <a:cs typeface="Meiryo UI" panose="020B0604030504040204" pitchFamily="50" charset="-128"/>
              </a:rPr>
              <a:t>31,674 </a:t>
            </a:r>
            <a:r>
              <a:rPr lang="ja-JP" altLang="en-US" sz="1100" b="1" dirty="0">
                <a:latin typeface="HGPｺﾞｼｯｸM" panose="020B0600000000000000" pitchFamily="50" charset="-128"/>
                <a:ea typeface="HGPｺﾞｼｯｸM" panose="020B0600000000000000" pitchFamily="50" charset="-128"/>
                <a:cs typeface="Meiryo UI" panose="020B0604030504040204" pitchFamily="50" charset="-128"/>
              </a:rPr>
              <a:t>円</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を</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引いて、「 手取り収入</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」は</a:t>
            </a:r>
            <a:r>
              <a:rPr lang="en-US" altLang="ja-JP" b="1" dirty="0" smtClean="0">
                <a:latin typeface="HGPｺﾞｼｯｸM" panose="020B0600000000000000" pitchFamily="50" charset="-128"/>
                <a:ea typeface="HGPｺﾞｼｯｸM" panose="020B0600000000000000" pitchFamily="50" charset="-128"/>
                <a:cs typeface="Meiryo UI" panose="020B0604030504040204" pitchFamily="50" charset="-128"/>
              </a:rPr>
              <a:t>175,216 </a:t>
            </a:r>
            <a:r>
              <a:rPr lang="ja-JP" altLang="en-US" sz="1100" b="1" dirty="0">
                <a:latin typeface="HGPｺﾞｼｯｸM" panose="020B0600000000000000" pitchFamily="50" charset="-128"/>
                <a:ea typeface="HGPｺﾞｼｯｸM" panose="020B0600000000000000" pitchFamily="50" charset="-128"/>
                <a:cs typeface="Meiryo UI" panose="020B0604030504040204" pitchFamily="50" charset="-128"/>
              </a:rPr>
              <a:t>円</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となります</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a:spcBef>
                <a:spcPts val="604"/>
              </a:spcBef>
              <a:spcAft>
                <a:spcPts val="604"/>
              </a:spcAft>
              <a:buFont typeface="Wingdings" panose="05000000000000000000" pitchFamily="2" charset="2"/>
              <a:buChar char="p"/>
              <a:defRPr/>
            </a:pP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大事なことは、使えるお金の上限は手取り収入</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です。</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手取り収入の金額をしっかり把握</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するようにしましょう。</a:t>
            </a:r>
            <a:endParaRPr lang="en-US" altLang="ja-JP" dirty="0">
              <a:latin typeface="HGPｺﾞｼｯｸM" panose="020B0600000000000000" pitchFamily="50" charset="-128"/>
              <a:ea typeface="HGP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77954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それでは、皆さんのスマホを使って、シミュレーターを使ってみましょう。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右下にある</a:t>
            </a:r>
            <a:r>
              <a:rPr lang="en-US" altLang="ja-JP" b="0" dirty="0" smtClean="0">
                <a:latin typeface="HGPｺﾞｼｯｸM" panose="020B0600000000000000" pitchFamily="50" charset="-128"/>
                <a:ea typeface="HGPｺﾞｼｯｸM" panose="020B0600000000000000" pitchFamily="50" charset="-128"/>
              </a:rPr>
              <a:t>QR</a:t>
            </a:r>
            <a:r>
              <a:rPr lang="ja-JP" altLang="en-US" b="0" dirty="0" smtClean="0">
                <a:latin typeface="HGPｺﾞｼｯｸM" panose="020B0600000000000000" pitchFamily="50" charset="-128"/>
                <a:ea typeface="HGPｺﾞｼｯｸM" panose="020B0600000000000000" pitchFamily="50" charset="-128"/>
              </a:rPr>
              <a:t>コードをスマホのカメラで読み取ってください。</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「金融経済教育　高校授業副教材」というタイトルで、４つのシミュレーターが出てきます。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このうちの右から</a:t>
            </a:r>
            <a:r>
              <a:rPr lang="en-US" altLang="ja-JP" b="0" dirty="0" smtClean="0">
                <a:latin typeface="HGPｺﾞｼｯｸM" panose="020B0600000000000000" pitchFamily="50" charset="-128"/>
                <a:ea typeface="HGPｺﾞｼｯｸM" panose="020B0600000000000000" pitchFamily="50" charset="-128"/>
              </a:rPr>
              <a:t>2</a:t>
            </a:r>
            <a:r>
              <a:rPr lang="ja-JP" altLang="en-US" b="0" dirty="0" smtClean="0">
                <a:latin typeface="HGPｺﾞｼｯｸM" panose="020B0600000000000000" pitchFamily="50" charset="-128"/>
                <a:ea typeface="HGPｺﾞｼｯｸM" panose="020B0600000000000000" pitchFamily="50" charset="-128"/>
              </a:rPr>
              <a:t>番目、紫色の家計管理シミュレーターをタップしてください。</a:t>
            </a:r>
            <a:endParaRPr lang="en-US" altLang="ja-JP" b="0" dirty="0" smtClean="0">
              <a:latin typeface="HGPｺﾞｼｯｸM" panose="020B0600000000000000" pitchFamily="50" charset="-128"/>
              <a:ea typeface="HGPｺﾞｼｯｸM" panose="020B0600000000000000" pitchFamily="50" charset="-128"/>
            </a:endParaRPr>
          </a:p>
          <a:p>
            <a:pPr marL="0" indent="0" defTabSz="922108" eaLnBrk="1" fontAlgn="ctr" hangingPunct="1">
              <a:spcBef>
                <a:spcPts val="604"/>
              </a:spcBef>
              <a:spcAft>
                <a:spcPts val="604"/>
              </a:spcAft>
              <a:buFont typeface="Wingdings" panose="05000000000000000000" pitchFamily="2" charset="2"/>
              <a:buNone/>
              <a:defRPr/>
            </a:pP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108232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条件入力に住居費や通信費など７つの項目あります。赤いバーを動かして支出金額を選択してみましょう。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右側の表が一般的な数値になります。住居費だと、郊外の１ルームの家賃が</a:t>
            </a:r>
            <a:r>
              <a:rPr lang="en-US" altLang="ja-JP" b="0" dirty="0" smtClean="0">
                <a:latin typeface="HGPｺﾞｼｯｸM" panose="020B0600000000000000" pitchFamily="50" charset="-128"/>
                <a:ea typeface="HGPｺﾞｼｯｸM" panose="020B0600000000000000" pitchFamily="50" charset="-128"/>
              </a:rPr>
              <a:t>4</a:t>
            </a:r>
            <a:r>
              <a:rPr lang="ja-JP" altLang="en-US" b="0" dirty="0" smtClean="0">
                <a:latin typeface="HGPｺﾞｼｯｸM" panose="020B0600000000000000" pitchFamily="50" charset="-128"/>
                <a:ea typeface="HGPｺﾞｼｯｸM" panose="020B0600000000000000" pitchFamily="50" charset="-128"/>
              </a:rPr>
              <a:t>万円、都会の１</a:t>
            </a:r>
            <a:r>
              <a:rPr lang="en-US" altLang="ja-JP" b="0" dirty="0" smtClean="0">
                <a:latin typeface="HGPｺﾞｼｯｸM" panose="020B0600000000000000" pitchFamily="50" charset="-128"/>
                <a:ea typeface="HGPｺﾞｼｯｸM" panose="020B0600000000000000" pitchFamily="50" charset="-128"/>
              </a:rPr>
              <a:t>K</a:t>
            </a:r>
            <a:r>
              <a:rPr lang="ja-JP" altLang="en-US" b="0" dirty="0" smtClean="0">
                <a:latin typeface="HGPｺﾞｼｯｸM" panose="020B0600000000000000" pitchFamily="50" charset="-128"/>
                <a:ea typeface="HGPｺﾞｼｯｸM" panose="020B0600000000000000" pitchFamily="50" charset="-128"/>
              </a:rPr>
              <a:t>が</a:t>
            </a:r>
            <a:r>
              <a:rPr lang="en-US" altLang="ja-JP" b="0" dirty="0" smtClean="0">
                <a:latin typeface="HGPｺﾞｼｯｸM" panose="020B0600000000000000" pitchFamily="50" charset="-128"/>
                <a:ea typeface="HGPｺﾞｼｯｸM" panose="020B0600000000000000" pitchFamily="50" charset="-128"/>
              </a:rPr>
              <a:t>7</a:t>
            </a:r>
            <a:r>
              <a:rPr lang="ja-JP" altLang="en-US" b="0" dirty="0" smtClean="0">
                <a:latin typeface="HGPｺﾞｼｯｸM" panose="020B0600000000000000" pitchFamily="50" charset="-128"/>
                <a:ea typeface="HGPｺﾞｼｯｸM" panose="020B0600000000000000" pitchFamily="50" charset="-128"/>
              </a:rPr>
              <a:t>万円、都会の１</a:t>
            </a:r>
            <a:r>
              <a:rPr lang="en-US" altLang="ja-JP" b="0" dirty="0" smtClean="0">
                <a:latin typeface="HGPｺﾞｼｯｸM" panose="020B0600000000000000" pitchFamily="50" charset="-128"/>
                <a:ea typeface="HGPｺﾞｼｯｸM" panose="020B0600000000000000" pitchFamily="50" charset="-128"/>
              </a:rPr>
              <a:t>LDK</a:t>
            </a:r>
            <a:r>
              <a:rPr lang="ja-JP" altLang="en-US" b="0" dirty="0" smtClean="0">
                <a:latin typeface="HGPｺﾞｼｯｸM" panose="020B0600000000000000" pitchFamily="50" charset="-128"/>
                <a:ea typeface="HGPｺﾞｼｯｸM" panose="020B0600000000000000" pitchFamily="50" charset="-128"/>
              </a:rPr>
              <a:t>になると</a:t>
            </a:r>
            <a:r>
              <a:rPr lang="en-US" altLang="ja-JP" b="0" dirty="0" smtClean="0">
                <a:latin typeface="HGPｺﾞｼｯｸM" panose="020B0600000000000000" pitchFamily="50" charset="-128"/>
                <a:ea typeface="HGPｺﾞｼｯｸM" panose="020B0600000000000000" pitchFamily="50" charset="-128"/>
              </a:rPr>
              <a:t>10</a:t>
            </a:r>
            <a:r>
              <a:rPr lang="ja-JP" altLang="en-US" b="0" dirty="0" smtClean="0">
                <a:latin typeface="HGPｺﾞｼｯｸM" panose="020B0600000000000000" pitchFamily="50" charset="-128"/>
                <a:ea typeface="HGPｺﾞｼｯｸM" panose="020B0600000000000000" pitchFamily="50" charset="-128"/>
              </a:rPr>
              <a:t>万円となります。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全て選んだら、下のグラフを見てみましょう。</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510875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シミュレーション結果です。左が収入。右が皆さんが選択した支出になります。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この例だと、左の収入は大卒の平均的な手取り収入である</a:t>
            </a:r>
            <a:r>
              <a:rPr lang="en-US" altLang="ja-JP" b="0" dirty="0" smtClean="0">
                <a:latin typeface="HGPｺﾞｼｯｸM" panose="020B0600000000000000" pitchFamily="50" charset="-128"/>
                <a:ea typeface="HGPｺﾞｼｯｸM" panose="020B0600000000000000" pitchFamily="50" charset="-128"/>
              </a:rPr>
              <a:t>18.5</a:t>
            </a:r>
            <a:r>
              <a:rPr lang="ja-JP" altLang="en-US" b="0" dirty="0" smtClean="0">
                <a:latin typeface="HGPｺﾞｼｯｸM" panose="020B0600000000000000" pitchFamily="50" charset="-128"/>
                <a:ea typeface="HGPｺﾞｼｯｸM" panose="020B0600000000000000" pitchFamily="50" charset="-128"/>
              </a:rPr>
              <a:t>万円に対して、支出が</a:t>
            </a:r>
            <a:r>
              <a:rPr lang="en-US" altLang="ja-JP" b="0" dirty="0" smtClean="0">
                <a:latin typeface="HGPｺﾞｼｯｸM" panose="020B0600000000000000" pitchFamily="50" charset="-128"/>
                <a:ea typeface="HGPｺﾞｼｯｸM" panose="020B0600000000000000" pitchFamily="50" charset="-128"/>
              </a:rPr>
              <a:t>27.2</a:t>
            </a:r>
            <a:r>
              <a:rPr lang="ja-JP" altLang="en-US" b="0" dirty="0" smtClean="0">
                <a:latin typeface="HGPｺﾞｼｯｸM" panose="020B0600000000000000" pitchFamily="50" charset="-128"/>
                <a:ea typeface="HGPｺﾞｼｯｸM" panose="020B0600000000000000" pitchFamily="50" charset="-128"/>
              </a:rPr>
              <a:t>万円となっています。支出が収入を越えているので、見直しが必要ですね。</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44031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1" dirty="0" smtClean="0">
                <a:latin typeface="HGPｺﾞｼｯｸM" panose="020B0600000000000000" pitchFamily="50" charset="-128"/>
                <a:ea typeface="HGPｺﾞｼｯｸM" panose="020B0600000000000000" pitchFamily="50" charset="-128"/>
              </a:rPr>
              <a:t>毎月の家計管理から、話は一気に大きくなりますが、</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「将来、どんな人生を送りたいか」についての自分の構想を、</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「ライフデザイン」</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といいます。早い時期から、人生のデザインを描き、夢を「目標」と位置づけ、実現するための努力を始めることで、実現の可能性が高まるともいえます。</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ja-JP" b="1" dirty="0" smtClean="0">
                <a:latin typeface="HGPｺﾞｼｯｸM" panose="020B0600000000000000" pitchFamily="50" charset="-128"/>
                <a:ea typeface="HGPｺﾞｼｯｸM" panose="020B0600000000000000" pitchFamily="50" charset="-128"/>
              </a:rPr>
              <a:t>将来の夢、将来やりたいこと</a:t>
            </a:r>
            <a:r>
              <a:rPr lang="ja-JP" altLang="ja-JP" dirty="0" smtClean="0">
                <a:latin typeface="HGPｺﾞｼｯｸM" panose="020B0600000000000000" pitchFamily="50" charset="-128"/>
                <a:ea typeface="HGPｺﾞｼｯｸM" panose="020B0600000000000000" pitchFamily="50" charset="-128"/>
              </a:rPr>
              <a:t>や</a:t>
            </a:r>
            <a:r>
              <a:rPr lang="ja-JP" altLang="ja-JP" b="1" dirty="0" smtClean="0">
                <a:latin typeface="HGPｺﾞｼｯｸM" panose="020B0600000000000000" pitchFamily="50" charset="-128"/>
                <a:ea typeface="HGPｺﾞｼｯｸM" panose="020B0600000000000000" pitchFamily="50" charset="-128"/>
              </a:rPr>
              <a:t>希望するライフデザイン</a:t>
            </a:r>
            <a:r>
              <a:rPr lang="ja-JP" altLang="ja-JP" dirty="0" smtClean="0">
                <a:latin typeface="HGPｺﾞｼｯｸM" panose="020B0600000000000000" pitchFamily="50" charset="-128"/>
                <a:ea typeface="HGPｺﾞｼｯｸM" panose="020B0600000000000000" pitchFamily="50" charset="-128"/>
              </a:rPr>
              <a:t>のために、どうお金を準備するか、</a:t>
            </a:r>
            <a:r>
              <a:rPr lang="ja-JP" altLang="en-US" dirty="0" smtClean="0">
                <a:latin typeface="HGPｺﾞｼｯｸM" panose="020B0600000000000000" pitchFamily="50" charset="-128"/>
                <a:ea typeface="HGPｺﾞｼｯｸM" panose="020B0600000000000000" pitchFamily="50" charset="-128"/>
              </a:rPr>
              <a:t>これから</a:t>
            </a:r>
            <a:r>
              <a:rPr lang="ja-JP" altLang="ja-JP" dirty="0" smtClean="0">
                <a:latin typeface="HGPｺﾞｼｯｸM" panose="020B0600000000000000" pitchFamily="50" charset="-128"/>
                <a:ea typeface="HGPｺﾞｼｯｸM" panose="020B0600000000000000" pitchFamily="50" charset="-128"/>
              </a:rPr>
              <a:t>考え</a:t>
            </a:r>
            <a:r>
              <a:rPr lang="ja-JP" altLang="en-US" dirty="0" smtClean="0">
                <a:latin typeface="HGPｺﾞｼｯｸM" panose="020B0600000000000000" pitchFamily="50" charset="-128"/>
                <a:ea typeface="HGPｺﾞｼｯｸM" panose="020B0600000000000000" pitchFamily="50" charset="-128"/>
              </a:rPr>
              <a:t>てみ</a:t>
            </a:r>
            <a:r>
              <a:rPr lang="ja-JP" altLang="ja-JP" dirty="0" smtClean="0">
                <a:latin typeface="HGPｺﾞｼｯｸM" panose="020B0600000000000000" pitchFamily="50" charset="-128"/>
                <a:ea typeface="HGPｺﾞｼｯｸM" panose="020B0600000000000000" pitchFamily="50" charset="-128"/>
              </a:rPr>
              <a:t>ましょう。</a:t>
            </a:r>
            <a:endParaRPr lang="en-US" altLang="ja-JP" dirty="0">
              <a:latin typeface="HGPｺﾞｼｯｸM" panose="020B0600000000000000" pitchFamily="50" charset="-128"/>
              <a:ea typeface="HGPｺﾞｼｯｸM" panose="020B0600000000000000" pitchFamily="50" charset="-128"/>
            </a:endParaRPr>
          </a:p>
          <a:p>
            <a:pPr marL="172896" indent="-172896" eaLnBrk="1" fontAlgn="ctr" hangingPunct="1">
              <a:spcBef>
                <a:spcPts val="604"/>
              </a:spcBef>
              <a:spcAft>
                <a:spcPts val="604"/>
              </a:spcAft>
              <a:buFont typeface="Wingdings" panose="05000000000000000000" pitchFamily="2" charset="2"/>
              <a:buChar char="p"/>
            </a:pPr>
            <a:endParaRPr lang="en-US" altLang="ja-JP" b="1" dirty="0" smtClean="0">
              <a:latin typeface="HGPｺﾞｼｯｸM" panose="020B0600000000000000" pitchFamily="50" charset="-128"/>
              <a:ea typeface="HGPｺﾞｼｯｸM" panose="020B0600000000000000" pitchFamily="50" charset="-128"/>
            </a:endParaRPr>
          </a:p>
          <a:p>
            <a:pPr marL="172896" indent="-172896" defTabSz="922264" eaLnBrk="1" fontAlgn="ctr" hangingPunct="1">
              <a:spcBef>
                <a:spcPts val="604"/>
              </a:spcBef>
              <a:spcAft>
                <a:spcPts val="604"/>
              </a:spcAft>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毎月の家計管理と同様に、</a:t>
            </a:r>
            <a:r>
              <a:rPr lang="ja-JP" altLang="ja-JP" b="1" dirty="0" smtClean="0">
                <a:latin typeface="HGPｺﾞｼｯｸM" panose="020B0600000000000000" pitchFamily="50" charset="-128"/>
                <a:ea typeface="HGPｺﾞｼｯｸM" panose="020B0600000000000000" pitchFamily="50" charset="-128"/>
              </a:rPr>
              <a:t>生涯の収入、支出のイメージ</a:t>
            </a:r>
            <a:r>
              <a:rPr lang="ja-JP" altLang="en-US" dirty="0" smtClean="0">
                <a:latin typeface="HGPｺﾞｼｯｸM" panose="020B0600000000000000" pitchFamily="50" charset="-128"/>
                <a:ea typeface="HGPｺﾞｼｯｸM" panose="020B0600000000000000" pitchFamily="50" charset="-128"/>
              </a:rPr>
              <a:t>もつかみ、人生全体を通しても、</a:t>
            </a:r>
            <a:r>
              <a:rPr lang="ja-JP" altLang="ja-JP" b="1" dirty="0" smtClean="0">
                <a:latin typeface="HGPｺﾞｼｯｸM" panose="020B0600000000000000" pitchFamily="50" charset="-128"/>
                <a:ea typeface="HGPｺﾞｼｯｸM" panose="020B0600000000000000" pitchFamily="50" charset="-128"/>
              </a:rPr>
              <a:t>収入と支出のバランスをとる</a:t>
            </a:r>
            <a:r>
              <a:rPr lang="ja-JP" altLang="ja-JP" dirty="0" smtClean="0">
                <a:latin typeface="HGPｺﾞｼｯｸM" panose="020B0600000000000000" pitchFamily="50" charset="-128"/>
                <a:ea typeface="HGPｺﾞｼｯｸM" panose="020B0600000000000000" pitchFamily="50" charset="-128"/>
              </a:rPr>
              <a:t>こと</a:t>
            </a:r>
            <a:r>
              <a:rPr lang="ja-JP" altLang="en-US" dirty="0" smtClean="0">
                <a:latin typeface="HGPｺﾞｼｯｸM" panose="020B0600000000000000" pitchFamily="50" charset="-128"/>
                <a:ea typeface="HGPｺﾞｼｯｸM" panose="020B0600000000000000" pitchFamily="50" charset="-128"/>
              </a:rPr>
              <a:t>が大事です。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604"/>
              </a:spcBef>
              <a:spcAft>
                <a:spcPts val="604"/>
              </a:spcAft>
              <a:buFont typeface="Wingdings" panose="05000000000000000000" pitchFamily="2" charset="2"/>
              <a:buChar char="p"/>
            </a:pPr>
            <a:endParaRPr lang="ja-JP" altLang="ja-JP"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54661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スライド イメージ プレースホルダー 1"/>
          <p:cNvSpPr>
            <a:spLocks noGrp="1" noRot="1" noChangeAspect="1" noTextEdit="1"/>
          </p:cNvSpPr>
          <p:nvPr>
            <p:ph type="sldImg"/>
          </p:nvPr>
        </p:nvSpPr>
        <p:spPr bwMode="auto">
          <a:xfrm>
            <a:off x="917575" y="744538"/>
            <a:ext cx="497205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896" indent="-172896">
              <a:spcBef>
                <a:spcPts val="302"/>
              </a:spcBef>
              <a:spcAft>
                <a:spcPts val="302"/>
              </a:spcAft>
              <a:buFont typeface="Wingdings" panose="05000000000000000000" pitchFamily="2" charset="2"/>
              <a:buChar char="p"/>
            </a:pPr>
            <a:r>
              <a:rPr lang="ja-JP" altLang="en-US" b="1" dirty="0" smtClean="0"/>
              <a:t>ライフデザイン</a:t>
            </a:r>
            <a:r>
              <a:rPr lang="ja-JP" altLang="en-US" dirty="0" smtClean="0"/>
              <a:t>が人生の生き方に関する大まかな構想であるのに対し、</a:t>
            </a:r>
            <a:r>
              <a:rPr lang="ja-JP" altLang="en-US" dirty="0" smtClean="0">
                <a:effectLst/>
                <a:latin typeface="HGPｺﾞｼｯｸM" panose="020B0600000000000000" pitchFamily="50" charset="-128"/>
                <a:ea typeface="HGPｺﾞｼｯｸM" panose="020B0600000000000000" pitchFamily="50" charset="-128"/>
              </a:rPr>
              <a:t>より具体的に人生の希望や計画を時系列で描いたものを、</a:t>
            </a:r>
            <a:r>
              <a:rPr lang="ja-JP" altLang="en-US" b="1" dirty="0" smtClean="0">
                <a:effectLst/>
                <a:latin typeface="HGPｺﾞｼｯｸM" panose="020B0600000000000000" pitchFamily="50" charset="-128"/>
                <a:ea typeface="HGPｺﾞｼｯｸM" panose="020B0600000000000000" pitchFamily="50" charset="-128"/>
              </a:rPr>
              <a:t>「ライフプラン」</a:t>
            </a:r>
            <a:r>
              <a:rPr lang="ja-JP" altLang="en-US" dirty="0" smtClean="0">
                <a:effectLst/>
                <a:latin typeface="HGPｺﾞｼｯｸM" panose="020B0600000000000000" pitchFamily="50" charset="-128"/>
                <a:ea typeface="HGPｺﾞｼｯｸM" panose="020B0600000000000000" pitchFamily="50" charset="-128"/>
              </a:rPr>
              <a:t>といいます。</a:t>
            </a:r>
            <a:r>
              <a:rPr lang="ja-JP" altLang="en-US" dirty="0">
                <a:latin typeface="HGPｺﾞｼｯｸM" panose="020B0600000000000000" pitchFamily="50" charset="-128"/>
                <a:ea typeface="HGPｺﾞｼｯｸM" panose="020B0600000000000000" pitchFamily="50" charset="-128"/>
              </a:rPr>
              <a:t>みなさんそれぞれに思い描く将来があると思います</a:t>
            </a:r>
            <a:r>
              <a:rPr lang="ja-JP" altLang="en-US" dirty="0" smtClean="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どんな仕事をしたいですか</a:t>
            </a:r>
            <a:r>
              <a:rPr lang="ja-JP" altLang="en-US" b="1" dirty="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独身</a:t>
            </a:r>
            <a:r>
              <a:rPr lang="ja-JP" altLang="en-US" b="0" dirty="0" smtClean="0">
                <a:latin typeface="HGPｺﾞｼｯｸM" panose="020B0600000000000000" pitchFamily="50" charset="-128"/>
                <a:ea typeface="HGPｺﾞｼｯｸM" panose="020B0600000000000000" pitchFamily="50" charset="-128"/>
                <a:cs typeface="Meiryo UI" panose="020B0604030504040204" pitchFamily="50" charset="-128"/>
              </a:rPr>
              <a:t>か</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結婚するのか</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子どもはどうするか</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どこに住むか</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何歳まで</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働くか</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？など、</a:t>
            </a:r>
            <a:r>
              <a:rPr lang="ja-JP" altLang="en-US" dirty="0" smtClean="0">
                <a:effectLst/>
                <a:latin typeface="HGPｺﾞｼｯｸM" panose="020B0600000000000000" pitchFamily="50" charset="-128"/>
                <a:ea typeface="HGPｺﾞｼｯｸM" panose="020B0600000000000000" pitchFamily="50" charset="-128"/>
              </a:rPr>
              <a:t>みなさんが思い描く将来はさまざまです。</a:t>
            </a:r>
            <a:r>
              <a:rPr lang="ja-JP" altLang="en-US" b="1" dirty="0" smtClean="0">
                <a:effectLst/>
                <a:latin typeface="HGPｺﾞｼｯｸM" panose="020B0600000000000000" pitchFamily="50" charset="-128"/>
                <a:ea typeface="HGPｺﾞｼｯｸM" panose="020B0600000000000000" pitchFamily="50" charset="-128"/>
              </a:rPr>
              <a:t>「ライフプランニング」</a:t>
            </a:r>
            <a:r>
              <a:rPr lang="ja-JP" altLang="en-US" dirty="0" smtClean="0">
                <a:effectLst/>
                <a:latin typeface="HGPｺﾞｼｯｸM" panose="020B0600000000000000" pitchFamily="50" charset="-128"/>
                <a:ea typeface="HGPｺﾞｼｯｸM" panose="020B0600000000000000" pitchFamily="50" charset="-128"/>
              </a:rPr>
              <a:t>とは、このように</a:t>
            </a:r>
            <a:r>
              <a:rPr lang="ja-JP" altLang="en-US" b="1" dirty="0" smtClean="0">
                <a:effectLst/>
                <a:latin typeface="HGPｺﾞｼｯｸM" panose="020B0600000000000000" pitchFamily="50" charset="-128"/>
                <a:ea typeface="HGPｺﾞｼｯｸM" panose="020B0600000000000000" pitchFamily="50" charset="-128"/>
              </a:rPr>
              <a:t>「人生設計」「</a:t>
            </a:r>
            <a:r>
              <a:rPr lang="ja-JP" altLang="en-US" b="1" dirty="0">
                <a:latin typeface="HGPｺﾞｼｯｸM" panose="020B0600000000000000" pitchFamily="50" charset="-128"/>
                <a:ea typeface="HGPｺﾞｼｯｸM" panose="020B0600000000000000" pitchFamily="50" charset="-128"/>
              </a:rPr>
              <a:t>将来設計」</a:t>
            </a:r>
            <a:r>
              <a:rPr lang="ja-JP" altLang="en-US" dirty="0">
                <a:latin typeface="HGPｺﾞｼｯｸM" panose="020B0600000000000000" pitchFamily="50" charset="-128"/>
                <a:ea typeface="HGPｺﾞｼｯｸM" panose="020B0600000000000000" pitchFamily="50" charset="-128"/>
              </a:rPr>
              <a:t>を具体的に描くことなのです</a:t>
            </a:r>
            <a:r>
              <a:rPr lang="ja-JP" altLang="en-US" dirty="0" smtClean="0">
                <a:effectLst/>
                <a:latin typeface="HGPｺﾞｼｯｸM" panose="020B0600000000000000" pitchFamily="50" charset="-128"/>
                <a:ea typeface="HGPｺﾞｼｯｸM" panose="020B0600000000000000" pitchFamily="50" charset="-128"/>
              </a:rPr>
              <a:t>。</a:t>
            </a:r>
            <a:endParaRPr lang="en-US" altLang="ja-JP" dirty="0" smtClean="0">
              <a:effectLst/>
              <a:latin typeface="HGPｺﾞｼｯｸM" panose="020B0600000000000000" pitchFamily="50" charset="-128"/>
              <a:ea typeface="HGPｺﾞｼｯｸM" panose="020B0600000000000000" pitchFamily="50" charset="-128"/>
            </a:endParaRPr>
          </a:p>
          <a:p>
            <a:pPr marL="172896" indent="-172896">
              <a:spcBef>
                <a:spcPts val="302"/>
              </a:spcBef>
              <a:spcAft>
                <a:spcPts val="302"/>
              </a:spcAft>
              <a:buFont typeface="Wingdings" panose="05000000000000000000" pitchFamily="2" charset="2"/>
              <a:buChar char="p"/>
            </a:pPr>
            <a:r>
              <a:rPr lang="ja-JP" altLang="en-US" b="1" dirty="0">
                <a:latin typeface="HGPｺﾞｼｯｸM" panose="020B0600000000000000" pitchFamily="50" charset="-128"/>
                <a:ea typeface="HGPｺﾞｼｯｸM" panose="020B0600000000000000" pitchFamily="50" charset="-128"/>
              </a:rPr>
              <a:t>「ライフプランニング」</a:t>
            </a:r>
            <a:r>
              <a:rPr lang="ja-JP" altLang="en-US" dirty="0">
                <a:latin typeface="HGPｺﾞｼｯｸM" panose="020B0600000000000000" pitchFamily="50" charset="-128"/>
                <a:ea typeface="HGPｺﾞｼｯｸM" panose="020B0600000000000000" pitchFamily="50" charset="-128"/>
              </a:rPr>
              <a:t>の</a:t>
            </a:r>
            <a:r>
              <a:rPr lang="ja-JP" altLang="en-US" b="1" dirty="0">
                <a:latin typeface="HGPｺﾞｼｯｸM" panose="020B0600000000000000" pitchFamily="50" charset="-128"/>
                <a:ea typeface="HGPｺﾞｼｯｸM" panose="020B0600000000000000" pitchFamily="50" charset="-128"/>
              </a:rPr>
              <a:t>中核を占めるのが、「働く」こと</a:t>
            </a:r>
            <a:r>
              <a:rPr lang="ja-JP" altLang="en-US" dirty="0">
                <a:latin typeface="HGPｺﾞｼｯｸM" panose="020B0600000000000000" pitchFamily="50" charset="-128"/>
                <a:ea typeface="HGPｺﾞｼｯｸM" panose="020B0600000000000000" pitchFamily="50" charset="-128"/>
              </a:rPr>
              <a:t>です。人間は、広い意味において</a:t>
            </a:r>
            <a:r>
              <a:rPr lang="en-US" altLang="ja-JP" dirty="0">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働く</a:t>
            </a:r>
            <a:r>
              <a:rPr lang="en-US" altLang="ja-JP" dirty="0">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ことで「夢」を実現しようとします。また、働く時間は人生の時間の大きな割合を占めます。このため、どのように働くかで、人生の充実感は大きく左右されます。 また、生きて行くにはお金が必要で、通常は、「働くこと」でお金を得ます。</a:t>
            </a:r>
            <a:endParaRPr lang="en-US" altLang="ja-JP" dirty="0">
              <a:latin typeface="HGPｺﾞｼｯｸM" panose="020B0600000000000000" pitchFamily="50" charset="-128"/>
              <a:ea typeface="HGPｺﾞｼｯｸM" panose="020B0600000000000000" pitchFamily="50" charset="-128"/>
            </a:endParaRPr>
          </a:p>
          <a:p>
            <a:pPr>
              <a:spcBef>
                <a:spcPts val="302"/>
              </a:spcBef>
              <a:spcAft>
                <a:spcPts val="302"/>
              </a:spcAft>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5543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a:spcBef>
                <a:spcPts val="0"/>
              </a:spcBef>
              <a:spcAft>
                <a:spcPts val="504"/>
              </a:spcAft>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それでは、働き方について、考えてみましょう。</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spcBef>
                <a:spcPts val="0"/>
              </a:spcBef>
              <a:spcAft>
                <a:spcPts val="504"/>
              </a:spcAft>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みなさんは、どのような</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職業</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や</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働き方</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に憧れたり、希望したりしていますか。職業や働き方、稼ぎ方は多種多様です。</a:t>
            </a:r>
          </a:p>
          <a:p>
            <a:pPr marL="172896" indent="-172896">
              <a:spcBef>
                <a:spcPts val="0"/>
              </a:spcBef>
              <a:spcAft>
                <a:spcPts val="504"/>
              </a:spcAft>
              <a:buFont typeface="Wingdings" panose="05000000000000000000" pitchFamily="2" charset="2"/>
              <a:buChar char="p"/>
            </a:pPr>
            <a:r>
              <a:rPr kumimoji="1" lang="ja-JP" altLang="en-US" b="0" dirty="0" smtClean="0">
                <a:latin typeface="HGPｺﾞｼｯｸM" panose="020B0600000000000000" pitchFamily="50" charset="-128"/>
                <a:ea typeface="HGPｺﾞｼｯｸM" panose="020B0600000000000000" pitchFamily="50" charset="-128"/>
              </a:rPr>
              <a:t>大きく分類すると、</a:t>
            </a:r>
            <a:r>
              <a:rPr kumimoji="1" lang="ja-JP" altLang="en-US" b="1" dirty="0" smtClean="0">
                <a:latin typeface="HGPｺﾞｼｯｸM" panose="020B0600000000000000" pitchFamily="50" charset="-128"/>
                <a:ea typeface="HGPｺﾞｼｯｸM" panose="020B0600000000000000" pitchFamily="50" charset="-128"/>
              </a:rPr>
              <a:t>雇用される「</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働き方</a:t>
            </a:r>
            <a:r>
              <a:rPr kumimoji="1" lang="ja-JP" altLang="en-US" b="1" dirty="0" smtClean="0">
                <a:latin typeface="HGPｺﾞｼｯｸM" panose="020B0600000000000000" pitchFamily="50" charset="-128"/>
                <a:ea typeface="HGPｺﾞｼｯｸM" panose="020B0600000000000000" pitchFamily="50" charset="-128"/>
              </a:rPr>
              <a:t>」</a:t>
            </a:r>
            <a:r>
              <a:rPr kumimoji="1" lang="ja-JP" altLang="en-US" b="0" dirty="0" smtClean="0">
                <a:latin typeface="HGPｺﾞｼｯｸM" panose="020B0600000000000000" pitchFamily="50" charset="-128"/>
                <a:ea typeface="HGPｺﾞｼｯｸM" panose="020B0600000000000000" pitchFamily="50" charset="-128"/>
              </a:rPr>
              <a:t>と</a:t>
            </a:r>
            <a:r>
              <a:rPr kumimoji="1" lang="ja-JP" altLang="en-US" b="1" dirty="0" smtClean="0">
                <a:latin typeface="HGPｺﾞｼｯｸM" panose="020B0600000000000000" pitchFamily="50" charset="-128"/>
                <a:ea typeface="HGPｺﾞｼｯｸM" panose="020B0600000000000000" pitchFamily="50" charset="-128"/>
              </a:rPr>
              <a:t>それ以外の「</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働き方</a:t>
            </a:r>
            <a:r>
              <a:rPr kumimoji="1" lang="ja-JP" altLang="en-US" b="1" dirty="0" smtClean="0">
                <a:latin typeface="HGPｺﾞｼｯｸM" panose="020B0600000000000000" pitchFamily="50" charset="-128"/>
                <a:ea typeface="HGPｺﾞｼｯｸM" panose="020B0600000000000000" pitchFamily="50" charset="-128"/>
              </a:rPr>
              <a:t>」</a:t>
            </a:r>
            <a:r>
              <a:rPr kumimoji="1" lang="ja-JP" altLang="en-US" b="0" dirty="0" smtClean="0">
                <a:latin typeface="HGPｺﾞｼｯｸM" panose="020B0600000000000000" pitchFamily="50" charset="-128"/>
                <a:ea typeface="HGPｺﾞｼｯｸM" panose="020B0600000000000000" pitchFamily="50" charset="-128"/>
              </a:rPr>
              <a:t>があります。</a:t>
            </a:r>
          </a:p>
          <a:p>
            <a:pPr marL="172896" indent="-172896" defTabSz="922108">
              <a:spcBef>
                <a:spcPts val="0"/>
              </a:spcBef>
              <a:spcAft>
                <a:spcPts val="504"/>
              </a:spcAft>
              <a:buFont typeface="Wingdings" panose="05000000000000000000" pitchFamily="2" charset="2"/>
              <a:buChar char="p"/>
              <a:defRPr/>
            </a:pPr>
            <a:r>
              <a:rPr kumimoji="1" lang="ja-JP" altLang="en-US" b="1" dirty="0" smtClean="0">
                <a:latin typeface="HGPｺﾞｼｯｸM" panose="020B0600000000000000" pitchFamily="50" charset="-128"/>
                <a:ea typeface="HGPｺﾞｼｯｸM" panose="020B0600000000000000" pitchFamily="50" charset="-128"/>
              </a:rPr>
              <a:t>雇用される「</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働き方」</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の典型例は、</a:t>
            </a:r>
            <a:r>
              <a:rPr kumimoji="1" lang="ja-JP" altLang="en-US" b="1" dirty="0" smtClean="0">
                <a:latin typeface="HGPｺﾞｼｯｸM" panose="020B0600000000000000" pitchFamily="50" charset="-128"/>
                <a:ea typeface="HGPｺﾞｼｯｸM" panose="020B0600000000000000" pitchFamily="50" charset="-128"/>
              </a:rPr>
              <a:t>会社員</a:t>
            </a:r>
            <a:r>
              <a:rPr kumimoji="1" lang="ja-JP" altLang="en-US" b="0" dirty="0" smtClean="0">
                <a:latin typeface="HGPｺﾞｼｯｸM" panose="020B0600000000000000" pitchFamily="50" charset="-128"/>
                <a:ea typeface="HGPｺﾞｼｯｸM" panose="020B0600000000000000" pitchFamily="50" charset="-128"/>
              </a:rPr>
              <a:t>や</a:t>
            </a:r>
            <a:r>
              <a:rPr kumimoji="1" lang="ja-JP" altLang="en-US" b="1" dirty="0" smtClean="0">
                <a:latin typeface="HGPｺﾞｼｯｸM" panose="020B0600000000000000" pitchFamily="50" charset="-128"/>
                <a:ea typeface="HGPｺﾞｼｯｸM" panose="020B0600000000000000" pitchFamily="50" charset="-128"/>
              </a:rPr>
              <a:t>公務員</a:t>
            </a:r>
            <a:r>
              <a:rPr kumimoji="1" lang="ja-JP" altLang="en-US" b="0" dirty="0" smtClean="0">
                <a:latin typeface="HGPｺﾞｼｯｸM" panose="020B0600000000000000" pitchFamily="50" charset="-128"/>
                <a:ea typeface="HGPｺﾞｼｯｸM" panose="020B0600000000000000" pitchFamily="50" charset="-128"/>
              </a:rPr>
              <a:t>です。</a:t>
            </a:r>
            <a:r>
              <a:rPr kumimoji="1" lang="ja-JP" altLang="en-US" b="1" dirty="0" smtClean="0">
                <a:latin typeface="HGPｺﾞｼｯｸM" panose="020B0600000000000000" pitchFamily="50" charset="-128"/>
                <a:ea typeface="HGPｺﾞｼｯｸM" panose="020B0600000000000000" pitchFamily="50" charset="-128"/>
              </a:rPr>
              <a:t>会社員</a:t>
            </a:r>
            <a:r>
              <a:rPr kumimoji="1" lang="ja-JP" altLang="en-US" b="0" dirty="0" smtClean="0">
                <a:latin typeface="HGPｺﾞｼｯｸM" panose="020B0600000000000000" pitchFamily="50" charset="-128"/>
                <a:ea typeface="HGPｺﾞｼｯｸM" panose="020B0600000000000000" pitchFamily="50" charset="-128"/>
              </a:rPr>
              <a:t>は、</a:t>
            </a:r>
            <a:r>
              <a:rPr lang="ja-JP" altLang="en-US" dirty="0" smtClean="0">
                <a:effectLst/>
                <a:latin typeface="HGPｺﾞｼｯｸM" panose="020B0600000000000000" pitchFamily="50" charset="-128"/>
                <a:ea typeface="HGPｺﾞｼｯｸM" panose="020B0600000000000000" pitchFamily="50" charset="-128"/>
              </a:rPr>
              <a:t>会社に雇われ、働いている人のこと</a:t>
            </a:r>
            <a:r>
              <a:rPr lang="ja-JP" altLang="en-US" dirty="0" smtClean="0">
                <a:latin typeface="HGPｺﾞｼｯｸM" panose="020B0600000000000000" pitchFamily="50" charset="-128"/>
                <a:ea typeface="HGPｺﾞｼｯｸM" panose="020B0600000000000000" pitchFamily="50" charset="-128"/>
              </a:rPr>
              <a:t>です。会社員には、雇用期間の定めがなく、会社に直接雇用されている</a:t>
            </a:r>
            <a:r>
              <a:rPr lang="ja-JP" altLang="en-US" b="1" dirty="0" smtClean="0">
                <a:latin typeface="HGPｺﾞｼｯｸM" panose="020B0600000000000000" pitchFamily="50" charset="-128"/>
                <a:ea typeface="HGPｺﾞｼｯｸM" panose="020B0600000000000000" pitchFamily="50" charset="-128"/>
              </a:rPr>
              <a:t>正社員</a:t>
            </a:r>
            <a:r>
              <a:rPr lang="ja-JP" altLang="en-US" dirty="0" smtClean="0">
                <a:latin typeface="HGPｺﾞｼｯｸM" panose="020B0600000000000000" pitchFamily="50" charset="-128"/>
                <a:ea typeface="HGPｺﾞｼｯｸM" panose="020B0600000000000000" pitchFamily="50" charset="-128"/>
              </a:rPr>
              <a:t>や、人材派遣会社に雇用されて、派遣先の会社で働く</a:t>
            </a:r>
            <a:r>
              <a:rPr lang="ja-JP" altLang="en-US" b="1" dirty="0" smtClean="0">
                <a:latin typeface="HGPｺﾞｼｯｸM" panose="020B0600000000000000" pitchFamily="50" charset="-128"/>
                <a:ea typeface="HGPｺﾞｼｯｸM" panose="020B0600000000000000" pitchFamily="50" charset="-128"/>
              </a:rPr>
              <a:t>派遣社員</a:t>
            </a:r>
            <a:r>
              <a:rPr lang="ja-JP" altLang="en-US" dirty="0" smtClean="0">
                <a:latin typeface="HGPｺﾞｼｯｸM" panose="020B0600000000000000" pitchFamily="50" charset="-128"/>
                <a:ea typeface="HGPｺﾞｼｯｸM" panose="020B0600000000000000" pitchFamily="50" charset="-128"/>
              </a:rPr>
              <a:t>などがあります。</a:t>
            </a:r>
          </a:p>
          <a:p>
            <a:pPr marL="172896" indent="-172896" defTabSz="922108">
              <a:spcBef>
                <a:spcPts val="0"/>
              </a:spcBef>
              <a:spcAft>
                <a:spcPts val="504"/>
              </a:spcAft>
              <a:buFont typeface="Wingdings" panose="05000000000000000000" pitchFamily="2" charset="2"/>
              <a:buChar char="p"/>
              <a:defRPr/>
            </a:pPr>
            <a:r>
              <a:rPr kumimoji="1" lang="ja-JP" altLang="en-US" b="0" dirty="0" smtClean="0">
                <a:latin typeface="HGPｺﾞｼｯｸM" panose="020B0600000000000000" pitchFamily="50" charset="-128"/>
                <a:ea typeface="HGPｺﾞｼｯｸM" panose="020B0600000000000000" pitchFamily="50" charset="-128"/>
              </a:rPr>
              <a:t>また、正社員と比べて労働時間が短い、</a:t>
            </a:r>
            <a:r>
              <a:rPr kumimoji="1" lang="ja-JP" altLang="en-US" b="1" dirty="0" smtClean="0">
                <a:latin typeface="HGPｺﾞｼｯｸM" panose="020B0600000000000000" pitchFamily="50" charset="-128"/>
                <a:ea typeface="HGPｺﾞｼｯｸM" panose="020B0600000000000000" pitchFamily="50" charset="-128"/>
              </a:rPr>
              <a:t>アルバイトやフリーター</a:t>
            </a:r>
            <a:r>
              <a:rPr lang="ja-JP" altLang="ja-JP" dirty="0" smtClean="0">
                <a:latin typeface="HGPｺﾞｼｯｸM" panose="020B0600000000000000" pitchFamily="50" charset="-128"/>
                <a:ea typeface="HGPｺﾞｼｯｸM" panose="020B0600000000000000" pitchFamily="50" charset="-128"/>
              </a:rPr>
              <a:t>など</a:t>
            </a:r>
            <a:r>
              <a:rPr lang="ja-JP" altLang="en-US" dirty="0" smtClean="0">
                <a:latin typeface="HGPｺﾞｼｯｸM" panose="020B0600000000000000" pitchFamily="50" charset="-128"/>
                <a:ea typeface="HGPｺﾞｼｯｸM" panose="020B0600000000000000" pitchFamily="50" charset="-128"/>
              </a:rPr>
              <a:t>の働き方もあります。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a:spcBef>
                <a:spcPts val="0"/>
              </a:spcBef>
              <a:spcAft>
                <a:spcPts val="504"/>
              </a:spcAft>
              <a:buFont typeface="Wingdings" panose="05000000000000000000" pitchFamily="2" charset="2"/>
              <a:buChar char="p"/>
            </a:pPr>
            <a:r>
              <a:rPr kumimoji="1" lang="ja-JP" altLang="en-US" b="0" dirty="0" smtClean="0">
                <a:latin typeface="HGPｺﾞｼｯｸM" panose="020B0600000000000000" pitchFamily="50" charset="-128"/>
                <a:ea typeface="HGPｺﾞｼｯｸM" panose="020B0600000000000000" pitchFamily="50" charset="-128"/>
              </a:rPr>
              <a:t>それ以外に、</a:t>
            </a:r>
            <a:r>
              <a:rPr kumimoji="1" lang="ja-JP" altLang="en-US" b="1" dirty="0" smtClean="0">
                <a:latin typeface="HGPｺﾞｼｯｸM" panose="020B0600000000000000" pitchFamily="50" charset="-128"/>
                <a:ea typeface="HGPｺﾞｼｯｸM" panose="020B0600000000000000" pitchFamily="50" charset="-128"/>
              </a:rPr>
              <a:t>「家業」を</a:t>
            </a:r>
            <a:r>
              <a:rPr lang="ja-JP" altLang="en-US" b="1" dirty="0" smtClean="0">
                <a:latin typeface="HGPｺﾞｼｯｸM" panose="020B0600000000000000" pitchFamily="50" charset="-128"/>
                <a:ea typeface="HGPｺﾞｼｯｸM" panose="020B0600000000000000" pitchFamily="50" charset="-128"/>
              </a:rPr>
              <a:t>継ぐ</a:t>
            </a:r>
            <a:r>
              <a:rPr lang="ja-JP" altLang="en-US" dirty="0" smtClean="0">
                <a:latin typeface="HGPｺﾞｼｯｸM" panose="020B0600000000000000" pitchFamily="50" charset="-128"/>
                <a:ea typeface="HGPｺﾞｼｯｸM" panose="020B0600000000000000" pitchFamily="50" charset="-128"/>
              </a:rPr>
              <a:t>ケース、</a:t>
            </a:r>
            <a:r>
              <a:rPr lang="ja-JP" altLang="en-US" b="1" dirty="0" smtClean="0">
                <a:latin typeface="HGPｺﾞｼｯｸM" panose="020B0600000000000000" pitchFamily="50" charset="-128"/>
                <a:ea typeface="HGPｺﾞｼｯｸM" panose="020B0600000000000000" pitchFamily="50" charset="-128"/>
              </a:rPr>
              <a:t>会社を起こす</a:t>
            </a:r>
            <a:r>
              <a:rPr lang="ja-JP" altLang="en-US" dirty="0" smtClean="0">
                <a:latin typeface="HGPｺﾞｼｯｸM" panose="020B0600000000000000" pitchFamily="50" charset="-128"/>
                <a:ea typeface="HGPｺﾞｼｯｸM" panose="020B0600000000000000" pitchFamily="50" charset="-128"/>
              </a:rPr>
              <a:t>、すなわち</a:t>
            </a:r>
            <a:r>
              <a:rPr lang="ja-JP" altLang="en-US" b="1" dirty="0" smtClean="0">
                <a:latin typeface="HGPｺﾞｼｯｸM" panose="020B0600000000000000" pitchFamily="50" charset="-128"/>
                <a:ea typeface="HGPｺﾞｼｯｸM" panose="020B0600000000000000" pitchFamily="50" charset="-128"/>
              </a:rPr>
              <a:t>起業する</a:t>
            </a:r>
            <a:r>
              <a:rPr lang="ja-JP" altLang="en-US" dirty="0" smtClean="0">
                <a:latin typeface="HGPｺﾞｼｯｸM" panose="020B0600000000000000" pitchFamily="50" charset="-128"/>
                <a:ea typeface="HGPｺﾞｼｯｸM" panose="020B0600000000000000" pitchFamily="50" charset="-128"/>
              </a:rPr>
              <a:t>ケース、</a:t>
            </a:r>
            <a:r>
              <a:rPr lang="ja-JP" altLang="en-US" b="1" dirty="0" smtClean="0">
                <a:latin typeface="HGPｺﾞｼｯｸM" panose="020B0600000000000000" pitchFamily="50" charset="-128"/>
                <a:ea typeface="HGPｺﾞｼｯｸM" panose="020B0600000000000000" pitchFamily="50" charset="-128"/>
              </a:rPr>
              <a:t>フリーランス</a:t>
            </a:r>
            <a:r>
              <a:rPr lang="ja-JP" altLang="en-US" dirty="0" smtClean="0">
                <a:latin typeface="HGPｺﾞｼｯｸM" panose="020B0600000000000000" pitchFamily="50" charset="-128"/>
                <a:ea typeface="HGPｺﾞｼｯｸM" panose="020B0600000000000000" pitchFamily="50" charset="-128"/>
              </a:rPr>
              <a:t>などがあります。</a:t>
            </a:r>
            <a:endParaRPr kumimoji="1" lang="ja-JP" altLang="en-US" b="0" dirty="0" smtClean="0">
              <a:latin typeface="HGPｺﾞｼｯｸM" panose="020B0600000000000000" pitchFamily="50" charset="-128"/>
              <a:ea typeface="HGPｺﾞｼｯｸM" panose="020B0600000000000000" pitchFamily="50" charset="-128"/>
            </a:endParaRPr>
          </a:p>
          <a:p>
            <a:pPr>
              <a:spcBef>
                <a:spcPts val="302"/>
              </a:spcBef>
              <a:spcAft>
                <a:spcPts val="302"/>
              </a:spcAft>
            </a:pPr>
            <a:endParaRPr kumimoji="1"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543695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a:spcBef>
                <a:spcPts val="302"/>
              </a:spcBef>
              <a:spcAft>
                <a:spcPts val="302"/>
              </a:spcAft>
              <a:buFont typeface="Wingdings" panose="05000000000000000000" pitchFamily="2" charset="2"/>
              <a:buChar char="p"/>
              <a:defRPr/>
            </a:pP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どのような働き方を選択するかは、その人の考え方や状況次第ですが、雇用形態によって雇用条件が異なります。</a:t>
            </a:r>
            <a:endParaRPr lang="en-US" altLang="ja-JP"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endParaRPr>
          </a:p>
          <a:p>
            <a:pPr marL="172896" indent="-172896" defTabSz="922108">
              <a:spcBef>
                <a:spcPts val="302"/>
              </a:spcBef>
              <a:spcAft>
                <a:spcPts val="302"/>
              </a:spcAft>
              <a:buFont typeface="Wingdings" panose="05000000000000000000" pitchFamily="2" charset="2"/>
              <a:buChar char="p"/>
              <a:defRPr/>
            </a:pP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例えば、</a:t>
            </a:r>
            <a:r>
              <a:rPr lang="ja-JP" altLang="en-US" sz="1100" b="1"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正社員と正社員以外の年収の違い</a:t>
            </a: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をみると、統計から試算したデータでは、正社員の場合、年齢が上がるにつれて収入が高くなる一方、正社員以外の場合は年齢によってあまり変わらず、</a:t>
            </a:r>
            <a:r>
              <a:rPr lang="ja-JP" altLang="en-US" sz="1100" b="1"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大きな差がある</a:t>
            </a: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ことが分かると思います。</a:t>
            </a:r>
            <a:endParaRPr lang="en-US" altLang="ja-JP"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endParaRPr>
          </a:p>
          <a:p>
            <a:pPr marL="172896" indent="-172896" defTabSz="922108">
              <a:spcBef>
                <a:spcPts val="302"/>
              </a:spcBef>
              <a:spcAft>
                <a:spcPts val="302"/>
              </a:spcAft>
              <a:buFont typeface="Wingdings" panose="05000000000000000000" pitchFamily="2" charset="2"/>
              <a:buChar char="p"/>
              <a:defRPr/>
            </a:pP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収入以外の面でも、労働時間や福利厚生、社会保険制度など、働き方によって様々な違いがありますので、そうした</a:t>
            </a:r>
            <a:r>
              <a:rPr lang="ja-JP" altLang="en-US" sz="1100" b="1"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違いがあることを知ったうえで、自分がどのように働くか</a:t>
            </a: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を考え、選ぶことが重要です。</a:t>
            </a:r>
            <a:endParaRPr lang="en-US" altLang="ja-JP"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endParaRPr>
          </a:p>
          <a:p>
            <a:pPr marL="172896" indent="-172896" defTabSz="922108">
              <a:spcBef>
                <a:spcPts val="302"/>
              </a:spcBef>
              <a:spcAft>
                <a:spcPts val="302"/>
              </a:spcAft>
              <a:buFont typeface="Wingdings" panose="05000000000000000000" pitchFamily="2" charset="2"/>
              <a:buChar char="p"/>
              <a:defRPr/>
            </a:pPr>
            <a:endParaRPr lang="ja-JP" altLang="ja-JP" dirty="0" smtClean="0"/>
          </a:p>
        </p:txBody>
      </p:sp>
    </p:spTree>
    <p:extLst>
      <p:ext uri="{BB962C8B-B14F-4D97-AF65-F5344CB8AC3E}">
        <p14:creationId xmlns:p14="http://schemas.microsoft.com/office/powerpoint/2010/main" val="300232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indent="0" eaLnBrk="1" fontAlgn="ctr" hangingPunct="1">
              <a:spcBef>
                <a:spcPts val="302"/>
              </a:spcBef>
              <a:spcAft>
                <a:spcPts val="302"/>
              </a:spcAft>
              <a:buFont typeface="Wingdings" panose="05000000000000000000" pitchFamily="2" charset="2"/>
              <a:buNone/>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金融リテラシーは日々の生活に必要なものだと知る。授業の各項目を俯瞰する。</a:t>
            </a:r>
            <a:endParaRPr lang="en-US" altLang="ja-JP" b="1" u="sng"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302"/>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はじめに</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302"/>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これらの項目は全て、今日の授業「金融リテラシー」に関係するものです。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302"/>
              </a:spcBef>
              <a:spcAft>
                <a:spcPts val="302"/>
              </a:spcAft>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31406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人生にはいろいろなお金がかかります。その中でも</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大きな支出にはどんなものがあるでしょうか？</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marL="172896" indent="-172896" defTabSz="922108">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ライフデザインが多様化していますので、費用の大きさや支出の順序にはもちろん個人差があります。</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marL="172896" indent="-172896" defTabSz="922108">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ライフステージに沿って、「就職」「結婚」「出産」「教育」「住宅」「介護」「老後」といったイベントには大きな支出を伴うことが多く、一生を通じて、「医療費」や万が一のときに「緊急時の資金」といった、支出が発生することがあります。</a:t>
            </a:r>
            <a:endParaRPr lang="en-US" altLang="ja-JP" dirty="0" smtClean="0">
              <a:latin typeface="HGPｺﾞｼｯｸM" panose="020B0600000000000000" pitchFamily="50" charset="-128"/>
              <a:ea typeface="HGPｺﾞｼｯｸM" panose="020B0600000000000000" pitchFamily="50" charset="-128"/>
              <a:sym typeface="Arial" pitchFamily="34" charset="0"/>
            </a:endParaRPr>
          </a:p>
          <a:p>
            <a:pPr marL="172896" indent="-172896" defTabSz="922108">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このうち、</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一般的に、</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「教育」「住宅」「老後」</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を</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「人生の３大費用」</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と呼び、大きな資金が必要になります。</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marL="172896" indent="-172896" defTabSz="922108">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必要になる金額は、その人によってそれぞれ異なります。例えば、教育費用であれば、</a:t>
            </a:r>
            <a:r>
              <a:rPr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公立か私立か、大学に行くかどうか、住む地域や自宅通学か等によっても大きく異なりますね。</a:t>
            </a:r>
            <a:endParaRPr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buFont typeface="Wingdings" panose="05000000000000000000" pitchFamily="2" charset="2"/>
              <a:buChar char="p"/>
              <a:defRPr/>
            </a:pPr>
            <a:r>
              <a:rPr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住宅費用については、一戸建てかマンションか、どの地域に住むか、購入するのか借りるのか、親と同居するか等、様々な選択肢があります。</a:t>
            </a:r>
            <a:endParaRPr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eaLnBrk="1" fontAlgn="auto" hangingPunct="1">
              <a:spcBef>
                <a:spcPts val="604"/>
              </a:spcBef>
              <a:spcAft>
                <a:spcPts val="604"/>
              </a:spcAft>
              <a:buFont typeface="Wingdings" panose="05000000000000000000" pitchFamily="2" charset="2"/>
              <a:buChar char="p"/>
              <a:defRPr/>
            </a:pPr>
            <a:r>
              <a:rPr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老後費用については、まず</a:t>
            </a:r>
            <a:r>
              <a:rPr lang="ja-JP" altLang="en-US" sz="1400" dirty="0">
                <a:latin typeface="HGPｺﾞｼｯｸM" panose="020B0600000000000000" pitchFamily="50" charset="-128"/>
                <a:ea typeface="HGPｺﾞｼｯｸM" panose="020B0600000000000000" pitchFamily="50" charset="-128"/>
              </a:rPr>
              <a:t>前提として、日本は高齢化・長寿化が急速に進んでいて、日本人の平均寿命は、男性</a:t>
            </a:r>
            <a:r>
              <a:rPr lang="en-US" altLang="ja-JP" sz="1400" dirty="0">
                <a:latin typeface="HGPｺﾞｼｯｸM" panose="020B0600000000000000" pitchFamily="50" charset="-128"/>
                <a:ea typeface="HGPｺﾞｼｯｸM" panose="020B0600000000000000" pitchFamily="50" charset="-128"/>
              </a:rPr>
              <a:t>81</a:t>
            </a:r>
            <a:r>
              <a:rPr lang="ja-JP" altLang="en-US" sz="1400" dirty="0">
                <a:latin typeface="HGPｺﾞｼｯｸM" panose="020B0600000000000000" pitchFamily="50" charset="-128"/>
                <a:ea typeface="HGPｺﾞｼｯｸM" panose="020B0600000000000000" pitchFamily="50" charset="-128"/>
              </a:rPr>
              <a:t>歳、女性</a:t>
            </a:r>
            <a:r>
              <a:rPr lang="en-US" altLang="ja-JP" sz="1400" dirty="0">
                <a:latin typeface="HGPｺﾞｼｯｸM" panose="020B0600000000000000" pitchFamily="50" charset="-128"/>
                <a:ea typeface="HGPｺﾞｼｯｸM" panose="020B0600000000000000" pitchFamily="50" charset="-128"/>
              </a:rPr>
              <a:t>87</a:t>
            </a:r>
            <a:r>
              <a:rPr lang="ja-JP" altLang="en-US" sz="1400" dirty="0">
                <a:latin typeface="HGPｺﾞｼｯｸM" panose="020B0600000000000000" pitchFamily="50" charset="-128"/>
                <a:ea typeface="HGPｺﾞｼｯｸM" panose="020B0600000000000000" pitchFamily="50" charset="-128"/>
              </a:rPr>
              <a:t>歳となっています。また、現在</a:t>
            </a:r>
            <a:r>
              <a:rPr lang="en-US" altLang="ja-JP" sz="1400" dirty="0">
                <a:latin typeface="HGPｺﾞｼｯｸM" panose="020B0600000000000000" pitchFamily="50" charset="-128"/>
                <a:ea typeface="HGPｺﾞｼｯｸM" panose="020B0600000000000000" pitchFamily="50" charset="-128"/>
              </a:rPr>
              <a:t>60</a:t>
            </a:r>
            <a:r>
              <a:rPr lang="ja-JP" altLang="en-US" sz="1400" dirty="0">
                <a:latin typeface="HGPｺﾞｼｯｸM" panose="020B0600000000000000" pitchFamily="50" charset="-128"/>
                <a:ea typeface="HGPｺﾞｼｯｸM" panose="020B0600000000000000" pitchFamily="50" charset="-128"/>
              </a:rPr>
              <a:t>歳の人は、およそ</a:t>
            </a:r>
            <a:r>
              <a:rPr lang="en-US" altLang="ja-JP" sz="1400" dirty="0">
                <a:latin typeface="HGPｺﾞｼｯｸM" panose="020B0600000000000000" pitchFamily="50" charset="-128"/>
                <a:ea typeface="HGPｺﾞｼｯｸM" panose="020B0600000000000000" pitchFamily="50" charset="-128"/>
              </a:rPr>
              <a:t>10</a:t>
            </a:r>
            <a:r>
              <a:rPr lang="ja-JP" altLang="en-US" sz="1400" dirty="0">
                <a:latin typeface="HGPｺﾞｼｯｸM" panose="020B0600000000000000" pitchFamily="50" charset="-128"/>
                <a:ea typeface="HGPｺﾞｼｯｸM" panose="020B0600000000000000" pitchFamily="50" charset="-128"/>
              </a:rPr>
              <a:t>人に１人は</a:t>
            </a:r>
            <a:r>
              <a:rPr lang="en-US" altLang="ja-JP" sz="1400" dirty="0">
                <a:latin typeface="HGPｺﾞｼｯｸM" panose="020B0600000000000000" pitchFamily="50" charset="-128"/>
                <a:ea typeface="HGPｺﾞｼｯｸM" panose="020B0600000000000000" pitchFamily="50" charset="-128"/>
              </a:rPr>
              <a:t>100</a:t>
            </a:r>
            <a:r>
              <a:rPr lang="ja-JP" altLang="en-US" sz="1400" dirty="0">
                <a:latin typeface="HGPｺﾞｼｯｸM" panose="020B0600000000000000" pitchFamily="50" charset="-128"/>
                <a:ea typeface="HGPｺﾞｼｯｸM" panose="020B0600000000000000" pitchFamily="50" charset="-128"/>
              </a:rPr>
              <a:t>歳まで生きることができるということも言われています。何歳まで働き、何歳まで生きるか、その人のライフスタイルによっても、必要な金額は異なってきます。</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marL="172896" indent="-172896" defTabSz="922108">
              <a:buFont typeface="Wingdings" panose="05000000000000000000" pitchFamily="2" charset="2"/>
              <a:buChar char="p"/>
              <a:defRPr/>
            </a:pP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defTabSz="922108">
              <a:defRPr/>
            </a:pP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eaLnBrk="1" hangingPunct="1"/>
            <a:endParaRPr lang="ja-JP" altLang="ja-JP" dirty="0" smtClean="0"/>
          </a:p>
        </p:txBody>
      </p:sp>
    </p:spTree>
    <p:extLst>
      <p:ext uri="{BB962C8B-B14F-4D97-AF65-F5344CB8AC3E}">
        <p14:creationId xmlns:p14="http://schemas.microsoft.com/office/powerpoint/2010/main" val="518406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a:xfrm>
            <a:off x="908058" y="4720990"/>
            <a:ext cx="5206032" cy="4473101"/>
          </a:xfrm>
        </p:spPr>
        <p:txBody>
          <a:bodyPr/>
          <a:lstStyle/>
          <a:p>
            <a:pPr marL="172896" indent="-172896">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このスライドは、大まかな生涯収支バランスのイメージ図です。 </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生涯の支出を生涯の収入で賄っていくことが重要</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です。</a:t>
            </a:r>
            <a:endParaRPr lang="en-US" altLang="ja-JP"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生涯総収入の主な項目は、</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労働収入</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としての</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「賃金」</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、退職した時の</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「退職金」</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、老後の</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「年金」</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、預金・貯金、株式、投資信託などによる</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「資産形成による増加分」</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です。</a:t>
            </a:r>
            <a:endParaRPr lang="en-US" altLang="ja-JP"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一方、生涯総支出の主な項目は、</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「生活費用」「教育費用」「住宅費用」  「老後費用」、</a:t>
            </a:r>
            <a:r>
              <a:rPr lang="ja-JP" altLang="en-US" b="0" dirty="0" smtClean="0">
                <a:latin typeface="HGPｺﾞｼｯｸM" panose="020B0600000000000000" pitchFamily="50" charset="-128"/>
                <a:ea typeface="HGPｺﾞｼｯｸM" panose="020B0600000000000000" pitchFamily="50" charset="-128"/>
                <a:cs typeface="Meiryo UI" panose="020B0604030504040204" pitchFamily="50" charset="-128"/>
              </a:rPr>
              <a:t>借金をした場合の</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「利子」</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です。</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buFont typeface="Wingdings" panose="05000000000000000000" pitchFamily="2" charset="2"/>
              <a:buChar char="p"/>
              <a:defRPr/>
            </a:pPr>
            <a:r>
              <a:rPr lang="ja-JP" altLang="en-US" dirty="0" smtClean="0">
                <a:solidFill>
                  <a:srgbClr val="FF0000"/>
                </a:solidFill>
                <a:latin typeface="HGPｺﾞｼｯｸM" panose="020B0600000000000000" pitchFamily="50" charset="-128"/>
                <a:ea typeface="HGPｺﾞｼｯｸM" panose="020B0600000000000000" pitchFamily="50" charset="-128"/>
              </a:rPr>
              <a:t>毎月の家計管理でも、人生全体においても</a:t>
            </a:r>
            <a:r>
              <a:rPr lang="ja-JP" altLang="en-US" b="0" dirty="0" smtClean="0">
                <a:solidFill>
                  <a:srgbClr val="FF0000"/>
                </a:solidFill>
                <a:latin typeface="HGPｺﾞｼｯｸM" panose="020B0600000000000000" pitchFamily="50" charset="-128"/>
                <a:ea typeface="HGPｺﾞｼｯｸM" panose="020B0600000000000000" pitchFamily="50" charset="-128"/>
              </a:rPr>
              <a:t>、</a:t>
            </a:r>
            <a:r>
              <a:rPr lang="ja-JP" altLang="en-US" b="1" dirty="0" smtClean="0">
                <a:solidFill>
                  <a:srgbClr val="FF0000"/>
                </a:solidFill>
                <a:latin typeface="HGPｺﾞｼｯｸM" panose="020B0600000000000000" pitchFamily="50" charset="-128"/>
                <a:ea typeface="HGPｺﾞｼｯｸM" panose="020B0600000000000000" pitchFamily="50" charset="-128"/>
              </a:rPr>
              <a:t>計画的に収支管理を行う</a:t>
            </a:r>
            <a:r>
              <a:rPr lang="ja-JP" altLang="en-US" dirty="0" smtClean="0">
                <a:solidFill>
                  <a:srgbClr val="FF0000"/>
                </a:solidFill>
                <a:latin typeface="HGPｺﾞｼｯｸM" panose="020B0600000000000000" pitchFamily="50" charset="-128"/>
                <a:ea typeface="HGPｺﾞｼｯｸM" panose="020B0600000000000000" pitchFamily="50" charset="-128"/>
              </a:rPr>
              <a:t>ことが大切です。</a:t>
            </a:r>
            <a:endParaRPr lang="en-US" altLang="ja-JP" dirty="0">
              <a:solidFill>
                <a:srgbClr val="FF0000"/>
              </a:solidFill>
              <a:latin typeface="HGPｺﾞｼｯｸM" panose="020B0600000000000000" pitchFamily="50" charset="-128"/>
              <a:ea typeface="HGPｺﾞｼｯｸM" panose="020B0600000000000000" pitchFamily="50" charset="-128"/>
            </a:endParaRPr>
          </a:p>
          <a:p>
            <a:pPr defTabSz="922108">
              <a:defRPr/>
            </a:pPr>
            <a:endParaRPr kumimoji="1" lang="ja-JP" altLang="en-US" dirty="0">
              <a:solidFill>
                <a:srgbClr val="FF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68839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ライフプランシミュレーターを使ってみましょう。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条件入力の各項目を入力していきます。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31012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こどもは年齢をゼロにすると、こどもを持たないということになります。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669183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家の購入：するか、しないか。する場合は買う時の自分の年齢を入れます。あと、どこに住むか大都市か地方か、一軒家かマンションを入れます。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その他予定している支出は：とりあえず、</a:t>
            </a:r>
            <a:r>
              <a:rPr lang="en-US" altLang="ja-JP" b="0" dirty="0" smtClean="0">
                <a:latin typeface="HGPｺﾞｼｯｸM" panose="020B0600000000000000" pitchFamily="50" charset="-128"/>
                <a:ea typeface="HGPｺﾞｼｯｸM" panose="020B0600000000000000" pitchFamily="50" charset="-128"/>
              </a:rPr>
              <a:t>10</a:t>
            </a:r>
            <a:r>
              <a:rPr lang="ja-JP" altLang="en-US" b="0" dirty="0" smtClean="0">
                <a:latin typeface="HGPｺﾞｼｯｸM" panose="020B0600000000000000" pitchFamily="50" charset="-128"/>
                <a:ea typeface="HGPｺﾞｼｯｸM" panose="020B0600000000000000" pitchFamily="50" charset="-128"/>
              </a:rPr>
              <a:t>年ごとに</a:t>
            </a:r>
            <a:r>
              <a:rPr lang="en-US" altLang="ja-JP" b="0" dirty="0" smtClean="0">
                <a:latin typeface="HGPｺﾞｼｯｸM" panose="020B0600000000000000" pitchFamily="50" charset="-128"/>
                <a:ea typeface="HGPｺﾞｼｯｸM" panose="020B0600000000000000" pitchFamily="50" charset="-128"/>
              </a:rPr>
              <a:t>200</a:t>
            </a:r>
            <a:r>
              <a:rPr lang="ja-JP" altLang="en-US" b="0" dirty="0" smtClean="0">
                <a:latin typeface="HGPｺﾞｼｯｸM" panose="020B0600000000000000" pitchFamily="50" charset="-128"/>
                <a:ea typeface="HGPｺﾞｼｯｸM" panose="020B0600000000000000" pitchFamily="50" charset="-128"/>
              </a:rPr>
              <a:t>万円使うというのが入っていますが、こちらは変更して、増やしてもゼロにしても構いません。</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全ての入力が終わったら、結果を見るボタンを押してみましょう。</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451368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シミュレーション結果です。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棒グラフでプラスに伸びているのは収入、マイナスに伸びているのは支出です。毎年の収支の累積が線グラフの貯蓄残高になります。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en-US" altLang="ja-JP" b="1" dirty="0" smtClean="0">
                <a:latin typeface="HGPｺﾞｼｯｸM" panose="020B0600000000000000" pitchFamily="50" charset="-128"/>
                <a:ea typeface="HGPｺﾞｼｯｸM" panose="020B0600000000000000" pitchFamily="50" charset="-128"/>
              </a:rPr>
              <a:t>60</a:t>
            </a:r>
            <a:r>
              <a:rPr lang="ja-JP" altLang="en-US" b="1" dirty="0" smtClean="0">
                <a:latin typeface="HGPｺﾞｼｯｸM" panose="020B0600000000000000" pitchFamily="50" charset="-128"/>
                <a:ea typeface="HGPｺﾞｼｯｸM" panose="020B0600000000000000" pitchFamily="50" charset="-128"/>
              </a:rPr>
              <a:t>歳になった時に赤の線グラフがマイナスにならないよう</a:t>
            </a:r>
            <a:r>
              <a:rPr lang="ja-JP" altLang="en-US" b="0" dirty="0" smtClean="0">
                <a:latin typeface="HGPｺﾞｼｯｸM" panose="020B0600000000000000" pitchFamily="50" charset="-128"/>
                <a:ea typeface="HGPｺﾞｼｯｸM" panose="020B0600000000000000" pitchFamily="50" charset="-128"/>
              </a:rPr>
              <a:t>にライフプランを決定しましょう。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1" dirty="0" smtClean="0">
                <a:latin typeface="HGPｺﾞｼｯｸM" panose="020B0600000000000000" pitchFamily="50" charset="-128"/>
                <a:ea typeface="HGPｺﾞｼｯｸM" panose="020B0600000000000000" pitchFamily="50" charset="-128"/>
              </a:rPr>
              <a:t>（ディスカッション）隣の人とペアになって、どんな点を重視したか、結果はどうだったか話し合ってみましょう。</a:t>
            </a:r>
            <a:endParaRPr lang="en-US" altLang="ja-JP" b="1"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67669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6016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0" marR="0" lvl="0" indent="0" algn="l" defTabSz="922264" rtl="0" eaLnBrk="1" fontAlgn="base" latinLnBrk="0" hangingPunct="1">
              <a:lnSpc>
                <a:spcPct val="100000"/>
              </a:lnSpc>
              <a:spcBef>
                <a:spcPct val="30000"/>
              </a:spcBef>
              <a:spcAft>
                <a:spcPct val="0"/>
              </a:spcAft>
              <a:buClrTx/>
              <a:buSzTx/>
              <a:buFontTx/>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お金を考えてから使うクセをつける。収支をプラスにするコツを学ぶ。</a:t>
            </a:r>
            <a:endParaRPr lang="en-US" altLang="ja-JP" dirty="0" smtClean="0">
              <a:latin typeface="HGPｺﾞｼｯｸM" panose="020B0600000000000000" pitchFamily="50" charset="-128"/>
              <a:ea typeface="HGPｺﾞｼｯｸM" panose="020B0600000000000000" pitchFamily="50" charset="-128"/>
            </a:endParaRPr>
          </a:p>
          <a:p>
            <a:pPr marL="171450" indent="-171450" defTabSz="922264"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第２章は、</a:t>
            </a:r>
            <a:r>
              <a:rPr lang="ja-JP" altLang="en-US" b="1" dirty="0" smtClean="0">
                <a:latin typeface="HGPｺﾞｼｯｸM" panose="020B0600000000000000" pitchFamily="50" charset="-128"/>
                <a:ea typeface="HGPｺﾞｼｯｸM" panose="020B0600000000000000" pitchFamily="50" charset="-128"/>
              </a:rPr>
              <a:t>「使う」</a:t>
            </a:r>
            <a:r>
              <a:rPr lang="ja-JP" altLang="en-US" dirty="0" smtClean="0">
                <a:latin typeface="HGPｺﾞｼｯｸM" panose="020B0600000000000000" pitchFamily="50" charset="-128"/>
                <a:ea typeface="HGPｺﾞｼｯｸM" panose="020B0600000000000000" pitchFamily="50" charset="-128"/>
              </a:rPr>
              <a:t>についてお話します。</a:t>
            </a:r>
            <a:endParaRPr lang="en-US" altLang="ja-JP" dirty="0" smtClean="0">
              <a:latin typeface="HGPｺﾞｼｯｸM" panose="020B0600000000000000" pitchFamily="50" charset="-128"/>
              <a:ea typeface="HGPｺﾞｼｯｸM" panose="020B0600000000000000" pitchFamily="50" charset="-128"/>
            </a:endParaRPr>
          </a:p>
          <a:p>
            <a:pPr eaLnBrk="1" hangingPunct="1"/>
            <a:endParaRPr lang="ja-JP" altLang="ja-JP" dirty="0" smtClean="0"/>
          </a:p>
        </p:txBody>
      </p:sp>
    </p:spTree>
    <p:extLst>
      <p:ext uri="{BB962C8B-B14F-4D97-AF65-F5344CB8AC3E}">
        <p14:creationId xmlns:p14="http://schemas.microsoft.com/office/powerpoint/2010/main" val="227369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答えは</a:t>
            </a:r>
            <a:r>
              <a:rPr lang="en-US" altLang="ja-JP" dirty="0" smtClean="0">
                <a:latin typeface="HGPｺﾞｼｯｸM" panose="020B0600000000000000" pitchFamily="50" charset="-128"/>
                <a:ea typeface="HGPｺﾞｼｯｸM" panose="020B0600000000000000" pitchFamily="50" charset="-128"/>
              </a:rPr>
              <a:t>X</a:t>
            </a:r>
            <a:r>
              <a:rPr lang="ja-JP" altLang="en-US" dirty="0" smtClean="0">
                <a:latin typeface="HGPｺﾞｼｯｸM" panose="020B0600000000000000" pitchFamily="50" charset="-128"/>
                <a:ea typeface="HGPｺﾞｼｯｸM" panose="020B0600000000000000" pitchFamily="50" charset="-128"/>
              </a:rPr>
              <a:t>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3617176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eaLnBrk="1" hangingPunct="1">
              <a:spcBef>
                <a:spcPts val="604"/>
              </a:spcBef>
              <a:spcAft>
                <a:spcPts val="604"/>
              </a:spcAft>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誰</a:t>
            </a:r>
            <a:r>
              <a:rPr lang="ja-JP" altLang="en-US" b="1" dirty="0">
                <a:latin typeface="HGPｺﾞｼｯｸM" panose="020B0600000000000000" pitchFamily="50" charset="-128"/>
                <a:ea typeface="HGPｺﾞｼｯｸM" panose="020B0600000000000000" pitchFamily="50" charset="-128"/>
              </a:rPr>
              <a:t>にも、お金は無限にあるものではありません</a:t>
            </a:r>
            <a:r>
              <a:rPr lang="ja-JP" altLang="en-US" b="1"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そこ</a:t>
            </a:r>
            <a:r>
              <a:rPr lang="ja-JP" altLang="en-US" dirty="0">
                <a:latin typeface="HGPｺﾞｼｯｸM" panose="020B0600000000000000" pitchFamily="50" charset="-128"/>
                <a:ea typeface="HGPｺﾞｼｯｸM" panose="020B0600000000000000" pitchFamily="50" charset="-128"/>
              </a:rPr>
              <a:t>で</a:t>
            </a:r>
            <a:r>
              <a:rPr lang="ja-JP" altLang="en-US" dirty="0" smtClean="0">
                <a:latin typeface="HGPｺﾞｼｯｸM" panose="020B0600000000000000" pitchFamily="50" charset="-128"/>
                <a:ea typeface="HGPｺﾞｼｯｸM" panose="020B0600000000000000" pitchFamily="50" charset="-128"/>
              </a:rPr>
              <a:t>、みなさんと賢い</a:t>
            </a:r>
            <a:r>
              <a:rPr lang="ja-JP" altLang="en-US" dirty="0">
                <a:latin typeface="HGPｺﾞｼｯｸM" panose="020B0600000000000000" pitchFamily="50" charset="-128"/>
                <a:ea typeface="HGPｺﾞｼｯｸM" panose="020B0600000000000000" pitchFamily="50" charset="-128"/>
              </a:rPr>
              <a:t>お金の使い方を</a:t>
            </a:r>
            <a:r>
              <a:rPr lang="ja-JP" altLang="en-US" dirty="0" smtClean="0">
                <a:latin typeface="HGPｺﾞｼｯｸM" panose="020B0600000000000000" pitchFamily="50" charset="-128"/>
                <a:ea typeface="HGPｺﾞｼｯｸM" panose="020B0600000000000000" pitchFamily="50" charset="-128"/>
              </a:rPr>
              <a:t>考えてみたいと思います。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spcBef>
                <a:spcPts val="604"/>
              </a:spcBef>
              <a:spcAft>
                <a:spcPts val="604"/>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まずは</a:t>
            </a:r>
            <a:r>
              <a:rPr lang="ja-JP" altLang="en-US" b="1" dirty="0" smtClean="0">
                <a:latin typeface="HGPｺﾞｼｯｸM" panose="020B0600000000000000" pitchFamily="50" charset="-128"/>
                <a:ea typeface="HGPｺﾞｼｯｸM" panose="020B0600000000000000" pitchFamily="50" charset="-128"/>
              </a:rPr>
              <a:t>「必要なもの</a:t>
            </a:r>
            <a:r>
              <a:rPr lang="ja-JP" altLang="en-US" dirty="0" smtClean="0">
                <a:latin typeface="HGPｺﾞｼｯｸM" panose="020B0600000000000000" pitchFamily="50" charset="-128"/>
                <a:ea typeface="HGPｺﾞｼｯｸM" panose="020B0600000000000000" pitchFamily="50" charset="-128"/>
              </a:rPr>
              <a:t>」と</a:t>
            </a:r>
            <a:r>
              <a:rPr lang="ja-JP" altLang="en-US" b="1" dirty="0" smtClean="0">
                <a:latin typeface="HGPｺﾞｼｯｸM" panose="020B0600000000000000" pitchFamily="50" charset="-128"/>
                <a:ea typeface="HGPｺﾞｼｯｸM" panose="020B0600000000000000" pitchFamily="50" charset="-128"/>
              </a:rPr>
              <a:t>「欲しいもの」</a:t>
            </a:r>
            <a:r>
              <a:rPr lang="ja-JP" altLang="en-US" dirty="0" smtClean="0">
                <a:latin typeface="HGPｺﾞｼｯｸM" panose="020B0600000000000000" pitchFamily="50" charset="-128"/>
                <a:ea typeface="HGPｺﾞｼｯｸM" panose="020B0600000000000000" pitchFamily="50" charset="-128"/>
              </a:rPr>
              <a:t>を区別してみましょう、つまり、お金の使い方を考える時は、</a:t>
            </a:r>
            <a:r>
              <a:rPr lang="ja-JP" altLang="en-US" b="1" dirty="0" smtClean="0">
                <a:latin typeface="HGPｺﾞｼｯｸM" panose="020B0600000000000000" pitchFamily="50" charset="-128"/>
                <a:ea typeface="HGPｺﾞｼｯｸM" panose="020B0600000000000000" pitchFamily="50" charset="-128"/>
              </a:rPr>
              <a:t>「それは必要なもの（ニーズ</a:t>
            </a:r>
            <a:r>
              <a:rPr lang="en-US" altLang="ja-JP" b="1" dirty="0" smtClean="0">
                <a:latin typeface="HGPｺﾞｼｯｸM" panose="020B0600000000000000" pitchFamily="50" charset="-128"/>
                <a:ea typeface="HGPｺﾞｼｯｸM" panose="020B0600000000000000" pitchFamily="50" charset="-128"/>
              </a:rPr>
              <a:t>/needs</a:t>
            </a:r>
            <a:r>
              <a:rPr lang="ja-JP" altLang="en-US" b="1" dirty="0" smtClean="0">
                <a:latin typeface="HGPｺﾞｼｯｸM" panose="020B0600000000000000" pitchFamily="50" charset="-128"/>
                <a:ea typeface="HGPｺﾞｼｯｸM" panose="020B0600000000000000" pitchFamily="50" charset="-128"/>
              </a:rPr>
              <a:t>）なのか、</a:t>
            </a:r>
            <a:r>
              <a:rPr lang="ja-JP" altLang="en-US" dirty="0" smtClean="0">
                <a:latin typeface="HGPｺﾞｼｯｸM" panose="020B0600000000000000" pitchFamily="50" charset="-128"/>
                <a:ea typeface="HGPｺﾞｼｯｸM" panose="020B0600000000000000" pitchFamily="50" charset="-128"/>
              </a:rPr>
              <a:t>それとも、</a:t>
            </a:r>
            <a:r>
              <a:rPr lang="ja-JP" altLang="en-US" b="1" dirty="0" smtClean="0">
                <a:latin typeface="HGPｺﾞｼｯｸM" panose="020B0600000000000000" pitchFamily="50" charset="-128"/>
                <a:ea typeface="HGPｺﾞｼｯｸM" panose="020B0600000000000000" pitchFamily="50" charset="-128"/>
              </a:rPr>
              <a:t>欲しいもの（ウォンツ</a:t>
            </a:r>
            <a:r>
              <a:rPr lang="en-US" altLang="ja-JP" b="1" dirty="0" smtClean="0">
                <a:latin typeface="HGPｺﾞｼｯｸM" panose="020B0600000000000000" pitchFamily="50" charset="-128"/>
                <a:ea typeface="HGPｺﾞｼｯｸM" panose="020B0600000000000000" pitchFamily="50" charset="-128"/>
              </a:rPr>
              <a:t>/wants</a:t>
            </a:r>
            <a:r>
              <a:rPr lang="ja-JP" altLang="en-US" b="1" dirty="0" smtClean="0">
                <a:latin typeface="HGPｺﾞｼｯｸM" panose="020B0600000000000000" pitchFamily="50" charset="-128"/>
                <a:ea typeface="HGPｺﾞｼｯｸM" panose="020B0600000000000000" pitchFamily="50" charset="-128"/>
              </a:rPr>
              <a:t>）なのか」、</a:t>
            </a:r>
            <a:r>
              <a:rPr lang="ja-JP" altLang="en-US" dirty="0" smtClean="0">
                <a:latin typeface="HGPｺﾞｼｯｸM" panose="020B0600000000000000" pitchFamily="50" charset="-128"/>
                <a:ea typeface="HGPｺﾞｼｯｸM" panose="020B0600000000000000" pitchFamily="50" charset="-128"/>
              </a:rPr>
              <a:t>自問してみましょう。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spcBef>
                <a:spcPts val="604"/>
              </a:spcBef>
              <a:spcAft>
                <a:spcPts val="604"/>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そして、</a:t>
            </a:r>
            <a:r>
              <a:rPr lang="ja-JP" altLang="en-US" b="1" dirty="0" smtClean="0">
                <a:latin typeface="HGPｺﾞｼｯｸM" panose="020B0600000000000000" pitchFamily="50" charset="-128"/>
                <a:ea typeface="HGPｺﾞｼｯｸM" panose="020B0600000000000000" pitchFamily="50" charset="-128"/>
              </a:rPr>
              <a:t>「必要なものを優先する」</a:t>
            </a:r>
            <a:r>
              <a:rPr lang="ja-JP" altLang="en-US" dirty="0" smtClean="0">
                <a:latin typeface="HGPｺﾞｼｯｸM" panose="020B0600000000000000" pitchFamily="50" charset="-128"/>
                <a:ea typeface="HGPｺﾞｼｯｸM" panose="020B0600000000000000" pitchFamily="50" charset="-128"/>
              </a:rPr>
              <a:t>、言い換えれば</a:t>
            </a:r>
            <a:r>
              <a:rPr lang="ja-JP" altLang="en-US" b="1" dirty="0" smtClean="0">
                <a:latin typeface="HGPｺﾞｼｯｸM" panose="020B0600000000000000" pitchFamily="50" charset="-128"/>
                <a:ea typeface="HGPｺﾞｼｯｸM" panose="020B0600000000000000" pitchFamily="50" charset="-128"/>
              </a:rPr>
              <a:t>「欲しいものは余裕があるときに買う」</a:t>
            </a:r>
            <a:r>
              <a:rPr lang="ja-JP" altLang="en-US" dirty="0" smtClean="0">
                <a:latin typeface="HGPｺﾞｼｯｸM" panose="020B0600000000000000" pitchFamily="50" charset="-128"/>
                <a:ea typeface="HGPｺﾞｼｯｸM" panose="020B0600000000000000" pitchFamily="50" charset="-128"/>
              </a:rPr>
              <a:t>ということを考えてみたらどうでしょうか？</a:t>
            </a:r>
          </a:p>
          <a:p>
            <a:pPr marL="172896" indent="-172896" eaLnBrk="1" hangingPunct="1">
              <a:spcBef>
                <a:spcPts val="604"/>
              </a:spcBef>
              <a:spcAft>
                <a:spcPts val="604"/>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ニーズ」と「ウォンツ」は境界があいまいです。生活に不可欠な普段着としての服を買うのは「ニーズ」ですが、気に入った高価な服を買うのは「ウォンツ」と言えるでしょう。でも、兄弟の結婚式に着ていくんだとしたら、高価な服も「ニーズ」かもしれません。</a:t>
            </a:r>
          </a:p>
          <a:p>
            <a:pPr marL="172896" indent="-172896">
              <a:spcBef>
                <a:spcPts val="604"/>
              </a:spcBef>
              <a:spcAft>
                <a:spcPts val="604"/>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収入、ライフプラン、価値観に照らしながら、「ニーズ的なもの」と「ウォンツ的なもの」を区別していきましょう。</a:t>
            </a:r>
            <a:endParaRPr lang="ja-JP" altLang="en-US" dirty="0" smtClean="0">
              <a:latin typeface="HGPｺﾞｼｯｸM" panose="020B0600000000000000" pitchFamily="50" charset="-128"/>
              <a:ea typeface="HGPｺﾞｼｯｸM" panose="020B0600000000000000" pitchFamily="50" charset="-128"/>
            </a:endParaRPr>
          </a:p>
          <a:p>
            <a:pPr eaLnBrk="1" hangingPunct="1"/>
            <a:endParaRPr lang="en-US" altLang="ja-JP" dirty="0" smtClean="0"/>
          </a:p>
        </p:txBody>
      </p:sp>
    </p:spTree>
    <p:extLst>
      <p:ext uri="{BB962C8B-B14F-4D97-AF65-F5344CB8AC3E}">
        <p14:creationId xmlns:p14="http://schemas.microsoft.com/office/powerpoint/2010/main" val="82742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925" indent="-172925" eaLnBrk="1" fontAlgn="ctr" hangingPunct="1">
              <a:spcBef>
                <a:spcPts val="302"/>
              </a:spcBef>
              <a:spcAft>
                <a:spcPts val="302"/>
              </a:spcAft>
              <a:buFont typeface="Wingdings" panose="05000000000000000000" pitchFamily="2" charset="2"/>
              <a:buChar char="p"/>
            </a:pPr>
            <a:r>
              <a:rPr lang="ja-JP" altLang="en-US" sz="1300" b="1" dirty="0" smtClean="0"/>
              <a:t>「</a:t>
            </a:r>
            <a:r>
              <a:rPr lang="ja-JP" altLang="en-US" sz="1300" b="1" dirty="0"/>
              <a:t>金融リテラシー」の定義</a:t>
            </a:r>
            <a:r>
              <a:rPr lang="ja-JP" altLang="en-US" sz="1300" dirty="0"/>
              <a:t>をご説明します。</a:t>
            </a:r>
            <a:endParaRPr lang="en-US" altLang="ja-JP" sz="1300" dirty="0"/>
          </a:p>
          <a:p>
            <a:pPr marL="172925" indent="-172925" eaLnBrk="1" fontAlgn="ctr" hangingPunct="1">
              <a:spcBef>
                <a:spcPts val="302"/>
              </a:spcBef>
              <a:spcAft>
                <a:spcPts val="302"/>
              </a:spcAft>
              <a:buFont typeface="Wingdings" panose="05000000000000000000" pitchFamily="2" charset="2"/>
              <a:buChar char="p"/>
            </a:pPr>
            <a:r>
              <a:rPr lang="ja-JP" altLang="en-US" sz="1300" dirty="0"/>
              <a:t>金融</a:t>
            </a:r>
            <a:r>
              <a:rPr lang="ja-JP" altLang="en-US" sz="1300" dirty="0" smtClean="0"/>
              <a:t>リテラシーの定義に</a:t>
            </a:r>
            <a:r>
              <a:rPr lang="ja-JP" altLang="en-US" sz="1300" dirty="0"/>
              <a:t>ついては</a:t>
            </a:r>
            <a:r>
              <a:rPr lang="ja-JP" altLang="en-US" sz="1300" dirty="0" smtClean="0"/>
              <a:t>、</a:t>
            </a:r>
            <a:r>
              <a:rPr lang="en-US" altLang="ja-JP" sz="1300" dirty="0" smtClean="0"/>
              <a:t>OECD</a:t>
            </a:r>
            <a:r>
              <a:rPr lang="ja-JP" altLang="en-US" sz="1300" dirty="0"/>
              <a:t>の</a:t>
            </a:r>
            <a:r>
              <a:rPr lang="en-US" altLang="ja-JP" sz="1300" dirty="0" smtClean="0"/>
              <a:t>INFE</a:t>
            </a:r>
            <a:r>
              <a:rPr lang="ja-JP" altLang="en-US" sz="1300" dirty="0" smtClean="0"/>
              <a:t>（インフェ）と</a:t>
            </a:r>
            <a:r>
              <a:rPr lang="ja-JP" altLang="en-US" sz="1300" dirty="0"/>
              <a:t>いう、金融教育に関する国際ネットワーク</a:t>
            </a:r>
            <a:r>
              <a:rPr lang="ja-JP" altLang="en-US" sz="1300" dirty="0" smtClean="0"/>
              <a:t>が決めました。それは、「</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金融に関する健全な意思決定を行い、究極的には金融面での個人の良い暮らし</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(well‐being)</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を達成するために必要な、金融に関する意識、知識、技術、態度及び行動の総体」と定義されています</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2925" indent="-172925" eaLnBrk="1" fontAlgn="ctr" hangingPunct="1">
              <a:spcBef>
                <a:spcPts val="302"/>
              </a:spcBef>
              <a:spcAft>
                <a:spcPts val="302"/>
              </a:spcAft>
              <a:buFont typeface="Wingdings" panose="05000000000000000000" pitchFamily="2" charset="2"/>
              <a:buChar char="p"/>
            </a:pP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リテラシーという言葉の</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元の意味は、文字を読んだり、書いたりする能力</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という意味ですが、</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金融リテラシーはお金に関する知識や判断力</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ということになります。</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pPr marL="172925" indent="-172925" eaLnBrk="1" fontAlgn="ctr" hangingPunct="1">
              <a:spcBef>
                <a:spcPts val="302"/>
              </a:spcBef>
              <a:spcAft>
                <a:spcPts val="302"/>
              </a:spcAft>
              <a:buFont typeface="Wingdings" panose="05000000000000000000" pitchFamily="2" charset="2"/>
              <a:buChar char="p"/>
            </a:pPr>
            <a:r>
              <a:rPr lang="ja-JP" altLang="en-US" sz="1300" dirty="0">
                <a:latin typeface="HGPｺﾞｼｯｸM" panose="020B0600000000000000" pitchFamily="50" charset="-128"/>
                <a:ea typeface="HGPｺﾞｼｯｸM" panose="020B0600000000000000" pitchFamily="50" charset="-128"/>
              </a:rPr>
              <a:t>金融リテラシーや金融経済教育については</a:t>
            </a:r>
            <a:r>
              <a:rPr lang="ja-JP" altLang="en-US" sz="1300" dirty="0" smtClean="0">
                <a:latin typeface="HGPｺﾞｼｯｸM" panose="020B0600000000000000" pitchFamily="50" charset="-128"/>
                <a:ea typeface="HGPｺﾞｼｯｸM" panose="020B0600000000000000" pitchFamily="50" charset="-128"/>
              </a:rPr>
              <a:t>、国際的な会合でも</a:t>
            </a:r>
            <a:r>
              <a:rPr lang="ja-JP" altLang="en-US" sz="1300" dirty="0">
                <a:latin typeface="HGPｺﾞｼｯｸM" panose="020B0600000000000000" pitchFamily="50" charset="-128"/>
                <a:ea typeface="HGPｺﾞｼｯｸM" panose="020B0600000000000000" pitchFamily="50" charset="-128"/>
              </a:rPr>
              <a:t>取り上げられるなど、注目が集まっており、日本だけでなく</a:t>
            </a:r>
            <a:r>
              <a:rPr lang="ja-JP" altLang="en-US" sz="1300" b="1" dirty="0">
                <a:latin typeface="HGPｺﾞｼｯｸM" panose="020B0600000000000000" pitchFamily="50" charset="-128"/>
                <a:ea typeface="HGPｺﾞｼｯｸM" panose="020B0600000000000000" pitchFamily="50" charset="-128"/>
              </a:rPr>
              <a:t>国際的に重要な課題</a:t>
            </a:r>
            <a:r>
              <a:rPr lang="ja-JP" altLang="en-US" sz="1300" dirty="0">
                <a:latin typeface="HGPｺﾞｼｯｸM" panose="020B0600000000000000" pitchFamily="50" charset="-128"/>
                <a:ea typeface="HGPｺﾞｼｯｸM" panose="020B0600000000000000" pitchFamily="50" charset="-128"/>
              </a:rPr>
              <a:t>となっています。</a:t>
            </a:r>
            <a:endParaRPr lang="en-US" altLang="ja-JP" sz="1300" dirty="0">
              <a:latin typeface="HGPｺﾞｼｯｸM" panose="020B0600000000000000" pitchFamily="50" charset="-128"/>
              <a:ea typeface="HGPｺﾞｼｯｸM" panose="020B0600000000000000" pitchFamily="50" charset="-128"/>
            </a:endParaRPr>
          </a:p>
          <a:p>
            <a:pPr defTabSz="922264">
              <a:defRPr/>
            </a:pPr>
            <a:endParaRPr lang="en-US" altLang="ja-JP" sz="1300" dirty="0">
              <a:latin typeface="HGPｺﾞｼｯｸM" panose="020B0600000000000000" pitchFamily="50" charset="-128"/>
              <a:ea typeface="HGPｺﾞｼｯｸM" panose="020B0600000000000000" pitchFamily="50" charset="-128"/>
            </a:endParaRPr>
          </a:p>
          <a:p>
            <a:endParaRPr kumimoji="1" lang="ja-JP" altLang="en-US" dirty="0"/>
          </a:p>
        </p:txBody>
      </p:sp>
    </p:spTree>
    <p:extLst>
      <p:ext uri="{BB962C8B-B14F-4D97-AF65-F5344CB8AC3E}">
        <p14:creationId xmlns:p14="http://schemas.microsoft.com/office/powerpoint/2010/main" val="1185357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1" dirty="0" smtClean="0">
                <a:latin typeface="HGPｺﾞｼｯｸM" panose="020B0600000000000000" pitchFamily="50" charset="-128"/>
                <a:ea typeface="HGPｺﾞｼｯｸM" panose="020B0600000000000000" pitchFamily="50" charset="-128"/>
              </a:rPr>
              <a:t>家計管理の基本</a:t>
            </a:r>
            <a:r>
              <a:rPr lang="ja-JP" altLang="en-US" b="0" dirty="0" smtClean="0">
                <a:latin typeface="HGPｺﾞｼｯｸM" panose="020B0600000000000000" pitchFamily="50" charset="-128"/>
                <a:ea typeface="HGPｺﾞｼｯｸM" panose="020B0600000000000000" pitchFamily="50" charset="-128"/>
              </a:rPr>
              <a:t>は、収入から支出を差し引いた</a:t>
            </a:r>
            <a:r>
              <a:rPr lang="ja-JP" altLang="en-US" b="1" dirty="0" smtClean="0">
                <a:latin typeface="HGPｺﾞｼｯｸM" panose="020B0600000000000000" pitchFamily="50" charset="-128"/>
                <a:ea typeface="HGPｺﾞｼｯｸM" panose="020B0600000000000000" pitchFamily="50" charset="-128"/>
              </a:rPr>
              <a:t>収支を黒字にすること</a:t>
            </a:r>
            <a:r>
              <a:rPr lang="ja-JP" altLang="en-US" b="0" dirty="0" smtClean="0">
                <a:latin typeface="HGPｺﾞｼｯｸM" panose="020B0600000000000000" pitchFamily="50" charset="-128"/>
                <a:ea typeface="HGPｺﾞｼｯｸM" panose="020B0600000000000000" pitchFamily="50" charset="-128"/>
              </a:rPr>
              <a:t>、そしてその</a:t>
            </a:r>
            <a:r>
              <a:rPr lang="ja-JP" altLang="en-US" b="1" dirty="0" smtClean="0">
                <a:latin typeface="HGPｺﾞｼｯｸM" panose="020B0600000000000000" pitchFamily="50" charset="-128"/>
                <a:ea typeface="HGPｺﾞｼｯｸM" panose="020B0600000000000000" pitchFamily="50" charset="-128"/>
              </a:rPr>
              <a:t>黒字分を貯蓄すること</a:t>
            </a:r>
            <a:r>
              <a:rPr lang="ja-JP" altLang="en-US" b="0" dirty="0" smtClean="0">
                <a:latin typeface="HGPｺﾞｼｯｸM" panose="020B0600000000000000" pitchFamily="50" charset="-128"/>
                <a:ea typeface="HGPｺﾞｼｯｸM" panose="020B0600000000000000" pitchFamily="50" charset="-128"/>
              </a:rPr>
              <a:t>です。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この貯蓄の習慣を身に付ければ、お金を貯めていくことができるようになるでしょう。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しかし、「お金が残ったら貯蓄しよう」と思っていても、お金があるとどうしても使ってしまって、貯める分が残らないということもあります。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そこで、貯蓄に対する発想を転換してみましょう。つまり、給料が入ったら、先に一定の金額を貯蓄に回し、残りのお金の範囲内で家計をやりくりします。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例えば、金融機関の自動積立などを利用し、</a:t>
            </a:r>
            <a:r>
              <a:rPr lang="ja-JP" altLang="en-US" b="1" dirty="0" smtClean="0">
                <a:latin typeface="HGPｺﾞｼｯｸM" panose="020B0600000000000000" pitchFamily="50" charset="-128"/>
                <a:ea typeface="HGPｺﾞｼｯｸM" panose="020B0600000000000000" pitchFamily="50" charset="-128"/>
              </a:rPr>
              <a:t>先に貯蓄することで、自然とお金がたまっていく</a:t>
            </a:r>
            <a:r>
              <a:rPr lang="ja-JP" altLang="en-US" b="0" dirty="0" smtClean="0">
                <a:latin typeface="HGPｺﾞｼｯｸM" panose="020B0600000000000000" pitchFamily="50" charset="-128"/>
                <a:ea typeface="HGPｺﾞｼｯｸM" panose="020B0600000000000000" pitchFamily="50" charset="-128"/>
              </a:rPr>
              <a:t>ようになります。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362042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96" indent="-172896">
              <a:spcBef>
                <a:spcPts val="0"/>
              </a:spcBef>
              <a:spcAft>
                <a:spcPts val="302"/>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次にお金の支払手段についてみていきます</a:t>
            </a:r>
            <a:r>
              <a:rPr lang="ja-JP" altLang="en-US" dirty="0">
                <a:solidFill>
                  <a:srgbClr val="FF0000"/>
                </a:solidFill>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「キャッシュ」と「キャッシュレス」を説明する前に、まず</a:t>
            </a:r>
            <a:r>
              <a:rPr lang="ja-JP" altLang="en-US" b="1" dirty="0">
                <a:latin typeface="HGPｺﾞｼｯｸM" panose="020B0600000000000000" pitchFamily="50" charset="-128"/>
                <a:ea typeface="HGPｺﾞｼｯｸM" panose="020B0600000000000000" pitchFamily="50" charset="-128"/>
              </a:rPr>
              <a:t>「お金」</a:t>
            </a:r>
            <a:r>
              <a:rPr lang="ja-JP" altLang="en-US" dirty="0">
                <a:latin typeface="HGPｺﾞｼｯｸM" panose="020B0600000000000000" pitchFamily="50" charset="-128"/>
                <a:ea typeface="HGPｺﾞｼｯｸM" panose="020B0600000000000000" pitchFamily="50" charset="-128"/>
              </a:rPr>
              <a:t>について考えてみましょう。現在のお金は、お金そのものに価値があるわけではありません。昔のお金は、金や銀でできていたり、金や銀と交換できる紙幣でした。しかし、現在のお金、たとえば「</a:t>
            </a:r>
            <a:r>
              <a:rPr lang="en-US" altLang="ja-JP" dirty="0">
                <a:latin typeface="HGPｺﾞｼｯｸM" panose="020B0600000000000000" pitchFamily="50" charset="-128"/>
                <a:ea typeface="HGPｺﾞｼｯｸM" panose="020B0600000000000000" pitchFamily="50" charset="-128"/>
              </a:rPr>
              <a:t>1</a:t>
            </a:r>
            <a:r>
              <a:rPr lang="ja-JP" altLang="en-US" dirty="0">
                <a:latin typeface="HGPｺﾞｼｯｸM" panose="020B0600000000000000" pitchFamily="50" charset="-128"/>
                <a:ea typeface="HGPｺﾞｼｯｸM" panose="020B0600000000000000" pitchFamily="50" charset="-128"/>
              </a:rPr>
              <a:t>万円札」は金や銀とは交換できず、物質的には紙です。それでも「</a:t>
            </a:r>
            <a:r>
              <a:rPr lang="en-US" altLang="ja-JP" dirty="0">
                <a:latin typeface="HGPｺﾞｼｯｸM" panose="020B0600000000000000" pitchFamily="50" charset="-128"/>
                <a:ea typeface="HGPｺﾞｼｯｸM" panose="020B0600000000000000" pitchFamily="50" charset="-128"/>
              </a:rPr>
              <a:t>1</a:t>
            </a:r>
            <a:r>
              <a:rPr lang="ja-JP" altLang="en-US" dirty="0">
                <a:latin typeface="HGPｺﾞｼｯｸM" panose="020B0600000000000000" pitchFamily="50" charset="-128"/>
                <a:ea typeface="HGPｺﾞｼｯｸM" panose="020B0600000000000000" pitchFamily="50" charset="-128"/>
              </a:rPr>
              <a:t>万円札」が「</a:t>
            </a:r>
            <a:r>
              <a:rPr lang="en-US" altLang="ja-JP" dirty="0">
                <a:latin typeface="HGPｺﾞｼｯｸM" panose="020B0600000000000000" pitchFamily="50" charset="-128"/>
                <a:ea typeface="HGPｺﾞｼｯｸM" panose="020B0600000000000000" pitchFamily="50" charset="-128"/>
              </a:rPr>
              <a:t>1</a:t>
            </a:r>
            <a:r>
              <a:rPr lang="ja-JP" altLang="en-US" dirty="0">
                <a:latin typeface="HGPｺﾞｼｯｸM" panose="020B0600000000000000" pitchFamily="50" charset="-128"/>
                <a:ea typeface="HGPｺﾞｼｯｸM" panose="020B0600000000000000" pitchFamily="50" charset="-128"/>
              </a:rPr>
              <a:t>万円」として通用するのは、人々の“信頼”があるからです。</a:t>
            </a:r>
            <a:endParaRPr lang="en-US" altLang="ja-JP" dirty="0">
              <a:latin typeface="HGPｺﾞｼｯｸM" panose="020B0600000000000000" pitchFamily="50" charset="-128"/>
              <a:ea typeface="HGPｺﾞｼｯｸM" panose="020B0600000000000000" pitchFamily="50" charset="-128"/>
            </a:endParaRPr>
          </a:p>
          <a:p>
            <a:pPr marL="172896" indent="-172896">
              <a:spcBef>
                <a:spcPts val="0"/>
              </a:spcBef>
              <a:spcAft>
                <a:spcPts val="302"/>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 そして、お金には、次の３つの機能があります。</a:t>
            </a:r>
          </a:p>
          <a:p>
            <a:pPr>
              <a:spcBef>
                <a:spcPts val="0"/>
              </a:spcBef>
              <a:spcAft>
                <a:spcPts val="302"/>
              </a:spcAft>
            </a:pPr>
            <a:r>
              <a:rPr lang="ja-JP" altLang="en-US" dirty="0">
                <a:latin typeface="HGPｺﾞｼｯｸM" panose="020B0600000000000000" pitchFamily="50" charset="-128"/>
                <a:ea typeface="HGPｺﾞｼｯｸM" panose="020B0600000000000000" pitchFamily="50" charset="-128"/>
              </a:rPr>
              <a:t>　　１つ目</a:t>
            </a:r>
            <a:r>
              <a:rPr lang="ja-JP" altLang="en-US" dirty="0" smtClean="0">
                <a:latin typeface="HGPｺﾞｼｯｸM" panose="020B0600000000000000" pitchFamily="50" charset="-128"/>
                <a:ea typeface="HGPｺﾞｼｯｸM" panose="020B0600000000000000" pitchFamily="50" charset="-128"/>
              </a:rPr>
              <a:t>は、</a:t>
            </a:r>
            <a:r>
              <a:rPr lang="ja-JP" altLang="en-US" dirty="0">
                <a:latin typeface="HGPｺﾞｼｯｸM" panose="020B0600000000000000" pitchFamily="50" charset="-128"/>
                <a:ea typeface="HGPｺﾞｼｯｸM" panose="020B0600000000000000" pitchFamily="50" charset="-128"/>
              </a:rPr>
              <a:t>支払・交換手段です。お金はモノやサービスの購入の支払にあて、これらと交換できる機能です。</a:t>
            </a:r>
          </a:p>
          <a:p>
            <a:pPr>
              <a:spcBef>
                <a:spcPts val="0"/>
              </a:spcBef>
              <a:spcAft>
                <a:spcPts val="302"/>
              </a:spcAft>
            </a:pPr>
            <a:r>
              <a:rPr lang="ja-JP" altLang="en-US" dirty="0">
                <a:latin typeface="HGPｺﾞｼｯｸM" panose="020B0600000000000000" pitchFamily="50" charset="-128"/>
                <a:ea typeface="HGPｺﾞｼｯｸM" panose="020B0600000000000000" pitchFamily="50" charset="-128"/>
              </a:rPr>
              <a:t>　　２つ目は、価値尺度です。お金はモノやサービスの価値を判断する尺度、いわば物差しになる機能です。</a:t>
            </a:r>
          </a:p>
          <a:p>
            <a:pPr>
              <a:spcBef>
                <a:spcPts val="0"/>
              </a:spcBef>
              <a:spcAft>
                <a:spcPts val="302"/>
              </a:spcAft>
            </a:pPr>
            <a:r>
              <a:rPr lang="ja-JP" altLang="en-US" dirty="0">
                <a:latin typeface="HGPｺﾞｼｯｸM" panose="020B0600000000000000" pitchFamily="50" charset="-128"/>
                <a:ea typeface="HGPｺﾞｼｯｸM" panose="020B0600000000000000" pitchFamily="50" charset="-128"/>
              </a:rPr>
              <a:t>　　３つ目は、価値保存、つまり貯蔵</a:t>
            </a:r>
            <a:r>
              <a:rPr lang="ja-JP" altLang="en-US" dirty="0" smtClean="0">
                <a:latin typeface="HGPｺﾞｼｯｸM" panose="020B0600000000000000" pitchFamily="50" charset="-128"/>
                <a:ea typeface="HGPｺﾞｼｯｸM" panose="020B0600000000000000" pitchFamily="50" charset="-128"/>
              </a:rPr>
              <a:t>です。</a:t>
            </a:r>
            <a:r>
              <a:rPr lang="ja-JP" altLang="en-US" dirty="0">
                <a:latin typeface="HGPｺﾞｼｯｸM" panose="020B0600000000000000" pitchFamily="50" charset="-128"/>
                <a:ea typeface="HGPｺﾞｼｯｸM" panose="020B0600000000000000" pitchFamily="50" charset="-128"/>
              </a:rPr>
              <a:t>お金は価値を貯め、保存しておくことができる機能です。</a:t>
            </a:r>
            <a:endParaRPr lang="en-US" altLang="ja-JP" dirty="0">
              <a:latin typeface="HGPｺﾞｼｯｸM" panose="020B0600000000000000" pitchFamily="50" charset="-128"/>
              <a:ea typeface="HGPｺﾞｼｯｸM" panose="020B0600000000000000" pitchFamily="50" charset="-128"/>
            </a:endParaRPr>
          </a:p>
          <a:p>
            <a:pPr marL="172896" indent="-172896">
              <a:spcBef>
                <a:spcPts val="0"/>
              </a:spcBef>
              <a:spcAft>
                <a:spcPts val="302"/>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それでは</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、「キャッシュ</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」とは何でしょう？ </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「キャッシュ</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」とは物理的な現金（紙幣・硬貨）のことです。</a:t>
            </a:r>
            <a:endParaRPr lang="en-US" altLang="ja-JP"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spcBef>
                <a:spcPts val="0"/>
              </a:spcBef>
              <a:spcAft>
                <a:spcPts val="302"/>
              </a:spcAft>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一方で、最近話題になっている、</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「キャッシュレス」</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とは、</a:t>
            </a:r>
            <a:r>
              <a:rPr kumimoji="1" lang="ja-JP" altLang="en-US" b="0" dirty="0" smtClean="0">
                <a:latin typeface="HGPｺﾞｼｯｸM" panose="020B0600000000000000" pitchFamily="50" charset="-128"/>
                <a:ea typeface="HGPｺﾞｼｯｸM" panose="020B0600000000000000" pitchFamily="50" charset="-128"/>
              </a:rPr>
              <a:t>現金の授受をせず、支払や受取をデジタル化された価値の移転で行うことです。具体的には、「電子マネー」や「デビットカード」「クレジットカード」などを使用することで、直接、現金の授受をしないで、支払いや受取りを行うことを言います。最近はスマホで</a:t>
            </a:r>
            <a:r>
              <a:rPr kumimoji="1" lang="en-US" altLang="ja-JP" b="0" dirty="0" smtClean="0">
                <a:latin typeface="HGPｺﾞｼｯｸM" panose="020B0600000000000000" pitchFamily="50" charset="-128"/>
                <a:ea typeface="HGPｺﾞｼｯｸM" panose="020B0600000000000000" pitchFamily="50" charset="-128"/>
              </a:rPr>
              <a:t>QR</a:t>
            </a:r>
            <a:r>
              <a:rPr kumimoji="1" lang="ja-JP" altLang="en-US" b="0" dirty="0" smtClean="0">
                <a:latin typeface="HGPｺﾞｼｯｸM" panose="020B0600000000000000" pitchFamily="50" charset="-128"/>
                <a:ea typeface="HGPｺﾞｼｯｸM" panose="020B0600000000000000" pitchFamily="50" charset="-128"/>
              </a:rPr>
              <a:t>コードを表示して、決済というのも出てきました。</a:t>
            </a:r>
          </a:p>
          <a:p>
            <a:endParaRPr kumimoji="1" lang="ja-JP" altLang="en-US"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33607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では、キャッシュレス決済には、どのようなメリットや利用するときの注意点があるのでしょうか。</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キャッシュレス決済のメリットとしては、例えば、</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現金をたくさん持ち歩かなくてよい、</a:t>
            </a:r>
            <a:r>
              <a:rPr lang="en-US" altLang="ja-JP" dirty="0" smtClean="0">
                <a:latin typeface="HGPｺﾞｼｯｸM" panose="020B0600000000000000" pitchFamily="50" charset="-128"/>
                <a:ea typeface="HGPｺﾞｼｯｸM" panose="020B0600000000000000" pitchFamily="50" charset="-128"/>
              </a:rPr>
              <a:t>ATM</a:t>
            </a:r>
            <a:r>
              <a:rPr lang="ja-JP" altLang="en-US" dirty="0" smtClean="0">
                <a:latin typeface="HGPｺﾞｼｯｸM" panose="020B0600000000000000" pitchFamily="50" charset="-128"/>
                <a:ea typeface="HGPｺﾞｼｯｸM" panose="020B0600000000000000" pitchFamily="50" charset="-128"/>
              </a:rPr>
              <a:t>に立ち寄る回数が減る、お金のやり取りが簡単、何にいくら使ったかアプリで確認できる、ことなどがあげられます。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一方、</a:t>
            </a:r>
            <a:r>
              <a:rPr lang="ja-JP" altLang="en-US" b="1" dirty="0" smtClean="0">
                <a:latin typeface="HGPｺﾞｼｯｸM" panose="020B0600000000000000" pitchFamily="50" charset="-128"/>
                <a:ea typeface="HGPｺﾞｼｯｸM" panose="020B0600000000000000" pitchFamily="50" charset="-128"/>
              </a:rPr>
              <a:t>注意点としては、お金が見えにくいので、使いすぎてしまいやすい</a:t>
            </a:r>
            <a:r>
              <a:rPr lang="ja-JP" altLang="en-US" dirty="0" smtClean="0">
                <a:latin typeface="HGPｺﾞｼｯｸM" panose="020B0600000000000000" pitchFamily="50" charset="-128"/>
                <a:ea typeface="HGPｺﾞｼｯｸM" panose="020B0600000000000000" pitchFamily="50" charset="-128"/>
              </a:rPr>
              <a:t>、店舗によって利用できないこともある、停電時などに使えない、不正送金など犯罪への不安　などが挙げられます。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キャッシュレス決済のメリットと注意点を理解し、</a:t>
            </a:r>
            <a:r>
              <a:rPr lang="ja-JP" altLang="en-US" b="1" dirty="0" smtClean="0">
                <a:latin typeface="HGPｺﾞｼｯｸM" panose="020B0600000000000000" pitchFamily="50" charset="-128"/>
                <a:ea typeface="HGPｺﾞｼｯｸM" panose="020B0600000000000000" pitchFamily="50" charset="-128"/>
              </a:rPr>
              <a:t>自分にあった使い方を考えましょう</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387700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116060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9653" eaLnBrk="0" hangingPunct="0">
              <a:spcBef>
                <a:spcPct val="30000"/>
              </a:spcBef>
              <a:defRPr kumimoji="1" sz="1300">
                <a:solidFill>
                  <a:schemeClr val="tx1"/>
                </a:solidFill>
                <a:latin typeface="Times New Roman" pitchFamily="18" charset="0"/>
                <a:ea typeface="ＭＳ Ｐ明朝" pitchFamily="18" charset="-128"/>
              </a:defRPr>
            </a:lvl1pPr>
            <a:lvl2pPr marL="705738" indent="-266044" algn="l" defTabSz="909653" eaLnBrk="0" hangingPunct="0">
              <a:spcBef>
                <a:spcPct val="30000"/>
              </a:spcBef>
              <a:defRPr kumimoji="1" sz="1300">
                <a:solidFill>
                  <a:schemeClr val="tx1"/>
                </a:solidFill>
                <a:latin typeface="Times New Roman" pitchFamily="18" charset="0"/>
                <a:ea typeface="ＭＳ Ｐ明朝" pitchFamily="18" charset="-128"/>
              </a:defRPr>
            </a:lvl2pPr>
            <a:lvl3pPr marL="1088079" indent="-208696" algn="l" defTabSz="909653" eaLnBrk="0" hangingPunct="0">
              <a:spcBef>
                <a:spcPct val="30000"/>
              </a:spcBef>
              <a:defRPr kumimoji="1" sz="1300">
                <a:solidFill>
                  <a:schemeClr val="tx1"/>
                </a:solidFill>
                <a:latin typeface="Times New Roman" pitchFamily="18" charset="0"/>
                <a:ea typeface="ＭＳ Ｐ明朝" pitchFamily="18" charset="-128"/>
              </a:defRPr>
            </a:lvl3pPr>
            <a:lvl4pPr marL="1529362" indent="-208696" algn="l" defTabSz="909653" eaLnBrk="0" hangingPunct="0">
              <a:spcBef>
                <a:spcPct val="30000"/>
              </a:spcBef>
              <a:defRPr kumimoji="1" sz="1300">
                <a:solidFill>
                  <a:schemeClr val="tx1"/>
                </a:solidFill>
                <a:latin typeface="Times New Roman" pitchFamily="18" charset="0"/>
                <a:ea typeface="ＭＳ Ｐ明朝" pitchFamily="18" charset="-128"/>
              </a:defRPr>
            </a:lvl4pPr>
            <a:lvl5pPr marL="1969054" indent="-208696" algn="l" defTabSz="909653" eaLnBrk="0" hangingPunct="0">
              <a:spcBef>
                <a:spcPct val="30000"/>
              </a:spcBef>
              <a:defRPr kumimoji="1" sz="1300">
                <a:solidFill>
                  <a:schemeClr val="tx1"/>
                </a:solidFill>
                <a:latin typeface="Times New Roman" pitchFamily="18" charset="0"/>
                <a:ea typeface="ＭＳ Ｐ明朝" pitchFamily="18" charset="-128"/>
              </a:defRPr>
            </a:lvl5pPr>
            <a:lvl6pPr marL="2427863" indent="-208696" defTabSz="90965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86672" indent="-208696" defTabSz="90965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45481" indent="-208696" defTabSz="90965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804289" indent="-208696" defTabSz="90965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3257550" y="506413"/>
            <a:ext cx="3387725" cy="2541587"/>
          </a:xfrm>
          <a:ln/>
        </p:spPr>
      </p:sp>
      <p:sp>
        <p:nvSpPr>
          <p:cNvPr id="45060" name="Rectangle 3"/>
          <p:cNvSpPr>
            <a:spLocks noGrp="1" noChangeArrowheads="1"/>
          </p:cNvSpPr>
          <p:nvPr>
            <p:ph type="body" idx="1"/>
          </p:nvPr>
        </p:nvSpPr>
        <p:spPr>
          <a:noFill/>
        </p:spPr>
        <p:txBody>
          <a:bodyPr/>
          <a:lstStyle/>
          <a:p>
            <a:pPr marL="172144" indent="-172144">
              <a:spcBef>
                <a:spcPts val="601"/>
              </a:spcBef>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第</a:t>
            </a:r>
            <a:r>
              <a:rPr lang="en-US" altLang="ja-JP" dirty="0" smtClean="0">
                <a:latin typeface="HGPｺﾞｼｯｸM" panose="020B0600000000000000" pitchFamily="50" charset="-128"/>
                <a:ea typeface="HGPｺﾞｼｯｸM" panose="020B0600000000000000" pitchFamily="50" charset="-128"/>
              </a:rPr>
              <a:t>3</a:t>
            </a:r>
            <a:r>
              <a:rPr lang="ja-JP" altLang="en-US" dirty="0" smtClean="0">
                <a:latin typeface="HGPｺﾞｼｯｸM" panose="020B0600000000000000" pitchFamily="50" charset="-128"/>
                <a:ea typeface="HGPｺﾞｼｯｸM" panose="020B0600000000000000" pitchFamily="50" charset="-128"/>
              </a:rPr>
              <a:t>章は、「備える」をテーマに、社会保険と民間保険についてお話します。</a:t>
            </a:r>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49453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sz="1200" b="0" dirty="0" smtClean="0">
                <a:latin typeface="HGPｺﾞｼｯｸM" panose="020B0600000000000000" pitchFamily="50" charset="-128"/>
                <a:ea typeface="HGPｺﾞｼｯｸM" panose="020B0600000000000000" pitchFamily="50" charset="-128"/>
                <a:cs typeface="+mn-cs"/>
              </a:rPr>
              <a:t>①ペット保険②お天気保険③チケット保険。どれも存在するので、</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どれも正解</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84053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9613" eaLnBrk="0" hangingPunct="0">
              <a:spcBef>
                <a:spcPct val="30000"/>
              </a:spcBef>
              <a:defRPr kumimoji="1" sz="1300">
                <a:solidFill>
                  <a:schemeClr val="tx1"/>
                </a:solidFill>
                <a:latin typeface="Times New Roman" pitchFamily="18" charset="0"/>
                <a:ea typeface="ＭＳ Ｐ明朝" pitchFamily="18" charset="-128"/>
              </a:defRPr>
            </a:lvl1pPr>
            <a:lvl2pPr marL="705705" indent="-266035" algn="l" defTabSz="909613" eaLnBrk="0" hangingPunct="0">
              <a:spcBef>
                <a:spcPct val="30000"/>
              </a:spcBef>
              <a:defRPr kumimoji="1" sz="1300">
                <a:solidFill>
                  <a:schemeClr val="tx1"/>
                </a:solidFill>
                <a:latin typeface="Times New Roman" pitchFamily="18" charset="0"/>
                <a:ea typeface="ＭＳ Ｐ明朝" pitchFamily="18" charset="-128"/>
              </a:defRPr>
            </a:lvl2pPr>
            <a:lvl3pPr marL="1088030" indent="-208686" algn="l" defTabSz="909613" eaLnBrk="0" hangingPunct="0">
              <a:spcBef>
                <a:spcPct val="30000"/>
              </a:spcBef>
              <a:defRPr kumimoji="1" sz="1300">
                <a:solidFill>
                  <a:schemeClr val="tx1"/>
                </a:solidFill>
                <a:latin typeface="Times New Roman" pitchFamily="18" charset="0"/>
                <a:ea typeface="ＭＳ Ｐ明朝" pitchFamily="18" charset="-128"/>
              </a:defRPr>
            </a:lvl3pPr>
            <a:lvl4pPr marL="1529292" indent="-208686" algn="l" defTabSz="909613" eaLnBrk="0" hangingPunct="0">
              <a:spcBef>
                <a:spcPct val="30000"/>
              </a:spcBef>
              <a:defRPr kumimoji="1" sz="1300">
                <a:solidFill>
                  <a:schemeClr val="tx1"/>
                </a:solidFill>
                <a:latin typeface="Times New Roman" pitchFamily="18" charset="0"/>
                <a:ea typeface="ＭＳ Ｐ明朝" pitchFamily="18" charset="-128"/>
              </a:defRPr>
            </a:lvl4pPr>
            <a:lvl5pPr marL="1968966" indent="-208686" algn="l" defTabSz="909613" eaLnBrk="0" hangingPunct="0">
              <a:spcBef>
                <a:spcPct val="30000"/>
              </a:spcBef>
              <a:defRPr kumimoji="1" sz="1300">
                <a:solidFill>
                  <a:schemeClr val="tx1"/>
                </a:solidFill>
                <a:latin typeface="Times New Roman" pitchFamily="18" charset="0"/>
                <a:ea typeface="ＭＳ Ｐ明朝" pitchFamily="18" charset="-128"/>
              </a:defRPr>
            </a:lvl5pPr>
            <a:lvl6pPr marL="2427757"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86545"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45332"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804123"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3257550" y="506413"/>
            <a:ext cx="3387725" cy="2541587"/>
          </a:xfrm>
          <a:ln/>
        </p:spPr>
      </p:sp>
      <p:sp>
        <p:nvSpPr>
          <p:cNvPr id="45060" name="Rectangle 3"/>
          <p:cNvSpPr>
            <a:spLocks noGrp="1" noChangeArrowheads="1"/>
          </p:cNvSpPr>
          <p:nvPr>
            <p:ph type="body" idx="1"/>
          </p:nvPr>
        </p:nvSpPr>
        <p:spPr>
          <a:noFill/>
        </p:spPr>
        <p:txBody>
          <a:bodyPr/>
          <a:lstStyle/>
          <a:p>
            <a:pPr marL="172144" indent="-172144" defTabSz="918099">
              <a:spcBef>
                <a:spcPts val="601"/>
              </a:spcBef>
              <a:buFont typeface="Wingdings" panose="05000000000000000000" pitchFamily="2" charset="2"/>
              <a:buChar char="p"/>
              <a:defRPr/>
            </a:pPr>
            <a:r>
              <a:rPr lang="ja-JP" altLang="en-US" dirty="0" smtClean="0"/>
              <a:t>人生には、病気やケガ、火災や事故など様々なリスクがあります。</a:t>
            </a:r>
          </a:p>
          <a:p>
            <a:pPr marL="172144" indent="-172144" defTabSz="918099">
              <a:spcBef>
                <a:spcPts val="601"/>
              </a:spcBef>
              <a:buFont typeface="Wingdings" panose="05000000000000000000" pitchFamily="2" charset="2"/>
              <a:buChar char="p"/>
              <a:defRPr/>
            </a:pPr>
            <a:r>
              <a:rPr lang="ja-JP" altLang="en-US" dirty="0" smtClean="0"/>
              <a:t>例えば、バイクに乗っているときに転倒してケガをした、あるいは、自転車で他人にぶつかってケガをさせてしまうこともあるかもしれません。</a:t>
            </a:r>
          </a:p>
          <a:p>
            <a:pPr marL="172144" indent="-172144" defTabSz="918099">
              <a:spcBef>
                <a:spcPts val="601"/>
              </a:spcBef>
              <a:buFont typeface="Wingdings" panose="05000000000000000000" pitchFamily="2" charset="2"/>
              <a:buChar char="p"/>
              <a:defRPr/>
            </a:pPr>
            <a:r>
              <a:rPr lang="ja-JP" altLang="en-US" dirty="0" smtClean="0"/>
              <a:t>そうした場合、ケガの治療費や、バイクの修理代などにお金が必要になりますが、このような様々なリスクに対して、どうやって備えるとよいでしょうか？</a:t>
            </a:r>
            <a:r>
              <a:rPr lang="en-US" altLang="ja-JP" dirty="0" smtClean="0"/>
              <a:t>【</a:t>
            </a:r>
            <a:r>
              <a:rPr lang="ja-JP" altLang="en-US" dirty="0" smtClean="0"/>
              <a:t>考える時間</a:t>
            </a:r>
            <a:r>
              <a:rPr lang="en-US" altLang="ja-JP" dirty="0" smtClean="0"/>
              <a:t>】</a:t>
            </a:r>
          </a:p>
          <a:p>
            <a:pPr marL="172144" indent="-172144" defTabSz="918099">
              <a:spcBef>
                <a:spcPts val="601"/>
              </a:spcBef>
              <a:buFont typeface="Wingdings" panose="05000000000000000000" pitchFamily="2" charset="2"/>
              <a:buChar char="p"/>
              <a:defRPr/>
            </a:pPr>
            <a:endParaRPr lang="en-US" altLang="ja-JP" dirty="0" smtClean="0"/>
          </a:p>
        </p:txBody>
      </p:sp>
    </p:spTree>
    <p:extLst>
      <p:ext uri="{BB962C8B-B14F-4D97-AF65-F5344CB8AC3E}">
        <p14:creationId xmlns:p14="http://schemas.microsoft.com/office/powerpoint/2010/main" val="3706534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9613" eaLnBrk="0" hangingPunct="0">
              <a:spcBef>
                <a:spcPct val="30000"/>
              </a:spcBef>
              <a:defRPr kumimoji="1" sz="1300">
                <a:solidFill>
                  <a:schemeClr val="tx1"/>
                </a:solidFill>
                <a:latin typeface="Times New Roman" pitchFamily="18" charset="0"/>
                <a:ea typeface="ＭＳ Ｐ明朝" pitchFamily="18" charset="-128"/>
              </a:defRPr>
            </a:lvl1pPr>
            <a:lvl2pPr marL="705705" indent="-266035" algn="l" defTabSz="909613" eaLnBrk="0" hangingPunct="0">
              <a:spcBef>
                <a:spcPct val="30000"/>
              </a:spcBef>
              <a:defRPr kumimoji="1" sz="1300">
                <a:solidFill>
                  <a:schemeClr val="tx1"/>
                </a:solidFill>
                <a:latin typeface="Times New Roman" pitchFamily="18" charset="0"/>
                <a:ea typeface="ＭＳ Ｐ明朝" pitchFamily="18" charset="-128"/>
              </a:defRPr>
            </a:lvl2pPr>
            <a:lvl3pPr marL="1088030" indent="-208686" algn="l" defTabSz="909613" eaLnBrk="0" hangingPunct="0">
              <a:spcBef>
                <a:spcPct val="30000"/>
              </a:spcBef>
              <a:defRPr kumimoji="1" sz="1300">
                <a:solidFill>
                  <a:schemeClr val="tx1"/>
                </a:solidFill>
                <a:latin typeface="Times New Roman" pitchFamily="18" charset="0"/>
                <a:ea typeface="ＭＳ Ｐ明朝" pitchFamily="18" charset="-128"/>
              </a:defRPr>
            </a:lvl3pPr>
            <a:lvl4pPr marL="1529292" indent="-208686" algn="l" defTabSz="909613" eaLnBrk="0" hangingPunct="0">
              <a:spcBef>
                <a:spcPct val="30000"/>
              </a:spcBef>
              <a:defRPr kumimoji="1" sz="1300">
                <a:solidFill>
                  <a:schemeClr val="tx1"/>
                </a:solidFill>
                <a:latin typeface="Times New Roman" pitchFamily="18" charset="0"/>
                <a:ea typeface="ＭＳ Ｐ明朝" pitchFamily="18" charset="-128"/>
              </a:defRPr>
            </a:lvl4pPr>
            <a:lvl5pPr marL="1968966" indent="-208686" algn="l" defTabSz="909613" eaLnBrk="0" hangingPunct="0">
              <a:spcBef>
                <a:spcPct val="30000"/>
              </a:spcBef>
              <a:defRPr kumimoji="1" sz="1300">
                <a:solidFill>
                  <a:schemeClr val="tx1"/>
                </a:solidFill>
                <a:latin typeface="Times New Roman" pitchFamily="18" charset="0"/>
                <a:ea typeface="ＭＳ Ｐ明朝" pitchFamily="18" charset="-128"/>
              </a:defRPr>
            </a:lvl5pPr>
            <a:lvl6pPr marL="2427757"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86545"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45332"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804123"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3257550" y="506413"/>
            <a:ext cx="3387725" cy="2541587"/>
          </a:xfrm>
          <a:ln/>
        </p:spPr>
      </p:sp>
      <p:sp>
        <p:nvSpPr>
          <p:cNvPr id="45060" name="Rectangle 3"/>
          <p:cNvSpPr>
            <a:spLocks noGrp="1" noChangeArrowheads="1"/>
          </p:cNvSpPr>
          <p:nvPr>
            <p:ph type="body" idx="1"/>
          </p:nvPr>
        </p:nvSpPr>
        <p:spPr>
          <a:noFill/>
        </p:spPr>
        <p:txBody>
          <a:bodyPr/>
          <a:lstStyle/>
          <a:p>
            <a:pPr marL="172144" indent="-172144" defTabSz="918099">
              <a:spcBef>
                <a:spcPts val="601"/>
              </a:spcBef>
              <a:buFont typeface="Wingdings" panose="05000000000000000000" pitchFamily="2" charset="2"/>
              <a:buChar char="p"/>
              <a:defRPr/>
            </a:pPr>
            <a:r>
              <a:rPr lang="ja-JP" altLang="en-US" dirty="0" smtClean="0"/>
              <a:t>様々なリスクに備え、みんなで少しずつお金を出し合って、必要なお金が支払われるという仕組みとして「保険」があります。</a:t>
            </a:r>
            <a:endParaRPr lang="en-US" altLang="ja-JP" dirty="0"/>
          </a:p>
        </p:txBody>
      </p:sp>
    </p:spTree>
    <p:extLst>
      <p:ext uri="{BB962C8B-B14F-4D97-AF65-F5344CB8AC3E}">
        <p14:creationId xmlns:p14="http://schemas.microsoft.com/office/powerpoint/2010/main" val="2931335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9613" eaLnBrk="0" hangingPunct="0">
              <a:spcBef>
                <a:spcPct val="30000"/>
              </a:spcBef>
              <a:defRPr kumimoji="1" sz="1300">
                <a:solidFill>
                  <a:schemeClr val="tx1"/>
                </a:solidFill>
                <a:latin typeface="Times New Roman" pitchFamily="18" charset="0"/>
                <a:ea typeface="ＭＳ Ｐ明朝" pitchFamily="18" charset="-128"/>
              </a:defRPr>
            </a:lvl1pPr>
            <a:lvl2pPr marL="705705" indent="-266035" algn="l" defTabSz="909613" eaLnBrk="0" hangingPunct="0">
              <a:spcBef>
                <a:spcPct val="30000"/>
              </a:spcBef>
              <a:defRPr kumimoji="1" sz="1300">
                <a:solidFill>
                  <a:schemeClr val="tx1"/>
                </a:solidFill>
                <a:latin typeface="Times New Roman" pitchFamily="18" charset="0"/>
                <a:ea typeface="ＭＳ Ｐ明朝" pitchFamily="18" charset="-128"/>
              </a:defRPr>
            </a:lvl2pPr>
            <a:lvl3pPr marL="1088030" indent="-208686" algn="l" defTabSz="909613" eaLnBrk="0" hangingPunct="0">
              <a:spcBef>
                <a:spcPct val="30000"/>
              </a:spcBef>
              <a:defRPr kumimoji="1" sz="1300">
                <a:solidFill>
                  <a:schemeClr val="tx1"/>
                </a:solidFill>
                <a:latin typeface="Times New Roman" pitchFamily="18" charset="0"/>
                <a:ea typeface="ＭＳ Ｐ明朝" pitchFamily="18" charset="-128"/>
              </a:defRPr>
            </a:lvl3pPr>
            <a:lvl4pPr marL="1529292" indent="-208686" algn="l" defTabSz="909613" eaLnBrk="0" hangingPunct="0">
              <a:spcBef>
                <a:spcPct val="30000"/>
              </a:spcBef>
              <a:defRPr kumimoji="1" sz="1300">
                <a:solidFill>
                  <a:schemeClr val="tx1"/>
                </a:solidFill>
                <a:latin typeface="Times New Roman" pitchFamily="18" charset="0"/>
                <a:ea typeface="ＭＳ Ｐ明朝" pitchFamily="18" charset="-128"/>
              </a:defRPr>
            </a:lvl4pPr>
            <a:lvl5pPr marL="1968966" indent="-208686" algn="l" defTabSz="909613" eaLnBrk="0" hangingPunct="0">
              <a:spcBef>
                <a:spcPct val="30000"/>
              </a:spcBef>
              <a:defRPr kumimoji="1" sz="1300">
                <a:solidFill>
                  <a:schemeClr val="tx1"/>
                </a:solidFill>
                <a:latin typeface="Times New Roman" pitchFamily="18" charset="0"/>
                <a:ea typeface="ＭＳ Ｐ明朝" pitchFamily="18" charset="-128"/>
              </a:defRPr>
            </a:lvl5pPr>
            <a:lvl6pPr marL="2427757"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86545"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45332"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804123"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37</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3257550" y="506413"/>
            <a:ext cx="3387725" cy="2541587"/>
          </a:xfrm>
          <a:ln/>
        </p:spPr>
      </p:sp>
      <p:sp>
        <p:nvSpPr>
          <p:cNvPr id="45060" name="Rectangle 3"/>
          <p:cNvSpPr>
            <a:spLocks noGrp="1" noChangeArrowheads="1"/>
          </p:cNvSpPr>
          <p:nvPr>
            <p:ph type="body" idx="1"/>
          </p:nvPr>
        </p:nvSpPr>
        <p:spPr>
          <a:noFill/>
        </p:spPr>
        <p:txBody>
          <a:bodyPr/>
          <a:lstStyle/>
          <a:p>
            <a:pPr marL="172144" indent="-172144" defTabSz="918099">
              <a:spcBef>
                <a:spcPts val="601"/>
              </a:spcBef>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保険には、公的な保険である「社会保険」と「民間保険」があります。</a:t>
            </a:r>
          </a:p>
          <a:p>
            <a:pPr marL="172144" indent="-172144" defTabSz="918099">
              <a:spcBef>
                <a:spcPts val="601"/>
              </a:spcBef>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社会保険として、年金保険、医療保険、介護保険、雇用保険、労災保険などがあります。これらは政府によって加入が義務づけられるなどの措置がとられていて、保険料や税金によって運営されています。 このため、まず社会保険制度を利用します。</a:t>
            </a:r>
          </a:p>
          <a:p>
            <a:pPr marL="172144" indent="-172144" defTabSz="918099">
              <a:spcBef>
                <a:spcPts val="601"/>
              </a:spcBef>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もう一つが民間保険ですが、これには、「生命保険」のような、「人」に対する保険と、「損害保険」のような「モノ」に対してかける保険の２つがあります。</a:t>
            </a:r>
          </a:p>
          <a:p>
            <a:pPr marL="172144" indent="-172144" defTabSz="918099">
              <a:spcBef>
                <a:spcPts val="601"/>
              </a:spcBef>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民間保険の利用を検討する際には、社会保険制度の内容を踏まえる必要があります。</a:t>
            </a:r>
          </a:p>
          <a:p>
            <a:pPr marL="172144" indent="-172144" defTabSz="918099">
              <a:spcBef>
                <a:spcPts val="601"/>
              </a:spcBef>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まずは社会保険によってカバーされる内容、範囲、金額を理解したうえで、自分のライフプランに応じて、資産形成を行ったり、民間保険を利用するかどうかを検討しましょう。</a:t>
            </a:r>
          </a:p>
        </p:txBody>
      </p:sp>
    </p:spTree>
    <p:extLst>
      <p:ext uri="{BB962C8B-B14F-4D97-AF65-F5344CB8AC3E}">
        <p14:creationId xmlns:p14="http://schemas.microsoft.com/office/powerpoint/2010/main" val="697596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72553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spcBef>
                <a:spcPts val="302"/>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金融リテラシーが高いと、どんな良いことがあるのでしょうか？</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302"/>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金融リテラシーが高いと、</a:t>
            </a:r>
            <a:r>
              <a:rPr lang="ja-JP" altLang="en-US" b="1" dirty="0" smtClean="0">
                <a:latin typeface="HGPｺﾞｼｯｸM" panose="020B0600000000000000" pitchFamily="50" charset="-128"/>
                <a:ea typeface="HGPｺﾞｼｯｸM" panose="020B0600000000000000" pitchFamily="50" charset="-128"/>
              </a:rPr>
              <a:t>経済的に自立し、より良い暮らしを送ることができる</a:t>
            </a:r>
            <a:r>
              <a:rPr lang="ja-JP" altLang="en-US" dirty="0" smtClean="0">
                <a:latin typeface="HGPｺﾞｼｯｸM" panose="020B0600000000000000" pitchFamily="50" charset="-128"/>
                <a:ea typeface="HGPｺﾞｼｯｸM" panose="020B0600000000000000" pitchFamily="50" charset="-128"/>
              </a:rPr>
              <a:t>と考えられています。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302"/>
              </a:spcBef>
              <a:spcAft>
                <a:spcPts val="302"/>
              </a:spcAft>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344223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302"/>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ちょっと用語の難しい資産形成（投資）について学ぶ。リターンを獲得するにはリスクを取る必要があることを知る。長期で投資を行うと、複利でリターンが大きくなることを知る。</a:t>
            </a:r>
            <a:endParaRPr lang="en-US" altLang="ja-JP" b="1" u="sng"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ctr" latinLnBrk="0" hangingPunct="1">
              <a:lnSpc>
                <a:spcPct val="100000"/>
              </a:lnSpc>
              <a:spcBef>
                <a:spcPts val="0"/>
              </a:spcBef>
              <a:spcAft>
                <a:spcPts val="302"/>
              </a:spcAft>
              <a:buClrTx/>
              <a:buSzTx/>
              <a:buFont typeface="Wingdings" panose="05000000000000000000" pitchFamily="2" charset="2"/>
              <a:buChar char="p"/>
              <a:tabLst/>
              <a:defRPr/>
            </a:pPr>
            <a:r>
              <a:rPr lang="ja-JP" altLang="en-US" dirty="0" smtClean="0">
                <a:latin typeface="HGPｺﾞｼｯｸM" panose="020B0600000000000000" pitchFamily="50" charset="-128"/>
                <a:ea typeface="HGPｺﾞｼｯｸM" panose="020B0600000000000000" pitchFamily="50" charset="-128"/>
              </a:rPr>
              <a:t>第</a:t>
            </a:r>
            <a:r>
              <a:rPr lang="en-US" altLang="ja-JP" dirty="0" smtClean="0">
                <a:latin typeface="HGPｺﾞｼｯｸM" panose="020B0600000000000000" pitchFamily="50" charset="-128"/>
                <a:ea typeface="HGPｺﾞｼｯｸM" panose="020B0600000000000000" pitchFamily="50" charset="-128"/>
              </a:rPr>
              <a:t>4</a:t>
            </a:r>
            <a:r>
              <a:rPr lang="ja-JP" altLang="en-US" dirty="0" smtClean="0">
                <a:latin typeface="HGPｺﾞｼｯｸM" panose="020B0600000000000000" pitchFamily="50" charset="-128"/>
                <a:ea typeface="HGPｺﾞｼｯｸM" panose="020B0600000000000000" pitchFamily="50" charset="-128"/>
              </a:rPr>
              <a:t>章は、「貯める・ふやす」～資産形成をテーマに、それぞれの金融商品の特徴について見ていきます。</a:t>
            </a:r>
          </a:p>
        </p:txBody>
      </p:sp>
    </p:spTree>
    <p:extLst>
      <p:ext uri="{BB962C8B-B14F-4D97-AF65-F5344CB8AC3E}">
        <p14:creationId xmlns:p14="http://schemas.microsoft.com/office/powerpoint/2010/main" val="936602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答えは</a:t>
            </a:r>
            <a:r>
              <a:rPr lang="en-US" altLang="ja-JP"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です。確実に儲かるは詐欺です。リターンを得るためにはリスクを取らなくてはなりません。</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202226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41</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まずは、収入と支出を管理し、毎月貯蓄できるようになりましょう。</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預金金利は</a:t>
            </a:r>
            <a:r>
              <a:rPr lang="en-US" altLang="ja-JP" b="0" dirty="0" smtClean="0">
                <a:latin typeface="HGPｺﾞｼｯｸM" panose="020B0600000000000000" pitchFamily="50" charset="-128"/>
                <a:ea typeface="HGPｺﾞｼｯｸM" panose="020B0600000000000000" pitchFamily="50" charset="-128"/>
              </a:rPr>
              <a:t>30</a:t>
            </a:r>
            <a:r>
              <a:rPr lang="ja-JP" altLang="en-US" b="0" dirty="0" smtClean="0">
                <a:latin typeface="HGPｺﾞｼｯｸM" panose="020B0600000000000000" pitchFamily="50" charset="-128"/>
                <a:ea typeface="HGPｺﾞｼｯｸM" panose="020B0600000000000000" pitchFamily="50" charset="-128"/>
              </a:rPr>
              <a:t>年前は</a:t>
            </a:r>
            <a:r>
              <a:rPr lang="en-US" altLang="ja-JP" b="0" dirty="0" smtClean="0">
                <a:latin typeface="HGPｺﾞｼｯｸM" panose="020B0600000000000000" pitchFamily="50" charset="-128"/>
                <a:ea typeface="HGPｺﾞｼｯｸM" panose="020B0600000000000000" pitchFamily="50" charset="-128"/>
              </a:rPr>
              <a:t>9%</a:t>
            </a:r>
            <a:r>
              <a:rPr lang="ja-JP" altLang="en-US" b="0" dirty="0" smtClean="0">
                <a:latin typeface="HGPｺﾞｼｯｸM" panose="020B0600000000000000" pitchFamily="50" charset="-128"/>
                <a:ea typeface="HGPｺﾞｼｯｸM" panose="020B0600000000000000" pitchFamily="50" charset="-128"/>
              </a:rPr>
              <a:t>という時期がありましたが、今は</a:t>
            </a:r>
            <a:r>
              <a:rPr lang="en-US" altLang="ja-JP" b="0" dirty="0" smtClean="0">
                <a:latin typeface="HGPｺﾞｼｯｸM" panose="020B0600000000000000" pitchFamily="50" charset="-128"/>
                <a:ea typeface="HGPｺﾞｼｯｸM" panose="020B0600000000000000" pitchFamily="50" charset="-128"/>
              </a:rPr>
              <a:t>0.001%</a:t>
            </a:r>
            <a:r>
              <a:rPr lang="ja-JP" altLang="en-US" b="0" dirty="0" smtClean="0">
                <a:latin typeface="HGPｺﾞｼｯｸM" panose="020B0600000000000000" pitchFamily="50" charset="-128"/>
                <a:ea typeface="HGPｺﾞｼｯｸM" panose="020B0600000000000000" pitchFamily="50" charset="-128"/>
              </a:rPr>
              <a:t>です。預金で貯蓄が増えなくなりました。</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例えば、りんごが</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個</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円で貯蓄が</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万円あると、りんご</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個買えます。りんごの価格が上がり</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個</a:t>
            </a:r>
            <a:r>
              <a:rPr lang="en-US" altLang="ja-JP" b="0" dirty="0" smtClean="0">
                <a:latin typeface="HGPｺﾞｼｯｸM" panose="020B0600000000000000" pitchFamily="50" charset="-128"/>
                <a:ea typeface="HGPｺﾞｼｯｸM" panose="020B0600000000000000" pitchFamily="50" charset="-128"/>
              </a:rPr>
              <a:t>200</a:t>
            </a:r>
            <a:r>
              <a:rPr lang="ja-JP" altLang="en-US" b="0" dirty="0" smtClean="0">
                <a:latin typeface="HGPｺﾞｼｯｸM" panose="020B0600000000000000" pitchFamily="50" charset="-128"/>
                <a:ea typeface="HGPｺﾞｼｯｸM" panose="020B0600000000000000" pitchFamily="50" charset="-128"/>
              </a:rPr>
              <a:t>円になると、</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万円でりんごは</a:t>
            </a:r>
            <a:r>
              <a:rPr lang="en-US" altLang="ja-JP" b="0" dirty="0" smtClean="0">
                <a:latin typeface="HGPｺﾞｼｯｸM" panose="020B0600000000000000" pitchFamily="50" charset="-128"/>
                <a:ea typeface="HGPｺﾞｼｯｸM" panose="020B0600000000000000" pitchFamily="50" charset="-128"/>
              </a:rPr>
              <a:t>50</a:t>
            </a:r>
            <a:r>
              <a:rPr lang="ja-JP" altLang="en-US" b="0" dirty="0" smtClean="0">
                <a:latin typeface="HGPｺﾞｼｯｸM" panose="020B0600000000000000" pitchFamily="50" charset="-128"/>
                <a:ea typeface="HGPｺﾞｼｯｸM" panose="020B0600000000000000" pitchFamily="50" charset="-128"/>
              </a:rPr>
              <a:t>個しか買えなくなります。これが物価上昇（インフレとも言います）により、貯蓄の価値が目減りするという意味です。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生活費や使う予定がある資金を預貯金に入れておき、当面使う予定がない資金で株式、債券、投資信託などの金融商品を購入するなど、目的にあった金融商品を活用しましょう。</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就職して１つの会社で定年まで働くだけでなく、転職したり起業したり選択肢が広がりました。また、自分の人生で重要だと思うことや、達成したいことも人それぞれです。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また、</a:t>
            </a:r>
            <a:r>
              <a:rPr lang="ja-JP" altLang="en-US" b="1" dirty="0" smtClean="0">
                <a:latin typeface="HGPｺﾞｼｯｸM" panose="020B0600000000000000" pitchFamily="50" charset="-128"/>
                <a:ea typeface="HGPｺﾞｼｯｸM" panose="020B0600000000000000" pitchFamily="50" charset="-128"/>
              </a:rPr>
              <a:t>語学や</a:t>
            </a:r>
            <a:r>
              <a:rPr lang="en-US" altLang="ja-JP" b="1" dirty="0" smtClean="0">
                <a:latin typeface="HGPｺﾞｼｯｸM" panose="020B0600000000000000" pitchFamily="50" charset="-128"/>
                <a:ea typeface="HGPｺﾞｼｯｸM" panose="020B0600000000000000" pitchFamily="50" charset="-128"/>
              </a:rPr>
              <a:t>PC</a:t>
            </a:r>
            <a:r>
              <a:rPr lang="ja-JP" altLang="en-US" b="1" dirty="0" smtClean="0">
                <a:latin typeface="HGPｺﾞｼｯｸM" panose="020B0600000000000000" pitchFamily="50" charset="-128"/>
                <a:ea typeface="HGPｺﾞｼｯｸM" panose="020B0600000000000000" pitchFamily="50" charset="-128"/>
              </a:rPr>
              <a:t>スキルを学ぶ、資格を取得するなど自己投資を行うことで、稼ぐ力を高めること大切です。資産形成のみならず、自己投資も大切だということは覚えておきましょう。</a:t>
            </a:r>
            <a:endParaRPr lang="en-US" altLang="ja-JP" b="1"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81815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dirty="0" smtClean="0">
                <a:latin typeface="HGPｺﾞｼｯｸM" panose="020B0600000000000000" pitchFamily="50" charset="-128"/>
                <a:ea typeface="HGPｺﾞｼｯｸM" panose="020B0600000000000000" pitchFamily="50" charset="-128"/>
              </a:rPr>
              <a:t>では</a:t>
            </a:r>
            <a:r>
              <a:rPr lang="ja-JP" altLang="en-US" b="0" dirty="0" smtClean="0">
                <a:latin typeface="HGPｺﾞｼｯｸM" panose="020B0600000000000000" pitchFamily="50" charset="-128"/>
                <a:ea typeface="HGPｺﾞｼｯｸM" panose="020B0600000000000000" pitchFamily="50" charset="-128"/>
              </a:rPr>
              <a:t>まず最初に資産形成の一番基本</a:t>
            </a:r>
            <a:r>
              <a:rPr lang="en-US" altLang="ja-JP" b="0" dirty="0"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お金を預けて貯める</a:t>
            </a:r>
            <a:r>
              <a:rPr lang="en-US" altLang="ja-JP" b="0" dirty="0"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つまり預金について考えてみましょう</a:t>
            </a:r>
            <a:r>
              <a:rPr lang="en-US" altLang="ja-JP" b="0" dirty="0" smtClean="0">
                <a:latin typeface="HGPｺﾞｼｯｸM" panose="020B0600000000000000" pitchFamily="50" charset="-128"/>
                <a:ea typeface="HGPｺﾞｼｯｸM" panose="020B0600000000000000" pitchFamily="50" charset="-128"/>
              </a:rPr>
              <a:t>｡</a:t>
            </a: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お金を預けると、利子（利息）を得ることができます。一方、お金を借りると、利子（利息）を払わなければなりません。</a:t>
            </a:r>
            <a:r>
              <a:rPr kumimoji="1" lang="ja-JP" altLang="ja-JP"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rPr>
              <a:t>利子（利息）</a:t>
            </a:r>
            <a:r>
              <a:rPr kumimoji="1" lang="ja-JP" altLang="en-US"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rPr>
              <a:t>　とは、</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借りたり貸したりしたお金に、一定の割合で支払われる対価のことで、金額で表示されます。</a:t>
            </a:r>
            <a:r>
              <a:rPr lang="en-US" altLang="ja-JP"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1</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万円に対して</a:t>
            </a:r>
            <a:r>
              <a:rPr lang="en-US" altLang="ja-JP"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100</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円みたいな感じですね。</a:t>
            </a:r>
            <a:endParaRPr kumimoji="1" lang="ja-JP" altLang="ja-JP"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endParaRPr>
          </a:p>
          <a:p>
            <a:pPr marL="171450" indent="-171450" eaLnBrk="1" hangingPunct="1">
              <a:spcBef>
                <a:spcPts val="600"/>
              </a:spcBef>
              <a:spcAft>
                <a:spcPts val="600"/>
              </a:spcAft>
              <a:buFont typeface="Wingdings" panose="05000000000000000000" pitchFamily="2" charset="2"/>
              <a:buChar char="l"/>
            </a:pPr>
            <a:r>
              <a:rPr lang="ja-JP" altLang="en-US" b="0" dirty="0" smtClean="0">
                <a:latin typeface="HGPｺﾞｼｯｸM" panose="020B0600000000000000" pitchFamily="50" charset="-128"/>
                <a:ea typeface="HGPｺﾞｼｯｸM" panose="020B0600000000000000" pitchFamily="50" charset="-128"/>
              </a:rPr>
              <a:t>一方、金利（利率）とは、利子を利率％にしたものです。</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万円の１％みたいな感じですね。</a:t>
            </a:r>
            <a:endParaRPr lang="en-US" altLang="ja-JP" b="0" dirty="0" smtClean="0">
              <a:latin typeface="HGPｺﾞｼｯｸM" panose="020B0600000000000000" pitchFamily="50" charset="-128"/>
              <a:ea typeface="HGPｺﾞｼｯｸM" panose="020B0600000000000000" pitchFamily="50" charset="-128"/>
            </a:endParaRPr>
          </a:p>
          <a:p>
            <a:pPr marL="171450" indent="-171450" eaLnBrk="1" hangingPunct="1">
              <a:spcBef>
                <a:spcPts val="600"/>
              </a:spcBef>
              <a:spcAft>
                <a:spcPts val="600"/>
              </a:spcAft>
              <a:buFont typeface="Wingdings" panose="05000000000000000000" pitchFamily="2" charset="2"/>
              <a:buChar char="l"/>
            </a:pPr>
            <a:r>
              <a:rPr lang="ja-JP" altLang="en-US" b="0" dirty="0" smtClean="0">
                <a:latin typeface="HGPｺﾞｼｯｸM" panose="020B0600000000000000" pitchFamily="50" charset="-128"/>
                <a:ea typeface="HGPｺﾞｼｯｸM" panose="020B0600000000000000" pitchFamily="50" charset="-128"/>
              </a:rPr>
              <a:t>お金を預ける時は、なるべく金利が高い方が増えるのでいいですよね。一方で、お金を借りる時は、なるべく金利が低い方が払う金利（手数料）が減るのでいいですよね。</a:t>
            </a:r>
          </a:p>
        </p:txBody>
      </p:sp>
    </p:spTree>
    <p:extLst>
      <p:ext uri="{BB962C8B-B14F-4D97-AF65-F5344CB8AC3E}">
        <p14:creationId xmlns:p14="http://schemas.microsoft.com/office/powerpoint/2010/main" val="1449232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mc:AlternateContent xmlns:mc="http://schemas.openxmlformats.org/markup-compatibility/2006" xmlns:a14="http://schemas.microsoft.com/office/drawing/2010/main">
        <mc:Choice Requires="a14">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元本だけでなく、受け取った利子も預けると、利子に利子がつきます。このことを「複利」と言います。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グラフの例は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年預けて、</a:t>
                </a:r>
                <a:r>
                  <a:rPr lang="en-US" altLang="ja-JP" b="0" dirty="0" smtClean="0">
                    <a:latin typeface="HGPｺﾞｼｯｸM" panose="020B0600000000000000" pitchFamily="50" charset="-128"/>
                    <a:ea typeface="HGPｺﾞｼｯｸM" panose="020B0600000000000000" pitchFamily="50" charset="-128"/>
                  </a:rPr>
                  <a:t>5%</a:t>
                </a:r>
                <a:r>
                  <a:rPr lang="ja-JP" altLang="en-US" b="0" dirty="0" smtClean="0">
                    <a:latin typeface="HGPｺﾞｼｯｸM" panose="020B0600000000000000" pitchFamily="50" charset="-128"/>
                    <a:ea typeface="HGPｺﾞｼｯｸM" panose="020B0600000000000000" pitchFamily="50" charset="-128"/>
                  </a:rPr>
                  <a:t>の利子がついた場合です。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万円が「単利」では</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年後</a:t>
                </a:r>
                <a:r>
                  <a:rPr lang="en-US" altLang="ja-JP" b="0" dirty="0" smtClean="0">
                    <a:latin typeface="HGPｺﾞｼｯｸM" panose="020B0600000000000000" pitchFamily="50" charset="-128"/>
                    <a:ea typeface="HGPｺﾞｼｯｸM" panose="020B0600000000000000" pitchFamily="50" charset="-128"/>
                  </a:rPr>
                  <a:t>300</a:t>
                </a:r>
                <a:r>
                  <a:rPr lang="ja-JP" altLang="en-US" b="0" dirty="0" smtClean="0">
                    <a:latin typeface="HGPｺﾞｼｯｸM" panose="020B0600000000000000" pitchFamily="50" charset="-128"/>
                    <a:ea typeface="HGPｺﾞｼｯｸM" panose="020B0600000000000000" pitchFamily="50" charset="-128"/>
                  </a:rPr>
                  <a:t>万円に増えました。「複利」では</a:t>
                </a:r>
                <a:r>
                  <a:rPr lang="en-US" altLang="ja-JP" b="0" dirty="0" smtClean="0">
                    <a:latin typeface="HGPｺﾞｼｯｸM" panose="020B0600000000000000" pitchFamily="50" charset="-128"/>
                    <a:ea typeface="HGPｺﾞｼｯｸM" panose="020B0600000000000000" pitchFamily="50" charset="-128"/>
                  </a:rPr>
                  <a:t>704</a:t>
                </a:r>
                <a:r>
                  <a:rPr lang="ja-JP" altLang="en-US" b="0" dirty="0" smtClean="0">
                    <a:latin typeface="HGPｺﾞｼｯｸM" panose="020B0600000000000000" pitchFamily="50" charset="-128"/>
                    <a:ea typeface="HGPｺﾞｼｯｸM" panose="020B0600000000000000" pitchFamily="50" charset="-128"/>
                  </a:rPr>
                  <a:t>万円に増えました。複利は曲線的に増えていきます。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「複利」の効果は金利が高ければ高いほど、期間が長ければ長いほど、大きくなります。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預金などお金を預ける場合は、金利が高い方が良いですね。一方、お金を借りる場合は、複利によって支払額が増えてしまうので、金利は低い方がいいですね。</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計算方法：単利</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100x0.05</a:t>
                </a:r>
                <a:r>
                  <a:rPr lang="ja-JP" altLang="en-US" dirty="0" err="1" smtClean="0">
                    <a:latin typeface="Meiryo UI" panose="020B0604030504040204" pitchFamily="50" charset="-128"/>
                    <a:ea typeface="Meiryo UI" panose="020B0604030504040204" pitchFamily="50" charset="-128"/>
                  </a:rPr>
                  <a:t>ｘ</a:t>
                </a:r>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a:t>
                </a:r>
                <a:r>
                  <a:rPr lang="ja-JP" altLang="en-US" b="0" dirty="0" smtClean="0">
                    <a:latin typeface="HGPｺﾞｼｯｸM" panose="020B0600000000000000" pitchFamily="50" charset="-128"/>
                    <a:ea typeface="HGPｺﾞｼｯｸM" panose="020B0600000000000000" pitchFamily="50" charset="-128"/>
                  </a:rPr>
                  <a:t>　複利：</a:t>
                </a:r>
                <a:r>
                  <a:rPr kumimoji="1" lang="ja-JP" altLang="en-US" sz="1200" dirty="0" smtClean="0">
                    <a:latin typeface="Meiryo UI" panose="020B0604030504040204" pitchFamily="50" charset="-128"/>
                    <a:ea typeface="Meiryo UI" panose="020B0604030504040204" pitchFamily="50" charset="-128"/>
                  </a:rPr>
                  <a:t>（</a:t>
                </a:r>
                <a14:m>
                  <m:oMath xmlns:m="http://schemas.openxmlformats.org/officeDocument/2006/math">
                    <m:r>
                      <a:rPr kumimoji="1" lang="ja-JP" altLang="en-US" sz="1200" smtClean="0">
                        <a:latin typeface="Cambria Math" panose="02040503050406030204" pitchFamily="18" charset="0"/>
                      </a:rPr>
                      <m:t>100</m:t>
                    </m:r>
                    <m:r>
                      <m:rPr>
                        <m:sty m:val="p"/>
                      </m:rPr>
                      <a:rPr lang="en-US" altLang="ja-JP" sz="1200" i="1">
                        <a:latin typeface="Cambria Math" panose="02040503050406030204" pitchFamily="18" charset="0"/>
                      </a:rPr>
                      <m:t>x</m:t>
                    </m:r>
                    <m:sSup>
                      <m:sSupPr>
                        <m:ctrlPr>
                          <a:rPr kumimoji="1" lang="ja-JP" altLang="en-US" sz="1200" i="1">
                            <a:latin typeface="Cambria Math" panose="02040503050406030204" pitchFamily="18" charset="0"/>
                          </a:rPr>
                        </m:ctrlPr>
                      </m:sSupPr>
                      <m:e>
                        <m:r>
                          <a:rPr kumimoji="1" lang="ja-JP" altLang="en-US" sz="1200" i="0">
                            <a:latin typeface="Cambria Math" panose="02040503050406030204" pitchFamily="18" charset="0"/>
                          </a:rPr>
                          <m:t>1.05</m:t>
                        </m:r>
                      </m:e>
                      <m:sup>
                        <m:r>
                          <a:rPr kumimoji="1" lang="ja-JP" altLang="en-US" sz="1200" i="0">
                            <a:latin typeface="Cambria Math" panose="02040503050406030204" pitchFamily="18" charset="0"/>
                          </a:rPr>
                          <m:t>40</m:t>
                        </m:r>
                      </m:sup>
                    </m:sSup>
                    <m:r>
                      <a:rPr lang="ja-JP" altLang="en-US" sz="1200" i="1" smtClean="0">
                        <a:latin typeface="Cambria Math" panose="02040503050406030204" pitchFamily="18" charset="0"/>
                      </a:rPr>
                      <m:t>）</m:t>
                    </m:r>
                  </m:oMath>
                </a14:m>
                <a:endParaRPr kumimoji="1" lang="ja-JP" altLang="en-US" sz="1200" dirty="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mc:Choice>
        <mc:Fallback xmlns="">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元本だけでなく、受け取った利子も預けると、利子に利子がつきます。このことを「複利」と言います。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グラフの例は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年預けて、</a:t>
                </a:r>
                <a:r>
                  <a:rPr lang="en-US" altLang="ja-JP" b="0" dirty="0" smtClean="0">
                    <a:latin typeface="HGPｺﾞｼｯｸM" panose="020B0600000000000000" pitchFamily="50" charset="-128"/>
                    <a:ea typeface="HGPｺﾞｼｯｸM" panose="020B0600000000000000" pitchFamily="50" charset="-128"/>
                  </a:rPr>
                  <a:t>5%</a:t>
                </a:r>
                <a:r>
                  <a:rPr lang="ja-JP" altLang="en-US" b="0" dirty="0" smtClean="0">
                    <a:latin typeface="HGPｺﾞｼｯｸM" panose="020B0600000000000000" pitchFamily="50" charset="-128"/>
                    <a:ea typeface="HGPｺﾞｼｯｸM" panose="020B0600000000000000" pitchFamily="50" charset="-128"/>
                  </a:rPr>
                  <a:t>の利子がついた場合です。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万円が「単利」では</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年後</a:t>
                </a:r>
                <a:r>
                  <a:rPr lang="en-US" altLang="ja-JP" b="0" dirty="0" smtClean="0">
                    <a:latin typeface="HGPｺﾞｼｯｸM" panose="020B0600000000000000" pitchFamily="50" charset="-128"/>
                    <a:ea typeface="HGPｺﾞｼｯｸM" panose="020B0600000000000000" pitchFamily="50" charset="-128"/>
                  </a:rPr>
                  <a:t>300</a:t>
                </a:r>
                <a:r>
                  <a:rPr lang="ja-JP" altLang="en-US" b="0" dirty="0" smtClean="0">
                    <a:latin typeface="HGPｺﾞｼｯｸM" panose="020B0600000000000000" pitchFamily="50" charset="-128"/>
                    <a:ea typeface="HGPｺﾞｼｯｸM" panose="020B0600000000000000" pitchFamily="50" charset="-128"/>
                  </a:rPr>
                  <a:t>万円に増えました。「複利」では</a:t>
                </a:r>
                <a:r>
                  <a:rPr lang="en-US" altLang="ja-JP" b="0" dirty="0" smtClean="0">
                    <a:latin typeface="HGPｺﾞｼｯｸM" panose="020B0600000000000000" pitchFamily="50" charset="-128"/>
                    <a:ea typeface="HGPｺﾞｼｯｸM" panose="020B0600000000000000" pitchFamily="50" charset="-128"/>
                  </a:rPr>
                  <a:t>704</a:t>
                </a:r>
                <a:r>
                  <a:rPr lang="ja-JP" altLang="en-US" b="0" dirty="0" smtClean="0">
                    <a:latin typeface="HGPｺﾞｼｯｸM" panose="020B0600000000000000" pitchFamily="50" charset="-128"/>
                    <a:ea typeface="HGPｺﾞｼｯｸM" panose="020B0600000000000000" pitchFamily="50" charset="-128"/>
                  </a:rPr>
                  <a:t>万円に増えました。複利は曲線的に増えていきます。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「複利」の効果は金利が高ければ高いほど、期間が長ければ長いほど、大きくなります。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預金などお金を預ける場合は、金利が高い方が良いですね。一方、お金を借りる場合は、複利によって支払額が増えてしまうので、金利は低い方がいいですね。</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計算方法：単利</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100x0.05</a:t>
                </a:r>
                <a:r>
                  <a:rPr lang="ja-JP" altLang="en-US" dirty="0" err="1" smtClean="0">
                    <a:latin typeface="Meiryo UI" panose="020B0604030504040204" pitchFamily="50" charset="-128"/>
                    <a:ea typeface="Meiryo UI" panose="020B0604030504040204" pitchFamily="50" charset="-128"/>
                  </a:rPr>
                  <a:t>ｘ</a:t>
                </a:r>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a:t>
                </a:r>
                <a:r>
                  <a:rPr lang="ja-JP" altLang="en-US" b="0" dirty="0" smtClean="0">
                    <a:latin typeface="HGPｺﾞｼｯｸM" panose="020B0600000000000000" pitchFamily="50" charset="-128"/>
                    <a:ea typeface="HGPｺﾞｼｯｸM" panose="020B0600000000000000" pitchFamily="50" charset="-128"/>
                  </a:rPr>
                  <a:t>　複利：</a:t>
                </a:r>
                <a:r>
                  <a:rPr kumimoji="1" lang="ja-JP" altLang="en-US" sz="1200" dirty="0" smtClean="0">
                    <a:latin typeface="Meiryo UI" panose="020B0604030504040204" pitchFamily="50" charset="-128"/>
                    <a:ea typeface="Meiryo UI" panose="020B0604030504040204" pitchFamily="50" charset="-128"/>
                  </a:rPr>
                  <a:t>（</a:t>
                </a:r>
                <a:r>
                  <a:rPr kumimoji="1" lang="ja-JP" altLang="en-US" sz="1200" i="0" smtClean="0">
                    <a:latin typeface="Cambria Math" panose="02040503050406030204" pitchFamily="18" charset="0"/>
                  </a:rPr>
                  <a:t>100</a:t>
                </a:r>
                <a:r>
                  <a:rPr lang="en-US" altLang="ja-JP" sz="1200" i="0">
                    <a:latin typeface="Cambria Math" panose="02040503050406030204" pitchFamily="18" charset="0"/>
                  </a:rPr>
                  <a:t>x</a:t>
                </a:r>
                <a:r>
                  <a:rPr kumimoji="1" lang="ja-JP" altLang="en-US" sz="1200" i="0">
                    <a:latin typeface="Cambria Math" panose="02040503050406030204" pitchFamily="18" charset="0"/>
                  </a:rPr>
                  <a:t>〖1.05〗^40</a:t>
                </a:r>
                <a:r>
                  <a:rPr lang="ja-JP" altLang="en-US" sz="1200" i="0" smtClean="0">
                    <a:latin typeface="Cambria Math" panose="02040503050406030204" pitchFamily="18" charset="0"/>
                  </a:rPr>
                  <a:t>）</a:t>
                </a:r>
                <a:endParaRPr kumimoji="1" lang="ja-JP" altLang="en-US" sz="1200" dirty="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mc:Fallback>
      </mc:AlternateContent>
    </p:spTree>
    <p:extLst>
      <p:ext uri="{BB962C8B-B14F-4D97-AF65-F5344CB8AC3E}">
        <p14:creationId xmlns:p14="http://schemas.microsoft.com/office/powerpoint/2010/main" val="1947413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154" eaLnBrk="0" hangingPunct="0">
              <a:spcBef>
                <a:spcPct val="30000"/>
              </a:spcBef>
              <a:defRPr kumimoji="1" sz="1200">
                <a:solidFill>
                  <a:schemeClr val="tx1"/>
                </a:solidFill>
                <a:latin typeface="Times New Roman" pitchFamily="18" charset="0"/>
                <a:ea typeface="ＭＳ Ｐ明朝" pitchFamily="18" charset="-128"/>
              </a:defRPr>
            </a:lvl1pPr>
            <a:lvl2pPr marL="703024" indent="-265023" algn="l" defTabSz="906154" eaLnBrk="0" hangingPunct="0">
              <a:spcBef>
                <a:spcPct val="30000"/>
              </a:spcBef>
              <a:defRPr kumimoji="1" sz="1200">
                <a:solidFill>
                  <a:schemeClr val="tx1"/>
                </a:solidFill>
                <a:latin typeface="Times New Roman" pitchFamily="18" charset="0"/>
                <a:ea typeface="ＭＳ Ｐ明朝" pitchFamily="18" charset="-128"/>
              </a:defRPr>
            </a:lvl2pPr>
            <a:lvl3pPr marL="1083892" indent="-207891" algn="l" defTabSz="906154" eaLnBrk="0" hangingPunct="0">
              <a:spcBef>
                <a:spcPct val="30000"/>
              </a:spcBef>
              <a:defRPr kumimoji="1" sz="1200">
                <a:solidFill>
                  <a:schemeClr val="tx1"/>
                </a:solidFill>
                <a:latin typeface="Times New Roman" pitchFamily="18" charset="0"/>
                <a:ea typeface="ＭＳ Ｐ明朝" pitchFamily="18" charset="-128"/>
              </a:defRPr>
            </a:lvl3pPr>
            <a:lvl4pPr marL="1523479" indent="-207891" algn="l" defTabSz="906154" eaLnBrk="0" hangingPunct="0">
              <a:spcBef>
                <a:spcPct val="30000"/>
              </a:spcBef>
              <a:defRPr kumimoji="1" sz="1200">
                <a:solidFill>
                  <a:schemeClr val="tx1"/>
                </a:solidFill>
                <a:latin typeface="Times New Roman" pitchFamily="18" charset="0"/>
                <a:ea typeface="ＭＳ Ｐ明朝" pitchFamily="18" charset="-128"/>
              </a:defRPr>
            </a:lvl4pPr>
            <a:lvl5pPr marL="1961479" indent="-207891" algn="l" defTabSz="906154" eaLnBrk="0" hangingPunct="0">
              <a:spcBef>
                <a:spcPct val="30000"/>
              </a:spcBef>
              <a:defRPr kumimoji="1" sz="1200">
                <a:solidFill>
                  <a:schemeClr val="tx1"/>
                </a:solidFill>
                <a:latin typeface="Times New Roman" pitchFamily="18" charset="0"/>
                <a:ea typeface="ＭＳ Ｐ明朝" pitchFamily="18" charset="-128"/>
              </a:defRPr>
            </a:lvl5pPr>
            <a:lvl6pPr marL="2418525"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568"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612"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657"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285750" indent="-285750" eaLnBrk="1" hangingPunct="1">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こちらは日本の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過去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年くらいの預金金利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推移です。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年代には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をつける時もありましたが、皆さんが産まれた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年以降はずっとゼロになっています。なので、預金においていて、増えるということはあまり期待できなくなりました。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lnSpc>
                <a:spcPct val="150000"/>
              </a:lnSpc>
              <a:buFont typeface="Wingdings" panose="05000000000000000000" pitchFamily="2" charset="2"/>
              <a:buChar char="p"/>
            </a:pPr>
            <a:r>
              <a:rPr lang="ja-JP" altLang="en-US" sz="1400" b="1" dirty="0" smtClean="0"/>
              <a:t>（クリック）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銀行に預けるという事は、現在だと安全に保管するという事になりますね。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ja-JP" altLang="ja-JP" sz="1400" dirty="0" smtClean="0"/>
          </a:p>
        </p:txBody>
      </p:sp>
    </p:spTree>
    <p:extLst>
      <p:ext uri="{BB962C8B-B14F-4D97-AF65-F5344CB8AC3E}">
        <p14:creationId xmlns:p14="http://schemas.microsoft.com/office/powerpoint/2010/main" val="2773937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spcBef>
                <a:spcPts val="0"/>
              </a:spcBef>
              <a:spcAft>
                <a:spcPts val="302"/>
              </a:spcAft>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 資産形成を行うということは、目的に応じて金融商品を選ぶということです。</a:t>
            </a:r>
            <a:endParaRPr lang="en-US" altLang="ja-JP" b="1"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金融商品を選ぶときのポイントとしては、</a:t>
            </a:r>
            <a:r>
              <a:rPr lang="ja-JP" altLang="en-US" b="1" dirty="0" smtClean="0">
                <a:latin typeface="HGPｺﾞｼｯｸM" panose="020B0600000000000000" pitchFamily="50" charset="-128"/>
                <a:ea typeface="HGPｺﾞｼｯｸM" panose="020B0600000000000000" pitchFamily="50" charset="-128"/>
              </a:rPr>
              <a:t>安全性、収益性、流動性の３つの観点</a:t>
            </a:r>
            <a:r>
              <a:rPr lang="ja-JP" altLang="en-US" dirty="0" smtClean="0">
                <a:latin typeface="HGPｺﾞｼｯｸM" panose="020B0600000000000000" pitchFamily="50" charset="-128"/>
                <a:ea typeface="HGPｺﾞｼｯｸM" panose="020B0600000000000000" pitchFamily="50" charset="-128"/>
              </a:rPr>
              <a:t>があります。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安全性とは、お金が減らないかどうか、収益性とは、どれくらい利益が期待できるか、流動性とは、必要なときにお金を引き出しやすいかどうかです。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安全性や流動性が高いものは、収益性が低くなり、一方、収益性が高いものは安全性や流動性が低くなりますので、</a:t>
            </a:r>
            <a:r>
              <a:rPr lang="ja-JP" altLang="en-US" b="1" dirty="0" smtClean="0">
                <a:latin typeface="HGPｺﾞｼｯｸM" panose="020B0600000000000000" pitchFamily="50" charset="-128"/>
                <a:ea typeface="HGPｺﾞｼｯｸM" panose="020B0600000000000000" pitchFamily="50" charset="-128"/>
              </a:rPr>
              <a:t>３つの基準すべてを満たす金融商品はありません</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金融商品には、それぞれ特徴があり、金融商品を選ぶときは、これらの基準に照らしながら、</a:t>
            </a:r>
            <a:r>
              <a:rPr lang="ja-JP" altLang="en-US" b="1" dirty="0" smtClean="0">
                <a:latin typeface="HGPｺﾞｼｯｸM" panose="020B0600000000000000" pitchFamily="50" charset="-128"/>
                <a:ea typeface="HGPｺﾞｼｯｸM" panose="020B0600000000000000" pitchFamily="50" charset="-128"/>
              </a:rPr>
              <a:t>目的に応じて使い分けたり、組み合わせる</a:t>
            </a:r>
            <a:r>
              <a:rPr lang="ja-JP" altLang="en-US" dirty="0" smtClean="0">
                <a:latin typeface="HGPｺﾞｼｯｸM" panose="020B0600000000000000" pitchFamily="50" charset="-128"/>
                <a:ea typeface="HGPｺﾞｼｯｸM" panose="020B0600000000000000" pitchFamily="50" charset="-128"/>
              </a:rPr>
              <a:t>ことが大切です。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056634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buFont typeface="Wingdings" panose="05000000000000000000" pitchFamily="2" charset="2"/>
              <a:buChar char="p"/>
            </a:pPr>
            <a:r>
              <a:rPr lang="ja-JP" altLang="ja-JP" dirty="0" smtClean="0">
                <a:latin typeface="HGPｺﾞｼｯｸM" panose="020B0600000000000000" pitchFamily="50" charset="-128"/>
                <a:ea typeface="HGPｺﾞｼｯｸM" panose="020B0600000000000000" pitchFamily="50" charset="-128"/>
              </a:rPr>
              <a:t>資産の持ち方</a:t>
            </a:r>
            <a:r>
              <a:rPr lang="ja-JP" altLang="en-US" dirty="0" smtClean="0">
                <a:latin typeface="HGPｺﾞｼｯｸM" panose="020B0600000000000000" pitchFamily="50" charset="-128"/>
                <a:ea typeface="HGPｺﾞｼｯｸM" panose="020B0600000000000000" pitchFamily="50" charset="-128"/>
              </a:rPr>
              <a:t>として、金融商品ごとの特徴を見てみましょう。</a:t>
            </a:r>
            <a:r>
              <a:rPr lang="ja-JP" altLang="ja-JP" dirty="0" smtClean="0">
                <a:latin typeface="HGPｺﾞｼｯｸM" panose="020B0600000000000000" pitchFamily="50" charset="-128"/>
                <a:ea typeface="HGPｺﾞｼｯｸM" panose="020B0600000000000000" pitchFamily="50" charset="-128"/>
              </a:rPr>
              <a:t>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まずは、</a:t>
            </a:r>
            <a:r>
              <a:rPr lang="ja-JP" altLang="en-US" b="1" dirty="0" smtClean="0">
                <a:latin typeface="HGPｺﾞｼｯｸM" panose="020B0600000000000000" pitchFamily="50" charset="-128"/>
                <a:ea typeface="HGPｺﾞｼｯｸM" panose="020B0600000000000000" pitchFamily="50" charset="-128"/>
              </a:rPr>
              <a:t>「預金・貯金」</a:t>
            </a:r>
            <a:r>
              <a:rPr lang="ja-JP" altLang="en-US" dirty="0" smtClean="0">
                <a:latin typeface="HGPｺﾞｼｯｸM" panose="020B0600000000000000" pitchFamily="50" charset="-128"/>
                <a:ea typeface="HGPｺﾞｼｯｸM" panose="020B0600000000000000" pitchFamily="50" charset="-128"/>
              </a:rPr>
              <a:t>。多くの人が日常生活で利用している金融商品です。銀行に預けるものを「預金」、郵便局に預けるものを「貯金」といいます。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たとえば給与は、預金・貯金口座への振込で受け取るのが一般的です。預金口座から現金をおろしたり、また現金を口座に入れたり、頻繁に使用されます。 また、私たちは預金を「決済」に利用しています。例えば、電気・ガス・水道などの公共料金、電話代、クレジットカードでの買い物代金などの自動引き落としです。預金・貯金は、多くの人の日常生活に利用され、「決済」にも利用されることから、手厚く保護され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預金の特徴は、一般に</a:t>
            </a:r>
            <a:r>
              <a:rPr lang="ja-JP" altLang="en-US" b="1" dirty="0" smtClean="0">
                <a:latin typeface="HGPｺﾞｼｯｸM" panose="020B0600000000000000" pitchFamily="50" charset="-128"/>
                <a:ea typeface="HGPｺﾞｼｯｸM" panose="020B0600000000000000" pitchFamily="50" charset="-128"/>
              </a:rPr>
              <a:t>「安全性」が高く、元本が確保され、「流動性」も高い</a:t>
            </a:r>
            <a:r>
              <a:rPr lang="ja-JP" altLang="en-US" dirty="0" smtClean="0">
                <a:latin typeface="HGPｺﾞｼｯｸM" panose="020B0600000000000000" pitchFamily="50" charset="-128"/>
                <a:ea typeface="HGPｺﾞｼｯｸM" panose="020B0600000000000000" pitchFamily="50" charset="-128"/>
              </a:rPr>
              <a:t>、すなわち、現金に換えやすい点です。一方、</a:t>
            </a:r>
            <a:r>
              <a:rPr lang="ja-JP" altLang="en-US" b="1" dirty="0" smtClean="0">
                <a:latin typeface="HGPｺﾞｼｯｸM" panose="020B0600000000000000" pitchFamily="50" charset="-128"/>
                <a:ea typeface="HGPｺﾞｼｯｸM" panose="020B0600000000000000" pitchFamily="50" charset="-128"/>
              </a:rPr>
              <a:t>「収益性」は低く</a:t>
            </a:r>
            <a:r>
              <a:rPr lang="ja-JP" altLang="en-US" dirty="0" smtClean="0">
                <a:latin typeface="HGPｺﾞｼｯｸM" panose="020B0600000000000000" pitchFamily="50" charset="-128"/>
                <a:ea typeface="HGPｺﾞｼｯｸM" panose="020B0600000000000000" pitchFamily="50" charset="-128"/>
              </a:rPr>
              <a:t>なります。</a:t>
            </a:r>
            <a:r>
              <a:rPr lang="ja-JP" altLang="ja-JP" dirty="0" smtClean="0">
                <a:latin typeface="HGPｺﾞｼｯｸM" panose="020B0600000000000000" pitchFamily="50" charset="-128"/>
                <a:ea typeface="HGPｺﾞｼｯｸM" panose="020B0600000000000000" pitchFamily="50" charset="-128"/>
              </a:rPr>
              <a:t>　　　</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8694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「債券」</a:t>
            </a:r>
            <a:r>
              <a:rPr lang="ja-JP" altLang="en-US" dirty="0" smtClean="0">
                <a:latin typeface="HGPｺﾞｼｯｸM" panose="020B0600000000000000" pitchFamily="50" charset="-128"/>
                <a:ea typeface="HGPｺﾞｼｯｸM" panose="020B0600000000000000" pitchFamily="50" charset="-128"/>
              </a:rPr>
              <a:t>とは、国や会社がお金を借りるために発行するものをいいます。企業や国は、お金を借りる代わりに定期的に利子を支払い、満期がくれば借りたお金（元本）を返すことを約束します。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債券のうち、企業が発行するものは「社債」、国が発行するものは「国債」と呼ばれます。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発行した会社等が倒産すると、返済されない可能性があります。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債券の</a:t>
            </a:r>
            <a:r>
              <a:rPr lang="ja-JP" altLang="en-US" b="1" dirty="0" smtClean="0">
                <a:latin typeface="HGPｺﾞｼｯｸM" panose="020B0600000000000000" pitchFamily="50" charset="-128"/>
                <a:ea typeface="HGPｺﾞｼｯｸM" panose="020B0600000000000000" pitchFamily="50" charset="-128"/>
              </a:rPr>
              <a:t>「安全性」は、国債は国の信用力により高く、社債は発行した会社次第</a:t>
            </a:r>
            <a:r>
              <a:rPr lang="ja-JP" altLang="en-US" dirty="0" smtClean="0">
                <a:latin typeface="HGPｺﾞｼｯｸM" panose="020B0600000000000000" pitchFamily="50" charset="-128"/>
                <a:ea typeface="HGPｺﾞｼｯｸM" panose="020B0600000000000000" pitchFamily="50" charset="-128"/>
              </a:rPr>
              <a:t>です。</a:t>
            </a:r>
            <a:r>
              <a:rPr lang="ja-JP" altLang="en-US" b="1" dirty="0" smtClean="0">
                <a:latin typeface="HGPｺﾞｼｯｸM" panose="020B0600000000000000" pitchFamily="50" charset="-128"/>
                <a:ea typeface="HGPｺﾞｼｯｸM" panose="020B0600000000000000" pitchFamily="50" charset="-128"/>
              </a:rPr>
              <a:t>「収益性」は、一般に預金よりも高い</a:t>
            </a:r>
            <a:r>
              <a:rPr lang="ja-JP" altLang="en-US" dirty="0" smtClean="0">
                <a:latin typeface="HGPｺﾞｼｯｸM" panose="020B0600000000000000" pitchFamily="50" charset="-128"/>
                <a:ea typeface="HGPｺﾞｼｯｸM" panose="020B0600000000000000" pitchFamily="50" charset="-128"/>
              </a:rPr>
              <a:t>ですが、</a:t>
            </a:r>
            <a:r>
              <a:rPr lang="ja-JP" altLang="en-US" b="1" dirty="0" smtClean="0">
                <a:latin typeface="HGPｺﾞｼｯｸM" panose="020B0600000000000000" pitchFamily="50" charset="-128"/>
                <a:ea typeface="HGPｺﾞｼｯｸM" panose="020B0600000000000000" pitchFamily="50" charset="-128"/>
              </a:rPr>
              <a:t>満期前に売る場合には元本割れになる可能性</a:t>
            </a:r>
            <a:r>
              <a:rPr lang="ja-JP" altLang="en-US" dirty="0" smtClean="0">
                <a:latin typeface="HGPｺﾞｼｯｸM" panose="020B0600000000000000" pitchFamily="50" charset="-128"/>
                <a:ea typeface="HGPｺﾞｼｯｸM" panose="020B0600000000000000" pitchFamily="50" charset="-128"/>
              </a:rPr>
              <a:t>もあり得ます。</a:t>
            </a:r>
          </a:p>
        </p:txBody>
      </p:sp>
    </p:spTree>
    <p:extLst>
      <p:ext uri="{BB962C8B-B14F-4D97-AF65-F5344CB8AC3E}">
        <p14:creationId xmlns:p14="http://schemas.microsoft.com/office/powerpoint/2010/main" val="2581565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「投資」の一つの例が、株式を購入することです。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株式会社は、</a:t>
            </a:r>
            <a:r>
              <a:rPr lang="ja-JP" altLang="en-US" b="1" dirty="0" smtClean="0">
                <a:latin typeface="HGPｺﾞｼｯｸM" panose="020B0600000000000000" pitchFamily="50" charset="-128"/>
                <a:ea typeface="HGPｺﾞｼｯｸM" panose="020B0600000000000000" pitchFamily="50" charset="-128"/>
              </a:rPr>
              <a:t>「株式」</a:t>
            </a:r>
            <a:r>
              <a:rPr lang="ja-JP" altLang="en-US" dirty="0" smtClean="0">
                <a:latin typeface="HGPｺﾞｼｯｸM" panose="020B0600000000000000" pitchFamily="50" charset="-128"/>
                <a:ea typeface="HGPｺﾞｼｯｸM" panose="020B0600000000000000" pitchFamily="50" charset="-128"/>
              </a:rPr>
              <a:t>を発行して一般の人などからお金を集め、そのお金で事業を始めたり、事業を拡大します。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株式を持っている人を株主といい、</a:t>
            </a:r>
            <a:r>
              <a:rPr lang="ja-JP" altLang="en-US" b="1" dirty="0" smtClean="0">
                <a:latin typeface="HGPｺﾞｼｯｸM" panose="020B0600000000000000" pitchFamily="50" charset="-128"/>
                <a:ea typeface="HGPｺﾞｼｯｸM" panose="020B0600000000000000" pitchFamily="50" charset="-128"/>
              </a:rPr>
              <a:t>株主は法的には株式会社の所有者</a:t>
            </a:r>
            <a:r>
              <a:rPr lang="ja-JP" altLang="en-US" dirty="0" smtClean="0">
                <a:latin typeface="HGPｺﾞｼｯｸM" panose="020B0600000000000000" pitchFamily="50" charset="-128"/>
                <a:ea typeface="HGPｺﾞｼｯｸM" panose="020B0600000000000000" pitchFamily="50" charset="-128"/>
              </a:rPr>
              <a:t>です。このため、株式を買うことは、その会社の「持ち分」を買っていることになります。株主はお金を貸している訳ではないので、会社にとっては返済義務のない「資本」になります。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 株式は、発行企業の業績、特に利益が伸びれば配当金の増加や株価の上昇が期待できます。一方、赤字が続けば株価は下落し、経営が破綻すれば株式の価値、すなわち株価はゼロになることもあり得ます。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このように、株式は、</a:t>
            </a:r>
            <a:r>
              <a:rPr lang="ja-JP" altLang="en-US" b="1" dirty="0" smtClean="0">
                <a:latin typeface="HGPｺﾞｼｯｸM" panose="020B0600000000000000" pitchFamily="50" charset="-128"/>
                <a:ea typeface="HGPｺﾞｼｯｸM" panose="020B0600000000000000" pitchFamily="50" charset="-128"/>
              </a:rPr>
              <a:t>「安全性」は低い</a:t>
            </a:r>
            <a:r>
              <a:rPr lang="ja-JP" altLang="en-US" dirty="0" smtClean="0">
                <a:latin typeface="HGPｺﾞｼｯｸM" panose="020B0600000000000000" pitchFamily="50" charset="-128"/>
                <a:ea typeface="HGPｺﾞｼｯｸM" panose="020B0600000000000000" pitchFamily="50" charset="-128"/>
              </a:rPr>
              <a:t>ですが、</a:t>
            </a:r>
            <a:r>
              <a:rPr lang="ja-JP" altLang="en-US" b="1" dirty="0" smtClean="0">
                <a:latin typeface="HGPｺﾞｼｯｸM" panose="020B0600000000000000" pitchFamily="50" charset="-128"/>
                <a:ea typeface="HGPｺﾞｼｯｸM" panose="020B0600000000000000" pitchFamily="50" charset="-128"/>
              </a:rPr>
              <a:t>高い「収益性」が期待できる</a:t>
            </a:r>
            <a:r>
              <a:rPr lang="ja-JP" altLang="en-US" dirty="0" smtClean="0">
                <a:latin typeface="HGPｺﾞｼｯｸM" panose="020B0600000000000000" pitchFamily="50" charset="-128"/>
                <a:ea typeface="HGPｺﾞｼｯｸM" panose="020B0600000000000000" pitchFamily="50" charset="-128"/>
              </a:rPr>
              <a:t>金融商品なのです。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endParaRPr lang="ja-JP" altLang="en-US"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79345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96674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「投資信託」</a:t>
            </a:r>
            <a:r>
              <a:rPr lang="ja-JP" altLang="en-US" dirty="0" smtClean="0">
                <a:latin typeface="HGPｺﾞｼｯｸM" panose="020B0600000000000000" pitchFamily="50" charset="-128"/>
                <a:ea typeface="HGPｺﾞｼｯｸM" panose="020B0600000000000000" pitchFamily="50" charset="-128"/>
              </a:rPr>
              <a:t>は、</a:t>
            </a:r>
            <a:r>
              <a:rPr lang="ja-JP" altLang="en-US" b="1" dirty="0" smtClean="0">
                <a:latin typeface="HGPｺﾞｼｯｸM" panose="020B0600000000000000" pitchFamily="50" charset="-128"/>
                <a:ea typeface="HGPｺﾞｼｯｸM" panose="020B0600000000000000" pitchFamily="50" charset="-128"/>
              </a:rPr>
              <a:t>多くの人のお金を専門家がまとめて運用</a:t>
            </a:r>
            <a:r>
              <a:rPr lang="ja-JP" altLang="en-US" dirty="0" smtClean="0">
                <a:latin typeface="HGPｺﾞｼｯｸM" panose="020B0600000000000000" pitchFamily="50" charset="-128"/>
                <a:ea typeface="HGPｺﾞｼｯｸM" panose="020B0600000000000000" pitchFamily="50" charset="-128"/>
              </a:rPr>
              <a:t>し、成果を分配するものです。投資信託は、 さまざまな内容のものがあります。たとえば運用対象が債券中心、株式中心、不動産中心、海外資産中心などです。多くの銘柄、数種類の金融商品などに「分散投資」する投資信託もあります。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このため、投資信託の</a:t>
            </a:r>
            <a:r>
              <a:rPr lang="ja-JP" altLang="en-US" b="1" dirty="0" smtClean="0">
                <a:latin typeface="HGPｺﾞｼｯｸM" panose="020B0600000000000000" pitchFamily="50" charset="-128"/>
                <a:ea typeface="HGPｺﾞｼｯｸM" panose="020B0600000000000000" pitchFamily="50" charset="-128"/>
              </a:rPr>
              <a:t>収益性、安全性、流動性は、内容次第</a:t>
            </a:r>
            <a:r>
              <a:rPr lang="ja-JP" altLang="en-US" dirty="0" smtClean="0">
                <a:latin typeface="HGPｺﾞｼｯｸM" panose="020B0600000000000000" pitchFamily="50" charset="-128"/>
                <a:ea typeface="HGPｺﾞｼｯｸM" panose="020B0600000000000000" pitchFamily="50" charset="-128"/>
              </a:rPr>
              <a:t>です。運用している対象をよく確認し、特徴を把握する必要があります。</a:t>
            </a:r>
            <a:r>
              <a:rPr lang="ja-JP" altLang="en-US" b="1" dirty="0" smtClean="0">
                <a:latin typeface="HGPｺﾞｼｯｸM" panose="020B0600000000000000" pitchFamily="50" charset="-128"/>
                <a:ea typeface="HGPｺﾞｼｯｸM" panose="020B0600000000000000" pitchFamily="50" charset="-128"/>
              </a:rPr>
              <a:t>元本は保証されていません</a:t>
            </a:r>
            <a:r>
              <a:rPr lang="ja-JP" altLang="en-US" dirty="0" smtClean="0">
                <a:latin typeface="HGPｺﾞｼｯｸM" panose="020B0600000000000000" pitchFamily="50" charset="-128"/>
                <a:ea typeface="HGPｺﾞｼｯｸM" panose="020B0600000000000000" pitchFamily="50" charset="-128"/>
              </a:rPr>
              <a:t>。 投資信託には、</a:t>
            </a:r>
            <a:r>
              <a:rPr lang="ja-JP" altLang="en-US" b="1" dirty="0" smtClean="0">
                <a:latin typeface="HGPｺﾞｼｯｸM" panose="020B0600000000000000" pitchFamily="50" charset="-128"/>
                <a:ea typeface="HGPｺﾞｼｯｸM" panose="020B0600000000000000" pitchFamily="50" charset="-128"/>
              </a:rPr>
              <a:t>運用を専門家に任せることができる</a:t>
            </a:r>
            <a:r>
              <a:rPr lang="ja-JP" altLang="en-US" dirty="0" smtClean="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豊富な商品群から選択</a:t>
            </a:r>
            <a:r>
              <a:rPr lang="ja-JP" altLang="en-US" dirty="0" smtClean="0">
                <a:latin typeface="HGPｺﾞｼｯｸM" panose="020B0600000000000000" pitchFamily="50" charset="-128"/>
                <a:ea typeface="HGPｺﾞｼｯｸM" panose="020B0600000000000000" pitchFamily="50" charset="-128"/>
              </a:rPr>
              <a:t>できる、</a:t>
            </a:r>
            <a:r>
              <a:rPr lang="ja-JP" altLang="en-US" b="1" dirty="0" smtClean="0">
                <a:latin typeface="HGPｺﾞｼｯｸM" panose="020B0600000000000000" pitchFamily="50" charset="-128"/>
                <a:ea typeface="HGPｺﾞｼｯｸM" panose="020B0600000000000000" pitchFamily="50" charset="-128"/>
              </a:rPr>
              <a:t>少ない金額から</a:t>
            </a:r>
            <a:r>
              <a:rPr lang="ja-JP" altLang="en-US" dirty="0" smtClean="0">
                <a:latin typeface="HGPｺﾞｼｯｸM" panose="020B0600000000000000" pitchFamily="50" charset="-128"/>
                <a:ea typeface="HGPｺﾞｼｯｸM" panose="020B0600000000000000" pitchFamily="50" charset="-128"/>
              </a:rPr>
              <a:t>買うことができ、</a:t>
            </a:r>
            <a:r>
              <a:rPr lang="ja-JP" altLang="en-US" b="1" dirty="0" smtClean="0">
                <a:latin typeface="HGPｺﾞｼｯｸM" panose="020B0600000000000000" pitchFamily="50" charset="-128"/>
                <a:ea typeface="HGPｺﾞｼｯｸM" panose="020B0600000000000000" pitchFamily="50" charset="-128"/>
              </a:rPr>
              <a:t>分散投資もしやすい</a:t>
            </a:r>
            <a:r>
              <a:rPr lang="ja-JP" altLang="en-US" dirty="0" smtClean="0">
                <a:latin typeface="HGPｺﾞｼｯｸM" panose="020B0600000000000000" pitchFamily="50" charset="-128"/>
                <a:ea typeface="HGPｺﾞｼｯｸM" panose="020B0600000000000000" pitchFamily="50" charset="-128"/>
              </a:rPr>
              <a:t>などの特徴があります。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757741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安全性・収益性・流動性の３つとも◎の金融商品はありません。</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流動性：預金・貯金は</a:t>
            </a:r>
            <a:r>
              <a:rPr lang="en-US" altLang="ja-JP" dirty="0" smtClean="0">
                <a:latin typeface="HGPｺﾞｼｯｸM" panose="020B0600000000000000" pitchFamily="50" charset="-128"/>
                <a:ea typeface="HGPｺﾞｼｯｸM" panose="020B0600000000000000" pitchFamily="50" charset="-128"/>
              </a:rPr>
              <a:t>24</a:t>
            </a:r>
            <a:r>
              <a:rPr lang="ja-JP" altLang="en-US" dirty="0" smtClean="0">
                <a:latin typeface="HGPｺﾞｼｯｸM" panose="020B0600000000000000" pitchFamily="50" charset="-128"/>
                <a:ea typeface="HGPｺﾞｼｯｸM" panose="020B0600000000000000" pitchFamily="50" charset="-128"/>
              </a:rPr>
              <a:t>時間引き出せるので◎、株式・投資信託は売却後</a:t>
            </a:r>
            <a:r>
              <a:rPr lang="en-US" altLang="ja-JP" dirty="0" smtClean="0">
                <a:latin typeface="HGPｺﾞｼｯｸM" panose="020B0600000000000000" pitchFamily="50" charset="-128"/>
                <a:ea typeface="HGPｺﾞｼｯｸM" panose="020B0600000000000000" pitchFamily="50" charset="-128"/>
              </a:rPr>
              <a:t>4</a:t>
            </a:r>
            <a:r>
              <a:rPr lang="ja-JP" altLang="en-US" dirty="0" smtClean="0">
                <a:latin typeface="HGPｺﾞｼｯｸM" panose="020B0600000000000000" pitchFamily="50" charset="-128"/>
                <a:ea typeface="HGPｺﾞｼｯｸM" panose="020B0600000000000000" pitchFamily="50" charset="-128"/>
              </a:rPr>
              <a:t>～</a:t>
            </a:r>
            <a:r>
              <a:rPr lang="en-US" altLang="ja-JP" dirty="0" smtClean="0">
                <a:latin typeface="HGPｺﾞｼｯｸM" panose="020B0600000000000000" pitchFamily="50" charset="-128"/>
                <a:ea typeface="HGPｺﾞｼｯｸM" panose="020B0600000000000000" pitchFamily="50" charset="-128"/>
              </a:rPr>
              <a:t>5</a:t>
            </a:r>
            <a:r>
              <a:rPr lang="ja-JP" altLang="en-US" dirty="0" smtClean="0">
                <a:latin typeface="HGPｺﾞｼｯｸM" panose="020B0600000000000000" pitchFamily="50" charset="-128"/>
                <a:ea typeface="HGPｺﾞｼｯｸM" panose="020B0600000000000000" pitchFamily="50" charset="-128"/>
              </a:rPr>
              <a:t>営業日かかりますので〇としています。債券は途中で売却することもできますが、満期保有が原則なので△としています。預金・貯金は</a:t>
            </a:r>
            <a:r>
              <a:rPr lang="en-US" altLang="ja-JP" dirty="0" smtClean="0">
                <a:latin typeface="HGPｺﾞｼｯｸM" panose="020B0600000000000000" pitchFamily="50" charset="-128"/>
                <a:ea typeface="HGPｺﾞｼｯｸM" panose="020B0600000000000000" pitchFamily="50" charset="-128"/>
              </a:rPr>
              <a:t>ATM</a:t>
            </a:r>
            <a:r>
              <a:rPr lang="ja-JP" altLang="en-US" dirty="0" smtClean="0">
                <a:latin typeface="HGPｺﾞｼｯｸM" panose="020B0600000000000000" pitchFamily="50" charset="-128"/>
                <a:ea typeface="HGPｺﾞｼｯｸM" panose="020B0600000000000000" pitchFamily="50" charset="-128"/>
              </a:rPr>
              <a:t>利用手数料、株式・債券・投資信託は売買手数料等を確認しましょう。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投資信託の安全性や収益性は投資対象次第ですので、幅を持たせています。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生活費や使う予定がある資金は、預金・貯金に入れましょう。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当面使う予定がなく増やすことを考える場合は、株式、債券、投資信託といった金融商品を購入することを検討しましょう。</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109336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57550" y="506413"/>
            <a:ext cx="3387725" cy="2541587"/>
          </a:xfrm>
        </p:spPr>
      </p:sp>
      <p:sp>
        <p:nvSpPr>
          <p:cNvPr id="3" name="ノート プレースホルダー 2"/>
          <p:cNvSpPr>
            <a:spLocks noGrp="1"/>
          </p:cNvSpPr>
          <p:nvPr>
            <p:ph type="body" idx="1"/>
          </p:nvPr>
        </p:nvSpPr>
        <p:spPr/>
        <p:txBody>
          <a:bodyPr/>
          <a:lstStyle/>
          <a:p>
            <a:pPr marL="172144" indent="-172144" defTabSz="918099"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「リスク」とは英語で危険と訳されますが、金融商品の「リスク」とは、リターンがプラスになるマイナスになる両方の不確実性のことを言うので、必ずしもネガティブなことではありません。</a:t>
            </a:r>
            <a:endParaRPr lang="en-US" altLang="ja-JP" dirty="0" smtClean="0">
              <a:latin typeface="HGPｺﾞｼｯｸM" panose="020B0600000000000000" pitchFamily="50" charset="-128"/>
              <a:ea typeface="HGPｺﾞｼｯｸM" panose="020B0600000000000000" pitchFamily="50" charset="-128"/>
            </a:endParaRPr>
          </a:p>
          <a:p>
            <a:pPr marL="172144" indent="-172144" defTabSz="918099"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一つ注意したいのは、自分の意思に基づいて金融商品を買うため、</a:t>
            </a:r>
            <a:r>
              <a:rPr lang="ja-JP" altLang="en-US" b="1" dirty="0" smtClean="0">
                <a:latin typeface="HGPｺﾞｼｯｸM" panose="020B0600000000000000" pitchFamily="50" charset="-128"/>
                <a:ea typeface="HGPｺﾞｼｯｸM" panose="020B0600000000000000" pitchFamily="50" charset="-128"/>
              </a:rPr>
              <a:t>その結果に対しても自分で責任を負う必要</a:t>
            </a:r>
            <a:r>
              <a:rPr lang="ja-JP" altLang="en-US" dirty="0" smtClean="0">
                <a:latin typeface="HGPｺﾞｼｯｸM" panose="020B0600000000000000" pitchFamily="50" charset="-128"/>
                <a:ea typeface="HGPｺﾞｼｯｸM" panose="020B0600000000000000" pitchFamily="50" charset="-128"/>
              </a:rPr>
              <a:t>があります。</a:t>
            </a:r>
            <a:r>
              <a:rPr lang="ja-JP" altLang="en-US" b="1" dirty="0" smtClean="0">
                <a:latin typeface="HGPｺﾞｼｯｸM" panose="020B0600000000000000" pitchFamily="50" charset="-128"/>
                <a:ea typeface="HGPｺﾞｼｯｸM" panose="020B0600000000000000" pitchFamily="50" charset="-128"/>
              </a:rPr>
              <a:t>自己責任原則</a:t>
            </a:r>
            <a:r>
              <a:rPr lang="ja-JP" altLang="en-US" dirty="0" smtClean="0">
                <a:latin typeface="HGPｺﾞｼｯｸM" panose="020B0600000000000000" pitchFamily="50" charset="-128"/>
                <a:ea typeface="HGPｺﾞｼｯｸM" panose="020B0600000000000000" pitchFamily="50" charset="-128"/>
              </a:rPr>
              <a:t>と言います。もし</a:t>
            </a:r>
            <a:r>
              <a:rPr lang="ja-JP" altLang="en-US" b="1" dirty="0" smtClean="0">
                <a:latin typeface="HGPｺﾞｼｯｸM" panose="020B0600000000000000" pitchFamily="50" charset="-128"/>
                <a:ea typeface="HGPｺﾞｼｯｸM" panose="020B0600000000000000" pitchFamily="50" charset="-128"/>
              </a:rPr>
              <a:t>損失が出たとしても、それは詐欺ではありません</a:t>
            </a:r>
            <a:r>
              <a:rPr lang="ja-JP" altLang="en-US" i="1" dirty="0" smtClean="0">
                <a:latin typeface="HGPｺﾞｼｯｸM" panose="020B0600000000000000" pitchFamily="50" charset="-128"/>
                <a:ea typeface="HGPｺﾞｼｯｸM" panose="020B0600000000000000" pitchFamily="50" charset="-128"/>
              </a:rPr>
              <a:t>。</a:t>
            </a:r>
          </a:p>
        </p:txBody>
      </p:sp>
      <p:sp>
        <p:nvSpPr>
          <p:cNvPr id="4" name="スライド番号プレースホルダー 3"/>
          <p:cNvSpPr>
            <a:spLocks noGrp="1"/>
          </p:cNvSpPr>
          <p:nvPr>
            <p:ph type="sldNum" sz="quarter" idx="10"/>
          </p:nvPr>
        </p:nvSpPr>
        <p:spPr/>
        <p:txBody>
          <a:bodyPr/>
          <a:lstStyle/>
          <a:p>
            <a:fld id="{8C4EC23D-08EB-4394-9C77-D901979308F4}" type="slidenum">
              <a:rPr kumimoji="1" lang="ja-JP" altLang="en-US" smtClean="0"/>
              <a:t>51</a:t>
            </a:fld>
            <a:endParaRPr kumimoji="1" lang="ja-JP" altLang="en-US" dirty="0"/>
          </a:p>
        </p:txBody>
      </p:sp>
    </p:spTree>
    <p:extLst>
      <p:ext uri="{BB962C8B-B14F-4D97-AF65-F5344CB8AC3E}">
        <p14:creationId xmlns:p14="http://schemas.microsoft.com/office/powerpoint/2010/main" val="2192832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ja-JP" altLang="en-US" b="0" dirty="0" smtClean="0"/>
              <a:t>ここでは投資でよく出てくるキーワード、リスクとリターンについてお話します。</a:t>
            </a:r>
            <a:endParaRPr lang="en-US" altLang="ja-JP" b="0" dirty="0" smtClean="0"/>
          </a:p>
          <a:p>
            <a:pPr marL="171450" indent="-171450" eaLnBrk="1" hangingPunct="1">
              <a:buFont typeface="Arial" panose="020B0604020202020204" pitchFamily="34" charset="0"/>
              <a:buChar char="•"/>
            </a:pPr>
            <a:r>
              <a:rPr lang="ja-JP" altLang="en-US" b="0" dirty="0" smtClean="0"/>
              <a:t>リターンとは自分が投資した元本が何％の収益を上げるかということです。そのまま皆さんのイメージ通りだと思います。一方で</a:t>
            </a:r>
            <a:r>
              <a:rPr lang="en-US" altLang="ja-JP" b="0" dirty="0" smtClean="0"/>
              <a:t>､</a:t>
            </a:r>
            <a:r>
              <a:rPr lang="ja-JP" altLang="en-US" b="0" dirty="0" smtClean="0"/>
              <a:t>リスクというのはそれが事前に確定できずに振れ幅を持つということ</a:t>
            </a:r>
            <a:r>
              <a:rPr lang="en-US" altLang="ja-JP" b="0" dirty="0" smtClean="0"/>
              <a:t>｡</a:t>
            </a:r>
            <a:r>
              <a:rPr lang="ja-JP" altLang="en-US" b="0" dirty="0" smtClean="0"/>
              <a:t>例えば</a:t>
            </a:r>
            <a:r>
              <a:rPr lang="en-US" altLang="ja-JP" b="0" dirty="0" smtClean="0"/>
              <a:t>1</a:t>
            </a:r>
            <a:r>
              <a:rPr lang="ja-JP" altLang="en-US" b="0" dirty="0" smtClean="0"/>
              <a:t>年間でー</a:t>
            </a:r>
            <a:r>
              <a:rPr lang="en-US" altLang="ja-JP" b="0" dirty="0" smtClean="0"/>
              <a:t>10</a:t>
            </a:r>
            <a:r>
              <a:rPr lang="ja-JP" altLang="en-US" b="0" dirty="0" smtClean="0"/>
              <a:t>％から</a:t>
            </a:r>
            <a:r>
              <a:rPr lang="en-US" altLang="ja-JP" b="0" dirty="0" smtClean="0"/>
              <a:t>+10</a:t>
            </a:r>
            <a:r>
              <a:rPr lang="ja-JP" altLang="en-US" b="0" dirty="0" smtClean="0"/>
              <a:t>％まで振れる可能性があるということ、その振れ幅をリスクと言います。リスク一般的に危険という意味がありますがが、金融では必ずしもマイナスの意味を持つわけではありません。</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まず最初に預金は金利がほとんどつかない分、元本が保証されている。リターンがゼロ、リスクもほぼゼロということですね。</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債券とは国や会社にお金を貸す見合いで、金利を定期的に受け取り、最後に元本が返ってくる金融商品です。債券は</a:t>
            </a:r>
            <a:r>
              <a:rPr lang="en-US" altLang="ja-JP" b="0" dirty="0" smtClean="0"/>
              <a:t>5</a:t>
            </a:r>
            <a:r>
              <a:rPr lang="ja-JP" altLang="en-US" b="0" dirty="0" smtClean="0"/>
              <a:t>年後とかの期限が来ると元本が返済されます。ただ、途中で売却する場合の価格は、金融市場で左右されるので、預貯金よりも少しリスクが高めとなります。リターンも少し上乗せされるので、低リスク低リターンとなります。</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株式は、企業の業績が伸びることによって配当がもらえ、企業価値が増加すれば、株価が上がります。一方で、業績が悪化すると配当が減ったり、株価が下がり、元本割れすることもあります。業績の変動が大きいので、リスクも大きくなります。リターンもその分高くなるので、ハイリスクハイリターンになります。</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投資信託は運用会社などの専門家が多くの個人から少額の資金を預かって、まとめて運用する仕組みです。株式で運用するものや債券で運用するもの、株式と債券を組み合わせて運用するものもあります。リスクリターンは投資対象により異なります。投資信託を選ぶ際は、投資対象を確認してください。</a:t>
            </a:r>
            <a:endParaRPr lang="en-US" altLang="ja-JP" b="0" dirty="0" smtClean="0"/>
          </a:p>
        </p:txBody>
      </p:sp>
    </p:spTree>
    <p:extLst>
      <p:ext uri="{BB962C8B-B14F-4D97-AF65-F5344CB8AC3E}">
        <p14:creationId xmlns:p14="http://schemas.microsoft.com/office/powerpoint/2010/main" val="3796531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貯める・増やす、ここでは預金と投資について考えてみましょう。</a:t>
            </a:r>
            <a:r>
              <a:rPr kumimoji="1" lang="ja-JP" altLang="en-US" b="1" dirty="0" smtClean="0"/>
              <a:t>資産形成は少し難しいので、この投資の仕組みだけ理解してください。</a:t>
            </a:r>
            <a:endParaRPr kumimoji="1" lang="en-US" altLang="ja-JP" b="1" dirty="0" smtClean="0"/>
          </a:p>
          <a:p>
            <a:r>
              <a:rPr lang="ja-JP" altLang="en-US" b="1" dirty="0" smtClean="0"/>
              <a:t>（クリック）</a:t>
            </a:r>
            <a:r>
              <a:rPr kumimoji="1" lang="ja-JP" altLang="en-US" dirty="0" smtClean="0"/>
              <a:t>皆さん家庭から銀行に預金をして、銀行が企業や政府に貸し出しをするというやり方もありますが、先ほど見た通り、金利はほとんどつきません。</a:t>
            </a:r>
            <a:endParaRPr kumimoji="1" lang="en-US" altLang="ja-JP" dirty="0" smtClean="0"/>
          </a:p>
          <a:p>
            <a:r>
              <a:rPr lang="ja-JP" altLang="en-US" b="1" dirty="0" smtClean="0"/>
              <a:t>（クリック）</a:t>
            </a:r>
            <a:r>
              <a:rPr kumimoji="1" lang="ja-JP" altLang="en-US" dirty="0" smtClean="0"/>
              <a:t>一方で、証券会社などを通じて、債券や株式、国債を購入することで、企業や政府に皆さんの資金が渡ります。株式の場合は企業のオーナーになるということになります。</a:t>
            </a:r>
            <a:endParaRPr kumimoji="1" lang="en-US" altLang="ja-JP" dirty="0" smtClean="0"/>
          </a:p>
          <a:p>
            <a:r>
              <a:rPr lang="ja-JP" altLang="en-US" b="1" dirty="0" smtClean="0"/>
              <a:t>（クリック）</a:t>
            </a:r>
            <a:r>
              <a:rPr kumimoji="1" lang="ja-JP" altLang="en-US" dirty="0" smtClean="0"/>
              <a:t>その資金は企業であれば、設備投資や商品サービスの提供、株主への配当や従業員への給与支払いに使われます。企業の経済活動を通じて利益が生まれ、投資家である家庭に配当金が支払われたり、株価が上がって資産価値が増えたりします。債券は企業にお金を貸すことになり、同じように企業の経済活動に使われますが、債券を持つ投資家には定期的に金利が払われ、最後には元本が返済されます。</a:t>
            </a:r>
            <a:endParaRPr kumimoji="1" lang="en-US" altLang="ja-JP" dirty="0" smtClean="0"/>
          </a:p>
          <a:p>
            <a:r>
              <a:rPr lang="ja-JP" altLang="en-US" b="1" dirty="0" smtClean="0"/>
              <a:t>（クリック）</a:t>
            </a:r>
            <a:r>
              <a:rPr kumimoji="1" lang="ja-JP" altLang="en-US" dirty="0" smtClean="0"/>
              <a:t>一方で、国債は政府にお金を貸すという債券と同じ仕組みです。政府の場合は、その資金を公共サービスに使い、投資家は定期的に利子を受けとり、最後には元本が返済されます。</a:t>
            </a:r>
            <a:endParaRPr kumimoji="1" lang="en-US" altLang="ja-JP" dirty="0" smtClean="0"/>
          </a:p>
          <a:p>
            <a:r>
              <a:rPr lang="ja-JP" altLang="en-US" b="1" dirty="0" smtClean="0"/>
              <a:t>（クリック）</a:t>
            </a:r>
            <a:r>
              <a:rPr kumimoji="1" lang="ja-JP" altLang="en-US" dirty="0" smtClean="0"/>
              <a:t>経済活動にお金を出すことで、経済がより豊かになります。</a:t>
            </a:r>
            <a:endParaRPr kumimoji="1" lang="en-US" altLang="ja-JP" dirty="0" smtClean="0"/>
          </a:p>
          <a:p>
            <a:r>
              <a:rPr lang="ja-JP" altLang="en-US" b="1" dirty="0" smtClean="0"/>
              <a:t>（クリック）</a:t>
            </a:r>
            <a:r>
              <a:rPr lang="ja-JP" altLang="en-US" b="0" dirty="0" smtClean="0"/>
              <a:t>同時に、</a:t>
            </a:r>
            <a:r>
              <a:rPr kumimoji="1" lang="ja-JP" altLang="en-US" dirty="0" smtClean="0"/>
              <a:t>家庭の資産も増えるというのが投資の仕組みです。</a:t>
            </a:r>
          </a:p>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53</a:t>
            </a:fld>
            <a:endParaRPr lang="ja-JP" altLang="ja-JP"/>
          </a:p>
        </p:txBody>
      </p:sp>
    </p:spTree>
    <p:extLst>
      <p:ext uri="{BB962C8B-B14F-4D97-AF65-F5344CB8AC3E}">
        <p14:creationId xmlns:p14="http://schemas.microsoft.com/office/powerpoint/2010/main" val="3708276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ja-JP" altLang="en-US" dirty="0" smtClean="0"/>
              <a:t>社会課題を解決する投資という考え方があります。</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みなさんも</a:t>
            </a:r>
            <a:r>
              <a:rPr lang="en-US" altLang="ja-JP" dirty="0" smtClean="0"/>
              <a:t>SDG</a:t>
            </a:r>
            <a:r>
              <a:rPr lang="ja-JP" altLang="en-US" dirty="0" err="1" smtClean="0"/>
              <a:t>ｓ</a:t>
            </a:r>
            <a:r>
              <a:rPr lang="ja-JP" altLang="en-US" dirty="0" smtClean="0"/>
              <a:t>についてはよく知っていると思います。持続的な世界を実現するための国際目標で、</a:t>
            </a:r>
            <a:r>
              <a:rPr lang="en-US" altLang="ja-JP" dirty="0" smtClean="0"/>
              <a:t>17</a:t>
            </a:r>
            <a:r>
              <a:rPr lang="ja-JP" altLang="en-US" dirty="0" smtClean="0"/>
              <a:t>のゴール、</a:t>
            </a:r>
            <a:r>
              <a:rPr lang="en-US" altLang="ja-JP" dirty="0" smtClean="0"/>
              <a:t>169</a:t>
            </a:r>
            <a:r>
              <a:rPr lang="ja-JP" altLang="en-US" dirty="0" smtClean="0"/>
              <a:t>のターゲットで構成されているものです。この</a:t>
            </a:r>
            <a:r>
              <a:rPr lang="en-US" altLang="ja-JP" dirty="0" smtClean="0"/>
              <a:t>SDG</a:t>
            </a:r>
            <a:r>
              <a:rPr lang="ja-JP" altLang="en-US" dirty="0" err="1" smtClean="0"/>
              <a:t>ｓ</a:t>
            </a:r>
            <a:r>
              <a:rPr lang="ja-JP" altLang="en-US" dirty="0" smtClean="0"/>
              <a:t>に投資でも貢献するやり方があります。</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この</a:t>
            </a:r>
            <a:r>
              <a:rPr lang="en-US" altLang="ja-JP" dirty="0" smtClean="0"/>
              <a:t>SDG</a:t>
            </a:r>
            <a:r>
              <a:rPr lang="ja-JP" altLang="en-US" dirty="0" err="1" smtClean="0"/>
              <a:t>ｓ</a:t>
            </a:r>
            <a:r>
              <a:rPr lang="ja-JP" altLang="en-US" dirty="0" smtClean="0"/>
              <a:t>の目標達成に努力をしている企業の債券や株式に投資をすることによって、リターンを得ると同時に、社会課題解決に資金を使ってもらうということができます。</a:t>
            </a:r>
            <a:r>
              <a:rPr lang="ja-JP" altLang="en-US" b="1" dirty="0" smtClean="0"/>
              <a:t>（クリック）</a:t>
            </a:r>
            <a:r>
              <a:rPr lang="ja-JP" altLang="en-US" dirty="0" smtClean="0"/>
              <a:t>環境保全、貧困対策、クリーンエネルギーに対してビジネスを行っている企業に投資をするということですね。</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自分がボランティアで</a:t>
            </a:r>
            <a:r>
              <a:rPr lang="en-US" altLang="ja-JP" dirty="0" smtClean="0"/>
              <a:t>SDG</a:t>
            </a:r>
            <a:r>
              <a:rPr lang="ja-JP" altLang="en-US" dirty="0" err="1" smtClean="0"/>
              <a:t>ｓ</a:t>
            </a:r>
            <a:r>
              <a:rPr lang="ja-JP" altLang="en-US" dirty="0" smtClean="0"/>
              <a:t>の課題解決に時間を使うことも良いことですが、</a:t>
            </a:r>
            <a:r>
              <a:rPr lang="ja-JP" altLang="en-US" b="1" dirty="0" smtClean="0"/>
              <a:t>お金で</a:t>
            </a:r>
            <a:r>
              <a:rPr lang="en-US" altLang="ja-JP" b="1" dirty="0" smtClean="0"/>
              <a:t>SDGs</a:t>
            </a:r>
            <a:r>
              <a:rPr lang="ja-JP" altLang="en-US" b="1" dirty="0" smtClean="0"/>
              <a:t>達成を支援する</a:t>
            </a:r>
            <a:r>
              <a:rPr lang="ja-JP" altLang="en-US" dirty="0" smtClean="0"/>
              <a:t>こともできるというのを覚えておいてもらえたらと思います。</a:t>
            </a:r>
            <a:endParaRPr lang="ja-JP" altLang="ja-JP" dirty="0" smtClean="0"/>
          </a:p>
          <a:p>
            <a:pPr eaLnBrk="1" hangingPunct="1"/>
            <a:endParaRPr lang="ja-JP" altLang="ja-JP" dirty="0" smtClean="0"/>
          </a:p>
        </p:txBody>
      </p:sp>
    </p:spTree>
    <p:extLst>
      <p:ext uri="{BB962C8B-B14F-4D97-AF65-F5344CB8AC3E}">
        <p14:creationId xmlns:p14="http://schemas.microsoft.com/office/powerpoint/2010/main" val="13190452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資産形成シミュレーターを使ってみましょう。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上の段で、資産シミュレーターが青くハイライトされているのを確認します。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投資金額は最初は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万円になっています。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それがどのように増えていくか、シナリオ１から３まで利率が入っています。シナリオ１の</a:t>
            </a:r>
            <a:r>
              <a:rPr lang="en-US" altLang="ja-JP" b="0" dirty="0" smtClean="0">
                <a:latin typeface="HGPｺﾞｼｯｸM" panose="020B0600000000000000" pitchFamily="50" charset="-128"/>
                <a:ea typeface="HGPｺﾞｼｯｸM" panose="020B0600000000000000" pitchFamily="50" charset="-128"/>
              </a:rPr>
              <a:t>0.001%</a:t>
            </a:r>
            <a:r>
              <a:rPr lang="ja-JP" altLang="en-US" b="0" dirty="0" smtClean="0">
                <a:latin typeface="HGPｺﾞｼｯｸM" panose="020B0600000000000000" pitchFamily="50" charset="-128"/>
                <a:ea typeface="HGPｺﾞｼｯｸM" panose="020B0600000000000000" pitchFamily="50" charset="-128"/>
              </a:rPr>
              <a:t>とは預金金利。シナリオ２の</a:t>
            </a:r>
            <a:r>
              <a:rPr lang="en-US" altLang="ja-JP" b="0" dirty="0" smtClean="0">
                <a:latin typeface="HGPｺﾞｼｯｸM" panose="020B0600000000000000" pitchFamily="50" charset="-128"/>
                <a:ea typeface="HGPｺﾞｼｯｸM" panose="020B0600000000000000" pitchFamily="50" charset="-128"/>
              </a:rPr>
              <a:t>0.7%</a:t>
            </a:r>
            <a:r>
              <a:rPr lang="ja-JP" altLang="en-US" b="0" dirty="0" smtClean="0">
                <a:latin typeface="HGPｺﾞｼｯｸM" panose="020B0600000000000000" pitchFamily="50" charset="-128"/>
                <a:ea typeface="HGPｺﾞｼｯｸM" panose="020B0600000000000000" pitchFamily="50" charset="-128"/>
              </a:rPr>
              <a:t>は国内債券の平均利回り。シナリオ</a:t>
            </a:r>
            <a:r>
              <a:rPr lang="en-US" altLang="ja-JP" b="0" dirty="0" smtClean="0">
                <a:latin typeface="HGPｺﾞｼｯｸM" panose="020B0600000000000000" pitchFamily="50" charset="-128"/>
                <a:ea typeface="HGPｺﾞｼｯｸM" panose="020B0600000000000000" pitchFamily="50" charset="-128"/>
              </a:rPr>
              <a:t>3</a:t>
            </a:r>
            <a:r>
              <a:rPr lang="ja-JP" altLang="en-US" b="0" dirty="0" smtClean="0">
                <a:latin typeface="HGPｺﾞｼｯｸM" panose="020B0600000000000000" pitchFamily="50" charset="-128"/>
                <a:ea typeface="HGPｺﾞｼｯｸM" panose="020B0600000000000000" pitchFamily="50" charset="-128"/>
              </a:rPr>
              <a:t>の</a:t>
            </a:r>
            <a:r>
              <a:rPr lang="en-US" altLang="ja-JP" b="0" dirty="0" smtClean="0">
                <a:latin typeface="HGPｺﾞｼｯｸM" panose="020B0600000000000000" pitchFamily="50" charset="-128"/>
                <a:ea typeface="HGPｺﾞｼｯｸM" panose="020B0600000000000000" pitchFamily="50" charset="-128"/>
              </a:rPr>
              <a:t>7.2%</a:t>
            </a:r>
            <a:r>
              <a:rPr lang="ja-JP" altLang="en-US" b="0" dirty="0" smtClean="0">
                <a:latin typeface="HGPｺﾞｼｯｸM" panose="020B0600000000000000" pitchFamily="50" charset="-128"/>
                <a:ea typeface="HGPｺﾞｼｯｸM" panose="020B0600000000000000" pitchFamily="50" charset="-128"/>
              </a:rPr>
              <a:t>は海外株式の平均利回りです。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設定期間は</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年にセットされています。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0151221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シミュレーション結果を見てみましょう。スマホで見ている方は、画面を横にしてみてください。また、グラフは右にスクロールできるようになっています。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万円を投資して</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年後はどうなるのか。シナリオ</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は預金でしたね。</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年後もあまり増えずに</a:t>
            </a:r>
            <a:r>
              <a:rPr lang="en-US" altLang="ja-JP" b="0" dirty="0" smtClean="0">
                <a:latin typeface="HGPｺﾞｼｯｸM" panose="020B0600000000000000" pitchFamily="50" charset="-128"/>
                <a:ea typeface="HGPｺﾞｼｯｸM" panose="020B0600000000000000" pitchFamily="50" charset="-128"/>
              </a:rPr>
              <a:t>100.02</a:t>
            </a:r>
            <a:r>
              <a:rPr lang="ja-JP" altLang="en-US" b="0" dirty="0" smtClean="0">
                <a:latin typeface="HGPｺﾞｼｯｸM" panose="020B0600000000000000" pitchFamily="50" charset="-128"/>
                <a:ea typeface="HGPｺﾞｼｯｸM" panose="020B0600000000000000" pitchFamily="50" charset="-128"/>
              </a:rPr>
              <a:t>万円でした。シナリオ２は国内債券、少し増えて</a:t>
            </a:r>
            <a:r>
              <a:rPr lang="en-US" altLang="ja-JP" b="0" dirty="0" smtClean="0">
                <a:latin typeface="HGPｺﾞｼｯｸM" panose="020B0600000000000000" pitchFamily="50" charset="-128"/>
                <a:ea typeface="HGPｺﾞｼｯｸM" panose="020B0600000000000000" pitchFamily="50" charset="-128"/>
              </a:rPr>
              <a:t>114.97</a:t>
            </a:r>
            <a:r>
              <a:rPr lang="ja-JP" altLang="en-US" b="0" dirty="0" smtClean="0">
                <a:latin typeface="HGPｺﾞｼｯｸM" panose="020B0600000000000000" pitchFamily="50" charset="-128"/>
                <a:ea typeface="HGPｺﾞｼｯｸM" panose="020B0600000000000000" pitchFamily="50" charset="-128"/>
              </a:rPr>
              <a:t>万円でした。シナリオ３は海外株式、</a:t>
            </a:r>
            <a:r>
              <a:rPr lang="en-US" altLang="ja-JP" b="0" dirty="0" smtClean="0">
                <a:latin typeface="HGPｺﾞｼｯｸM" panose="020B0600000000000000" pitchFamily="50" charset="-128"/>
                <a:ea typeface="HGPｺﾞｼｯｸM" panose="020B0600000000000000" pitchFamily="50" charset="-128"/>
              </a:rPr>
              <a:t>4</a:t>
            </a:r>
            <a:r>
              <a:rPr lang="ja-JP" altLang="en-US" b="0" dirty="0" smtClean="0">
                <a:latin typeface="HGPｺﾞｼｯｸM" panose="020B0600000000000000" pitchFamily="50" charset="-128"/>
                <a:ea typeface="HGPｺﾞｼｯｸM" panose="020B0600000000000000" pitchFamily="50" charset="-128"/>
              </a:rPr>
              <a:t>倍になり</a:t>
            </a:r>
            <a:r>
              <a:rPr lang="en-US" altLang="ja-JP" b="0" dirty="0" smtClean="0">
                <a:latin typeface="HGPｺﾞｼｯｸM" panose="020B0600000000000000" pitchFamily="50" charset="-128"/>
                <a:ea typeface="HGPｺﾞｼｯｸM" panose="020B0600000000000000" pitchFamily="50" charset="-128"/>
              </a:rPr>
              <a:t>401.69</a:t>
            </a:r>
            <a:r>
              <a:rPr lang="ja-JP" altLang="en-US" b="0" dirty="0" smtClean="0">
                <a:latin typeface="HGPｺﾞｼｯｸM" panose="020B0600000000000000" pitchFamily="50" charset="-128"/>
                <a:ea typeface="HGPｺﾞｼｯｸM" panose="020B0600000000000000" pitchFamily="50" charset="-128"/>
              </a:rPr>
              <a:t>万円でした。</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もちろん、</a:t>
            </a:r>
            <a:r>
              <a:rPr lang="ja-JP" altLang="en-US" b="1" dirty="0" smtClean="0">
                <a:latin typeface="HGPｺﾞｼｯｸM" panose="020B0600000000000000" pitchFamily="50" charset="-128"/>
                <a:ea typeface="HGPｺﾞｼｯｸM" panose="020B0600000000000000" pitchFamily="50" charset="-128"/>
              </a:rPr>
              <a:t>将来この結果通りになる訳ではない</a:t>
            </a:r>
            <a:r>
              <a:rPr lang="ja-JP" altLang="en-US" b="0" dirty="0" smtClean="0">
                <a:latin typeface="HGPｺﾞｼｯｸM" panose="020B0600000000000000" pitchFamily="50" charset="-128"/>
                <a:ea typeface="HGPｺﾞｼｯｸM" panose="020B0600000000000000" pitchFamily="50" charset="-128"/>
              </a:rPr>
              <a:t>のですが、</a:t>
            </a:r>
            <a:r>
              <a:rPr lang="ja-JP" altLang="en-US" b="1" dirty="0" smtClean="0">
                <a:latin typeface="HGPｺﾞｼｯｸM" panose="020B0600000000000000" pitchFamily="50" charset="-128"/>
                <a:ea typeface="HGPｺﾞｼｯｸM" panose="020B0600000000000000" pitchFamily="50" charset="-128"/>
              </a:rPr>
              <a:t>ハイリスクハイリターンの株式は元本割れするリスクはありますが、大きなリターンを生む可能性</a:t>
            </a:r>
            <a:r>
              <a:rPr lang="ja-JP" altLang="en-US" b="0" dirty="0" smtClean="0">
                <a:latin typeface="HGPｺﾞｼｯｸM" panose="020B0600000000000000" pitchFamily="50" charset="-128"/>
                <a:ea typeface="HGPｺﾞｼｯｸM" panose="020B0600000000000000" pitchFamily="50" charset="-128"/>
              </a:rPr>
              <a:t>もあるということを覚えておいてください。</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また、</a:t>
            </a:r>
            <a:r>
              <a:rPr lang="ja-JP" altLang="en-US" b="1" dirty="0" smtClean="0">
                <a:latin typeface="HGPｺﾞｼｯｸM" panose="020B0600000000000000" pitchFamily="50" charset="-128"/>
                <a:ea typeface="HGPｺﾞｼｯｸM" panose="020B0600000000000000" pitchFamily="50" charset="-128"/>
              </a:rPr>
              <a:t>利率が大きくなると複利の効果も大きくなりま</a:t>
            </a:r>
            <a:r>
              <a:rPr lang="ja-JP" altLang="en-US" b="0" dirty="0" smtClean="0">
                <a:latin typeface="HGPｺﾞｼｯｸM" panose="020B0600000000000000" pitchFamily="50" charset="-128"/>
                <a:ea typeface="HGPｺﾞｼｯｸM" panose="020B0600000000000000" pitchFamily="50" charset="-128"/>
              </a:rPr>
              <a:t>す。シナリオ３の増え方が直線でなく、カーブを描いているのが複利の効果です。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6941416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一つ前のスライドでは海外株式が</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年後大きく増えていましたが、リスクがない訳ではなりません。</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海外株式の平均利回りは</a:t>
            </a:r>
            <a:r>
              <a:rPr lang="en-US" altLang="ja-JP" b="0" dirty="0" smtClean="0">
                <a:latin typeface="HGPｺﾞｼｯｸM" panose="020B0600000000000000" pitchFamily="50" charset="-128"/>
                <a:ea typeface="HGPｺﾞｼｯｸM" panose="020B0600000000000000" pitchFamily="50" charset="-128"/>
              </a:rPr>
              <a:t>7.2</a:t>
            </a:r>
            <a:r>
              <a:rPr lang="ja-JP" altLang="en-US" b="0" dirty="0" smtClean="0">
                <a:latin typeface="HGPｺﾞｼｯｸM" panose="020B0600000000000000" pitchFamily="50" charset="-128"/>
                <a:ea typeface="HGPｺﾞｼｯｸM" panose="020B0600000000000000" pitchFamily="50" charset="-128"/>
              </a:rPr>
              <a:t>％ですが、うまくいった場合は</a:t>
            </a:r>
            <a:r>
              <a:rPr lang="en-US" altLang="ja-JP" b="0" dirty="0" smtClean="0">
                <a:latin typeface="HGPｺﾞｼｯｸM" panose="020B0600000000000000" pitchFamily="50" charset="-128"/>
                <a:ea typeface="HGPｺﾞｼｯｸM" panose="020B0600000000000000" pitchFamily="50" charset="-128"/>
              </a:rPr>
              <a:t>+32</a:t>
            </a:r>
            <a:r>
              <a:rPr lang="ja-JP" altLang="en-US" b="0" dirty="0" smtClean="0">
                <a:latin typeface="HGPｺﾞｼｯｸM" panose="020B0600000000000000" pitchFamily="50" charset="-128"/>
                <a:ea typeface="HGPｺﾞｼｯｸM" panose="020B0600000000000000" pitchFamily="50" charset="-128"/>
              </a:rPr>
              <a:t>％、うまくいかなった場合は▲</a:t>
            </a:r>
            <a:r>
              <a:rPr lang="en-US" altLang="ja-JP" b="0" dirty="0" smtClean="0">
                <a:latin typeface="HGPｺﾞｼｯｸM" panose="020B0600000000000000" pitchFamily="50" charset="-128"/>
                <a:ea typeface="HGPｺﾞｼｯｸM" panose="020B0600000000000000" pitchFamily="50" charset="-128"/>
              </a:rPr>
              <a:t>18</a:t>
            </a:r>
            <a:r>
              <a:rPr lang="ja-JP" altLang="en-US" b="0" dirty="0" smtClean="0">
                <a:latin typeface="HGPｺﾞｼｯｸM" panose="020B0600000000000000" pitchFamily="50" charset="-128"/>
                <a:ea typeface="HGPｺﾞｼｯｸM" panose="020B0600000000000000" pitchFamily="50" charset="-128"/>
              </a:rPr>
              <a:t>％とばらつきがあります。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必ず増える訳ではない点には注意が必要です。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3688889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15228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64">
              <a:defRPr/>
            </a:pPr>
            <a:endParaRPr lang="en-US" altLang="ja-JP" sz="1300" dirty="0">
              <a:latin typeface="HGPｺﾞｼｯｸM" panose="020B0600000000000000" pitchFamily="50" charset="-128"/>
              <a:ea typeface="HGPｺﾞｼｯｸM" panose="020B0600000000000000" pitchFamily="50" charset="-128"/>
            </a:endParaRPr>
          </a:p>
          <a:p>
            <a:endParaRPr kumimoji="1" lang="ja-JP" altLang="en-US" dirty="0"/>
          </a:p>
        </p:txBody>
      </p:sp>
    </p:spTree>
    <p:extLst>
      <p:ext uri="{BB962C8B-B14F-4D97-AF65-F5344CB8AC3E}">
        <p14:creationId xmlns:p14="http://schemas.microsoft.com/office/powerpoint/2010/main" val="18409366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1450" marR="0" lvl="0" indent="-171450" algn="l" defTabSz="914400" rtl="0" eaLnBrk="1" fontAlgn="ctr" latinLnBrk="0" hangingPunct="1">
              <a:lnSpc>
                <a:spcPct val="100000"/>
              </a:lnSpc>
              <a:spcBef>
                <a:spcPts val="0"/>
              </a:spcBef>
              <a:spcAft>
                <a:spcPts val="302"/>
              </a:spcAft>
              <a:buClrTx/>
              <a:buSzTx/>
              <a:buFont typeface="Wingdings" panose="05000000000000000000" pitchFamily="2" charset="2"/>
              <a:buChar char="p"/>
              <a:tabLst/>
              <a:defRPr/>
            </a:pPr>
            <a:r>
              <a:rPr lang="ja-JP" altLang="en-US" dirty="0" smtClean="0">
                <a:latin typeface="HGPｺﾞｼｯｸM" panose="020B0600000000000000" pitchFamily="50" charset="-128"/>
                <a:ea typeface="HGPｺﾞｼｯｸM" panose="020B0600000000000000" pitchFamily="50" charset="-128"/>
              </a:rPr>
              <a:t>参考編として、資産形成をより詳しく見ていきます。</a:t>
            </a:r>
          </a:p>
        </p:txBody>
      </p:sp>
    </p:spTree>
    <p:extLst>
      <p:ext uri="{BB962C8B-B14F-4D97-AF65-F5344CB8AC3E}">
        <p14:creationId xmlns:p14="http://schemas.microsoft.com/office/powerpoint/2010/main" val="11564910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60</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まずは、収入と支出を管理し、毎月貯蓄できるようになりましょう。</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預金金利は</a:t>
            </a:r>
            <a:r>
              <a:rPr lang="en-US" altLang="ja-JP" b="0" dirty="0" smtClean="0">
                <a:latin typeface="HGPｺﾞｼｯｸM" panose="020B0600000000000000" pitchFamily="50" charset="-128"/>
                <a:ea typeface="HGPｺﾞｼｯｸM" panose="020B0600000000000000" pitchFamily="50" charset="-128"/>
              </a:rPr>
              <a:t>30</a:t>
            </a:r>
            <a:r>
              <a:rPr lang="ja-JP" altLang="en-US" b="0" dirty="0" smtClean="0">
                <a:latin typeface="HGPｺﾞｼｯｸM" panose="020B0600000000000000" pitchFamily="50" charset="-128"/>
                <a:ea typeface="HGPｺﾞｼｯｸM" panose="020B0600000000000000" pitchFamily="50" charset="-128"/>
              </a:rPr>
              <a:t>年前は</a:t>
            </a:r>
            <a:r>
              <a:rPr lang="en-US" altLang="ja-JP" b="0" dirty="0" smtClean="0">
                <a:latin typeface="HGPｺﾞｼｯｸM" panose="020B0600000000000000" pitchFamily="50" charset="-128"/>
                <a:ea typeface="HGPｺﾞｼｯｸM" panose="020B0600000000000000" pitchFamily="50" charset="-128"/>
              </a:rPr>
              <a:t>9%</a:t>
            </a:r>
            <a:r>
              <a:rPr lang="ja-JP" altLang="en-US" b="0" dirty="0" smtClean="0">
                <a:latin typeface="HGPｺﾞｼｯｸM" panose="020B0600000000000000" pitchFamily="50" charset="-128"/>
                <a:ea typeface="HGPｺﾞｼｯｸM" panose="020B0600000000000000" pitchFamily="50" charset="-128"/>
              </a:rPr>
              <a:t>という時期がありましたが、今は</a:t>
            </a:r>
            <a:r>
              <a:rPr lang="en-US" altLang="ja-JP" b="0" dirty="0" smtClean="0">
                <a:latin typeface="HGPｺﾞｼｯｸM" panose="020B0600000000000000" pitchFamily="50" charset="-128"/>
                <a:ea typeface="HGPｺﾞｼｯｸM" panose="020B0600000000000000" pitchFamily="50" charset="-128"/>
              </a:rPr>
              <a:t>0.001%</a:t>
            </a:r>
            <a:r>
              <a:rPr lang="ja-JP" altLang="en-US" b="0" dirty="0" smtClean="0">
                <a:latin typeface="HGPｺﾞｼｯｸM" panose="020B0600000000000000" pitchFamily="50" charset="-128"/>
                <a:ea typeface="HGPｺﾞｼｯｸM" panose="020B0600000000000000" pitchFamily="50" charset="-128"/>
              </a:rPr>
              <a:t>です。預金で貯蓄が増えなくなりました。</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例えば、りんごが</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個</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円で貯蓄が</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万円あると、りんご</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個買えます。りんごの価格が上がり</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個</a:t>
            </a:r>
            <a:r>
              <a:rPr lang="en-US" altLang="ja-JP" b="0" dirty="0" smtClean="0">
                <a:latin typeface="HGPｺﾞｼｯｸM" panose="020B0600000000000000" pitchFamily="50" charset="-128"/>
                <a:ea typeface="HGPｺﾞｼｯｸM" panose="020B0600000000000000" pitchFamily="50" charset="-128"/>
              </a:rPr>
              <a:t>200</a:t>
            </a:r>
            <a:r>
              <a:rPr lang="ja-JP" altLang="en-US" b="0" dirty="0" smtClean="0">
                <a:latin typeface="HGPｺﾞｼｯｸM" panose="020B0600000000000000" pitchFamily="50" charset="-128"/>
                <a:ea typeface="HGPｺﾞｼｯｸM" panose="020B0600000000000000" pitchFamily="50" charset="-128"/>
              </a:rPr>
              <a:t>円になると、</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万円でりんごは</a:t>
            </a:r>
            <a:r>
              <a:rPr lang="en-US" altLang="ja-JP" b="0" dirty="0" smtClean="0">
                <a:latin typeface="HGPｺﾞｼｯｸM" panose="020B0600000000000000" pitchFamily="50" charset="-128"/>
                <a:ea typeface="HGPｺﾞｼｯｸM" panose="020B0600000000000000" pitchFamily="50" charset="-128"/>
              </a:rPr>
              <a:t>50</a:t>
            </a:r>
            <a:r>
              <a:rPr lang="ja-JP" altLang="en-US" b="0" dirty="0" smtClean="0">
                <a:latin typeface="HGPｺﾞｼｯｸM" panose="020B0600000000000000" pitchFamily="50" charset="-128"/>
                <a:ea typeface="HGPｺﾞｼｯｸM" panose="020B0600000000000000" pitchFamily="50" charset="-128"/>
              </a:rPr>
              <a:t>個しか買えなくなります。これが物価上昇（インフレとも言います）により、貯蓄の価値が目減りするという意味です。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生活費や使う予定がある資金を預貯金に入れておき、当面使う予定がない資金で株式、債券、投資信託などの金融商品を購入するなど、目的にあった金融商品を活用しましょう。</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就職して１つの会社で定年まで働くだけでなく、転職したり起業したり選択肢が広がりました。また、自分の人生で重要だと思うことや、達成したいことも人それぞれです。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また、</a:t>
            </a:r>
            <a:r>
              <a:rPr lang="ja-JP" altLang="en-US" b="1" dirty="0" smtClean="0">
                <a:latin typeface="HGPｺﾞｼｯｸM" panose="020B0600000000000000" pitchFamily="50" charset="-128"/>
                <a:ea typeface="HGPｺﾞｼｯｸM" panose="020B0600000000000000" pitchFamily="50" charset="-128"/>
              </a:rPr>
              <a:t>語学や</a:t>
            </a:r>
            <a:r>
              <a:rPr lang="en-US" altLang="ja-JP" b="1" dirty="0" smtClean="0">
                <a:latin typeface="HGPｺﾞｼｯｸM" panose="020B0600000000000000" pitchFamily="50" charset="-128"/>
                <a:ea typeface="HGPｺﾞｼｯｸM" panose="020B0600000000000000" pitchFamily="50" charset="-128"/>
              </a:rPr>
              <a:t>PC</a:t>
            </a:r>
            <a:r>
              <a:rPr lang="ja-JP" altLang="en-US" b="1" dirty="0" smtClean="0">
                <a:latin typeface="HGPｺﾞｼｯｸM" panose="020B0600000000000000" pitchFamily="50" charset="-128"/>
                <a:ea typeface="HGPｺﾞｼｯｸM" panose="020B0600000000000000" pitchFamily="50" charset="-128"/>
              </a:rPr>
              <a:t>スキルを学ぶ、資格を取得するなど自己投資を行うことで、稼ぐ力を高めること大切です。資産形成のみならず、自己投資も大切だということは覚えておきましょう。</a:t>
            </a:r>
            <a:endParaRPr lang="en-US" altLang="ja-JP" b="1"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2575858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61</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dirty="0" smtClean="0">
                <a:latin typeface="HGPｺﾞｼｯｸM" panose="020B0600000000000000" pitchFamily="50" charset="-128"/>
                <a:ea typeface="HGPｺﾞｼｯｸM" panose="020B0600000000000000" pitchFamily="50" charset="-128"/>
              </a:rPr>
              <a:t>では</a:t>
            </a:r>
            <a:r>
              <a:rPr lang="ja-JP" altLang="en-US" b="0" dirty="0" smtClean="0">
                <a:latin typeface="HGPｺﾞｼｯｸM" panose="020B0600000000000000" pitchFamily="50" charset="-128"/>
                <a:ea typeface="HGPｺﾞｼｯｸM" panose="020B0600000000000000" pitchFamily="50" charset="-128"/>
              </a:rPr>
              <a:t>まず最初に資産形成の一番基本</a:t>
            </a:r>
            <a:r>
              <a:rPr lang="en-US" altLang="ja-JP" b="0" dirty="0"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お金を預けて貯める</a:t>
            </a:r>
            <a:r>
              <a:rPr lang="en-US" altLang="ja-JP" b="0" dirty="0"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つまり預金について考えてみましょう</a:t>
            </a:r>
            <a:r>
              <a:rPr lang="en-US" altLang="ja-JP" b="0" dirty="0" smtClean="0">
                <a:latin typeface="HGPｺﾞｼｯｸM" panose="020B0600000000000000" pitchFamily="50" charset="-128"/>
                <a:ea typeface="HGPｺﾞｼｯｸM" panose="020B0600000000000000" pitchFamily="50" charset="-128"/>
              </a:rPr>
              <a:t>｡</a:t>
            </a: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お金を預けると、利子（利息）を得ることができます。一方、お金を借りると、利子（利息）を払わなければなりません。</a:t>
            </a:r>
            <a:r>
              <a:rPr kumimoji="1" lang="ja-JP" altLang="ja-JP"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rPr>
              <a:t>利子（利息）</a:t>
            </a:r>
            <a:r>
              <a:rPr kumimoji="1" lang="ja-JP" altLang="en-US"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rPr>
              <a:t>　とは、</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借りたり貸したりしたお金に、一定の割合で支払われる対価のことで、金額で表示されます。</a:t>
            </a:r>
            <a:r>
              <a:rPr lang="en-US" altLang="ja-JP"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1</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万円に対して</a:t>
            </a:r>
            <a:r>
              <a:rPr lang="en-US" altLang="ja-JP"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100</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円みたいな感じですね。</a:t>
            </a:r>
            <a:endParaRPr kumimoji="1" lang="ja-JP" altLang="ja-JP"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endParaRPr>
          </a:p>
          <a:p>
            <a:pPr marL="171450" indent="-171450" eaLnBrk="1" hangingPunct="1">
              <a:spcBef>
                <a:spcPts val="600"/>
              </a:spcBef>
              <a:spcAft>
                <a:spcPts val="600"/>
              </a:spcAft>
              <a:buFont typeface="Wingdings" panose="05000000000000000000" pitchFamily="2" charset="2"/>
              <a:buChar char="l"/>
            </a:pPr>
            <a:r>
              <a:rPr lang="ja-JP" altLang="en-US" b="0" dirty="0" smtClean="0">
                <a:latin typeface="HGPｺﾞｼｯｸM" panose="020B0600000000000000" pitchFamily="50" charset="-128"/>
                <a:ea typeface="HGPｺﾞｼｯｸM" panose="020B0600000000000000" pitchFamily="50" charset="-128"/>
              </a:rPr>
              <a:t>一方、金利（利率）とは、利子を利率％にしたものです。</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万円の１％みたいな感じですね。</a:t>
            </a:r>
            <a:endParaRPr lang="en-US" altLang="ja-JP" b="0" dirty="0" smtClean="0">
              <a:latin typeface="HGPｺﾞｼｯｸM" panose="020B0600000000000000" pitchFamily="50" charset="-128"/>
              <a:ea typeface="HGPｺﾞｼｯｸM" panose="020B0600000000000000" pitchFamily="50" charset="-128"/>
            </a:endParaRPr>
          </a:p>
          <a:p>
            <a:pPr marL="171450" indent="-171450" eaLnBrk="1" hangingPunct="1">
              <a:spcBef>
                <a:spcPts val="600"/>
              </a:spcBef>
              <a:spcAft>
                <a:spcPts val="600"/>
              </a:spcAft>
              <a:buFont typeface="Wingdings" panose="05000000000000000000" pitchFamily="2" charset="2"/>
              <a:buChar char="l"/>
            </a:pPr>
            <a:r>
              <a:rPr lang="ja-JP" altLang="en-US" b="0" dirty="0" smtClean="0">
                <a:latin typeface="HGPｺﾞｼｯｸM" panose="020B0600000000000000" pitchFamily="50" charset="-128"/>
                <a:ea typeface="HGPｺﾞｼｯｸM" panose="020B0600000000000000" pitchFamily="50" charset="-128"/>
              </a:rPr>
              <a:t>お金を預ける時は、なるべく金利が高い方が増えるのでいいですよね。一方で、お金を借りる時は、なるべく金利が低い方が払う金利（手数料）が減るのでいいですよね。</a:t>
            </a:r>
          </a:p>
        </p:txBody>
      </p:sp>
    </p:spTree>
    <p:extLst>
      <p:ext uri="{BB962C8B-B14F-4D97-AF65-F5344CB8AC3E}">
        <p14:creationId xmlns:p14="http://schemas.microsoft.com/office/powerpoint/2010/main" val="22906767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mc:AlternateContent xmlns:mc="http://schemas.openxmlformats.org/markup-compatibility/2006" xmlns:a14="http://schemas.microsoft.com/office/drawing/2010/main">
        <mc:Choice Requires="a14">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元本だけでなく、受け取った利子も預けると、利子に利子がつきます。このことを「複利」と言います。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グラフの例は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年預けて、</a:t>
                </a:r>
                <a:r>
                  <a:rPr lang="en-US" altLang="ja-JP" b="0" dirty="0" smtClean="0">
                    <a:latin typeface="HGPｺﾞｼｯｸM" panose="020B0600000000000000" pitchFamily="50" charset="-128"/>
                    <a:ea typeface="HGPｺﾞｼｯｸM" panose="020B0600000000000000" pitchFamily="50" charset="-128"/>
                  </a:rPr>
                  <a:t>5%</a:t>
                </a:r>
                <a:r>
                  <a:rPr lang="ja-JP" altLang="en-US" b="0" dirty="0" smtClean="0">
                    <a:latin typeface="HGPｺﾞｼｯｸM" panose="020B0600000000000000" pitchFamily="50" charset="-128"/>
                    <a:ea typeface="HGPｺﾞｼｯｸM" panose="020B0600000000000000" pitchFamily="50" charset="-128"/>
                  </a:rPr>
                  <a:t>の利子がついた場合です。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万円が「単利」では</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年後</a:t>
                </a:r>
                <a:r>
                  <a:rPr lang="en-US" altLang="ja-JP" b="0" dirty="0" smtClean="0">
                    <a:latin typeface="HGPｺﾞｼｯｸM" panose="020B0600000000000000" pitchFamily="50" charset="-128"/>
                    <a:ea typeface="HGPｺﾞｼｯｸM" panose="020B0600000000000000" pitchFamily="50" charset="-128"/>
                  </a:rPr>
                  <a:t>300</a:t>
                </a:r>
                <a:r>
                  <a:rPr lang="ja-JP" altLang="en-US" b="0" dirty="0" smtClean="0">
                    <a:latin typeface="HGPｺﾞｼｯｸM" panose="020B0600000000000000" pitchFamily="50" charset="-128"/>
                    <a:ea typeface="HGPｺﾞｼｯｸM" panose="020B0600000000000000" pitchFamily="50" charset="-128"/>
                  </a:rPr>
                  <a:t>万円に増えました。「複利」では</a:t>
                </a:r>
                <a:r>
                  <a:rPr lang="en-US" altLang="ja-JP" b="0" dirty="0" smtClean="0">
                    <a:latin typeface="HGPｺﾞｼｯｸM" panose="020B0600000000000000" pitchFamily="50" charset="-128"/>
                    <a:ea typeface="HGPｺﾞｼｯｸM" panose="020B0600000000000000" pitchFamily="50" charset="-128"/>
                  </a:rPr>
                  <a:t>704</a:t>
                </a:r>
                <a:r>
                  <a:rPr lang="ja-JP" altLang="en-US" b="0" dirty="0" smtClean="0">
                    <a:latin typeface="HGPｺﾞｼｯｸM" panose="020B0600000000000000" pitchFamily="50" charset="-128"/>
                    <a:ea typeface="HGPｺﾞｼｯｸM" panose="020B0600000000000000" pitchFamily="50" charset="-128"/>
                  </a:rPr>
                  <a:t>万円に増えました。複利は曲線的に増えていきます。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「複利」の効果は金利が高ければ高いほど、期間が長ければ長いほど、大きくなります。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預金などお金を預ける場合は、金利が高い方が良いですね。一方、お金を借りる場合は、複利によって支払額が増えてしまうので、金利は低い方がいいですね。</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計算方法：単利</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100x0.05</a:t>
                </a:r>
                <a:r>
                  <a:rPr lang="ja-JP" altLang="en-US" dirty="0" err="1" smtClean="0">
                    <a:latin typeface="Meiryo UI" panose="020B0604030504040204" pitchFamily="50" charset="-128"/>
                    <a:ea typeface="Meiryo UI" panose="020B0604030504040204" pitchFamily="50" charset="-128"/>
                  </a:rPr>
                  <a:t>ｘ</a:t>
                </a:r>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a:t>
                </a:r>
                <a:r>
                  <a:rPr lang="ja-JP" altLang="en-US" b="0" dirty="0" smtClean="0">
                    <a:latin typeface="HGPｺﾞｼｯｸM" panose="020B0600000000000000" pitchFamily="50" charset="-128"/>
                    <a:ea typeface="HGPｺﾞｼｯｸM" panose="020B0600000000000000" pitchFamily="50" charset="-128"/>
                  </a:rPr>
                  <a:t>　複利：</a:t>
                </a:r>
                <a:r>
                  <a:rPr kumimoji="1" lang="ja-JP" altLang="en-US" sz="1200" dirty="0" smtClean="0">
                    <a:latin typeface="Meiryo UI" panose="020B0604030504040204" pitchFamily="50" charset="-128"/>
                    <a:ea typeface="Meiryo UI" panose="020B0604030504040204" pitchFamily="50" charset="-128"/>
                  </a:rPr>
                  <a:t>（</a:t>
                </a:r>
                <a14:m>
                  <m:oMath xmlns:m="http://schemas.openxmlformats.org/officeDocument/2006/math">
                    <m:r>
                      <a:rPr kumimoji="1" lang="ja-JP" altLang="en-US" sz="1200" smtClean="0">
                        <a:latin typeface="Cambria Math" panose="02040503050406030204" pitchFamily="18" charset="0"/>
                      </a:rPr>
                      <m:t>100</m:t>
                    </m:r>
                    <m:r>
                      <m:rPr>
                        <m:sty m:val="p"/>
                      </m:rPr>
                      <a:rPr lang="en-US" altLang="ja-JP" sz="1200" i="1">
                        <a:latin typeface="Cambria Math" panose="02040503050406030204" pitchFamily="18" charset="0"/>
                      </a:rPr>
                      <m:t>x</m:t>
                    </m:r>
                    <m:sSup>
                      <m:sSupPr>
                        <m:ctrlPr>
                          <a:rPr kumimoji="1" lang="ja-JP" altLang="en-US" sz="1200" i="1">
                            <a:latin typeface="Cambria Math" panose="02040503050406030204" pitchFamily="18" charset="0"/>
                          </a:rPr>
                        </m:ctrlPr>
                      </m:sSupPr>
                      <m:e>
                        <m:r>
                          <a:rPr kumimoji="1" lang="ja-JP" altLang="en-US" sz="1200" i="0">
                            <a:latin typeface="Cambria Math" panose="02040503050406030204" pitchFamily="18" charset="0"/>
                          </a:rPr>
                          <m:t>1.05</m:t>
                        </m:r>
                      </m:e>
                      <m:sup>
                        <m:r>
                          <a:rPr kumimoji="1" lang="ja-JP" altLang="en-US" sz="1200" i="0">
                            <a:latin typeface="Cambria Math" panose="02040503050406030204" pitchFamily="18" charset="0"/>
                          </a:rPr>
                          <m:t>40</m:t>
                        </m:r>
                      </m:sup>
                    </m:sSup>
                    <m:r>
                      <a:rPr lang="ja-JP" altLang="en-US" sz="1200" i="1" smtClean="0">
                        <a:latin typeface="Cambria Math" panose="02040503050406030204" pitchFamily="18" charset="0"/>
                      </a:rPr>
                      <m:t>）</m:t>
                    </m:r>
                  </m:oMath>
                </a14:m>
                <a:endParaRPr kumimoji="1" lang="ja-JP" altLang="en-US" sz="1200" dirty="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mc:Choice>
        <mc:Fallback xmlns="">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元本だけでなく、受け取った利子も預けると、利子に利子がつきます。このことを「複利」と言います。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グラフの例は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年預けて、</a:t>
                </a:r>
                <a:r>
                  <a:rPr lang="en-US" altLang="ja-JP" b="0" dirty="0" smtClean="0">
                    <a:latin typeface="HGPｺﾞｼｯｸM" panose="020B0600000000000000" pitchFamily="50" charset="-128"/>
                    <a:ea typeface="HGPｺﾞｼｯｸM" panose="020B0600000000000000" pitchFamily="50" charset="-128"/>
                  </a:rPr>
                  <a:t>5%</a:t>
                </a:r>
                <a:r>
                  <a:rPr lang="ja-JP" altLang="en-US" b="0" dirty="0" smtClean="0">
                    <a:latin typeface="HGPｺﾞｼｯｸM" panose="020B0600000000000000" pitchFamily="50" charset="-128"/>
                    <a:ea typeface="HGPｺﾞｼｯｸM" panose="020B0600000000000000" pitchFamily="50" charset="-128"/>
                  </a:rPr>
                  <a:t>の利子がついた場合です。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万円が「単利」では</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年後</a:t>
                </a:r>
                <a:r>
                  <a:rPr lang="en-US" altLang="ja-JP" b="0" dirty="0" smtClean="0">
                    <a:latin typeface="HGPｺﾞｼｯｸM" panose="020B0600000000000000" pitchFamily="50" charset="-128"/>
                    <a:ea typeface="HGPｺﾞｼｯｸM" panose="020B0600000000000000" pitchFamily="50" charset="-128"/>
                  </a:rPr>
                  <a:t>300</a:t>
                </a:r>
                <a:r>
                  <a:rPr lang="ja-JP" altLang="en-US" b="0" dirty="0" smtClean="0">
                    <a:latin typeface="HGPｺﾞｼｯｸM" panose="020B0600000000000000" pitchFamily="50" charset="-128"/>
                    <a:ea typeface="HGPｺﾞｼｯｸM" panose="020B0600000000000000" pitchFamily="50" charset="-128"/>
                  </a:rPr>
                  <a:t>万円に増えました。「複利」では</a:t>
                </a:r>
                <a:r>
                  <a:rPr lang="en-US" altLang="ja-JP" b="0" dirty="0" smtClean="0">
                    <a:latin typeface="HGPｺﾞｼｯｸM" panose="020B0600000000000000" pitchFamily="50" charset="-128"/>
                    <a:ea typeface="HGPｺﾞｼｯｸM" panose="020B0600000000000000" pitchFamily="50" charset="-128"/>
                  </a:rPr>
                  <a:t>704</a:t>
                </a:r>
                <a:r>
                  <a:rPr lang="ja-JP" altLang="en-US" b="0" dirty="0" smtClean="0">
                    <a:latin typeface="HGPｺﾞｼｯｸM" panose="020B0600000000000000" pitchFamily="50" charset="-128"/>
                    <a:ea typeface="HGPｺﾞｼｯｸM" panose="020B0600000000000000" pitchFamily="50" charset="-128"/>
                  </a:rPr>
                  <a:t>万円に増えました。複利は曲線的に増えていきます。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「複利」の効果は金利が高ければ高いほど、期間が長ければ長いほど、大きくなります。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預金などお金を預ける場合は、金利が高い方が良いですね。一方、お金を借りる場合は、複利によって支払額が増えてしまうので、金利は低い方がいいですね。</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計算方法：単利</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100x0.05</a:t>
                </a:r>
                <a:r>
                  <a:rPr lang="ja-JP" altLang="en-US" dirty="0" err="1" smtClean="0">
                    <a:latin typeface="Meiryo UI" panose="020B0604030504040204" pitchFamily="50" charset="-128"/>
                    <a:ea typeface="Meiryo UI" panose="020B0604030504040204" pitchFamily="50" charset="-128"/>
                  </a:rPr>
                  <a:t>ｘ</a:t>
                </a:r>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a:t>
                </a:r>
                <a:r>
                  <a:rPr lang="ja-JP" altLang="en-US" b="0" dirty="0" smtClean="0">
                    <a:latin typeface="HGPｺﾞｼｯｸM" panose="020B0600000000000000" pitchFamily="50" charset="-128"/>
                    <a:ea typeface="HGPｺﾞｼｯｸM" panose="020B0600000000000000" pitchFamily="50" charset="-128"/>
                  </a:rPr>
                  <a:t>　複利：</a:t>
                </a:r>
                <a:r>
                  <a:rPr kumimoji="1" lang="ja-JP" altLang="en-US" sz="1200" dirty="0" smtClean="0">
                    <a:latin typeface="Meiryo UI" panose="020B0604030504040204" pitchFamily="50" charset="-128"/>
                    <a:ea typeface="Meiryo UI" panose="020B0604030504040204" pitchFamily="50" charset="-128"/>
                  </a:rPr>
                  <a:t>（</a:t>
                </a:r>
                <a:r>
                  <a:rPr kumimoji="1" lang="ja-JP" altLang="en-US" sz="1200" i="0" smtClean="0">
                    <a:latin typeface="Cambria Math" panose="02040503050406030204" pitchFamily="18" charset="0"/>
                  </a:rPr>
                  <a:t>100</a:t>
                </a:r>
                <a:r>
                  <a:rPr lang="en-US" altLang="ja-JP" sz="1200" i="0">
                    <a:latin typeface="Cambria Math" panose="02040503050406030204" pitchFamily="18" charset="0"/>
                  </a:rPr>
                  <a:t>x</a:t>
                </a:r>
                <a:r>
                  <a:rPr kumimoji="1" lang="ja-JP" altLang="en-US" sz="1200" i="0">
                    <a:latin typeface="Cambria Math" panose="02040503050406030204" pitchFamily="18" charset="0"/>
                  </a:rPr>
                  <a:t>〖1.05〗^40</a:t>
                </a:r>
                <a:r>
                  <a:rPr lang="ja-JP" altLang="en-US" sz="1200" i="0" smtClean="0">
                    <a:latin typeface="Cambria Math" panose="02040503050406030204" pitchFamily="18" charset="0"/>
                  </a:rPr>
                  <a:t>）</a:t>
                </a:r>
                <a:endParaRPr kumimoji="1" lang="ja-JP" altLang="en-US" sz="1200" dirty="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mc:Fallback>
      </mc:AlternateContent>
    </p:spTree>
    <p:extLst>
      <p:ext uri="{BB962C8B-B14F-4D97-AF65-F5344CB8AC3E}">
        <p14:creationId xmlns:p14="http://schemas.microsoft.com/office/powerpoint/2010/main" val="35550692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13969" eaLnBrk="0" hangingPunct="0">
              <a:spcBef>
                <a:spcPct val="30000"/>
              </a:spcBef>
              <a:defRPr kumimoji="1" sz="1200">
                <a:solidFill>
                  <a:schemeClr val="tx1"/>
                </a:solidFill>
                <a:latin typeface="Times New Roman" pitchFamily="18" charset="0"/>
                <a:ea typeface="ＭＳ Ｐ明朝" pitchFamily="18" charset="-128"/>
              </a:defRPr>
            </a:lvl1pPr>
            <a:lvl2pPr marL="709086" indent="-267309" algn="l" defTabSz="913969" eaLnBrk="0" hangingPunct="0">
              <a:spcBef>
                <a:spcPct val="30000"/>
              </a:spcBef>
              <a:defRPr kumimoji="1" sz="1200">
                <a:solidFill>
                  <a:schemeClr val="tx1"/>
                </a:solidFill>
                <a:latin typeface="Times New Roman" pitchFamily="18" charset="0"/>
                <a:ea typeface="ＭＳ Ｐ明朝" pitchFamily="18" charset="-128"/>
              </a:defRPr>
            </a:lvl2pPr>
            <a:lvl3pPr marL="1093239" indent="-209685" algn="l" defTabSz="913969" eaLnBrk="0" hangingPunct="0">
              <a:spcBef>
                <a:spcPct val="30000"/>
              </a:spcBef>
              <a:defRPr kumimoji="1" sz="1200">
                <a:solidFill>
                  <a:schemeClr val="tx1"/>
                </a:solidFill>
                <a:latin typeface="Times New Roman" pitchFamily="18" charset="0"/>
                <a:ea typeface="ＭＳ Ｐ明朝" pitchFamily="18" charset="-128"/>
              </a:defRPr>
            </a:lvl3pPr>
            <a:lvl4pPr marL="1536616" indent="-209685" algn="l" defTabSz="913969" eaLnBrk="0" hangingPunct="0">
              <a:spcBef>
                <a:spcPct val="30000"/>
              </a:spcBef>
              <a:defRPr kumimoji="1" sz="1200">
                <a:solidFill>
                  <a:schemeClr val="tx1"/>
                </a:solidFill>
                <a:latin typeface="Times New Roman" pitchFamily="18" charset="0"/>
                <a:ea typeface="ＭＳ Ｐ明朝" pitchFamily="18" charset="-128"/>
              </a:defRPr>
            </a:lvl4pPr>
            <a:lvl5pPr marL="1978395" indent="-209685" algn="l" defTabSz="913969" eaLnBrk="0" hangingPunct="0">
              <a:spcBef>
                <a:spcPct val="30000"/>
              </a:spcBef>
              <a:defRPr kumimoji="1" sz="1200">
                <a:solidFill>
                  <a:schemeClr val="tx1"/>
                </a:solidFill>
                <a:latin typeface="Times New Roman" pitchFamily="18" charset="0"/>
                <a:ea typeface="ＭＳ Ｐ明朝" pitchFamily="18" charset="-128"/>
              </a:defRPr>
            </a:lvl5pPr>
            <a:lvl6pPr marL="243938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00366"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6135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22338"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3969" rtl="0" eaLnBrk="1" fontAlgn="base" latinLnBrk="0" hangingPunct="1">
              <a:lnSpc>
                <a:spcPct val="100000"/>
              </a:lnSpc>
              <a:spcBef>
                <a:spcPct val="0"/>
              </a:spcBef>
              <a:spcAft>
                <a:spcPct val="0"/>
              </a:spcAft>
              <a:buClrTx/>
              <a:buSzTx/>
              <a:buFontTx/>
              <a:buChar char="•"/>
              <a:tabLst/>
              <a:defRPr/>
            </a:pPr>
            <a:fld id="{68AB4CED-4E6D-4198-B474-B74CF3B8B550}"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13969" rtl="0" eaLnBrk="1" fontAlgn="base" latinLnBrk="0" hangingPunct="1">
                <a:lnSpc>
                  <a:spcPct val="100000"/>
                </a:lnSpc>
                <a:spcBef>
                  <a:spcPct val="0"/>
                </a:spcBef>
                <a:spcAft>
                  <a:spcPct val="0"/>
                </a:spcAft>
                <a:buClrTx/>
                <a:buSzTx/>
                <a:buFontTx/>
                <a:buChar char="•"/>
                <a:tabLst/>
                <a:defRPr/>
              </a:pPr>
              <a:t>63</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45059" name="Rectangle 2"/>
          <p:cNvSpPr>
            <a:spLocks noGrp="1" noRot="1" noChangeAspect="1" noChangeArrowheads="1" noTextEdit="1"/>
          </p:cNvSpPr>
          <p:nvPr>
            <p:ph type="sldImg"/>
          </p:nvPr>
        </p:nvSpPr>
        <p:spPr>
          <a:xfrm>
            <a:off x="915988" y="744538"/>
            <a:ext cx="4975225" cy="3730625"/>
          </a:xfrm>
          <a:ln/>
        </p:spPr>
      </p:sp>
      <p:sp>
        <p:nvSpPr>
          <p:cNvPr id="45060" name="Rectangle 3"/>
          <p:cNvSpPr>
            <a:spLocks noGrp="1" noChangeArrowheads="1"/>
          </p:cNvSpPr>
          <p:nvPr>
            <p:ph type="body" idx="1"/>
          </p:nvPr>
        </p:nvSpPr>
        <p:spPr>
          <a:noFill/>
        </p:spPr>
        <p:txBody>
          <a:bodyPr/>
          <a:lstStyle/>
          <a:p>
            <a:pPr eaLnBrk="1" hangingPunct="1"/>
            <a:r>
              <a:rPr lang="ja-JP" altLang="en-US" dirty="0" smtClean="0"/>
              <a:t>ここで、金利が違うと、どれくらいの影響があるのかについて、確認してみたいと思います。</a:t>
            </a:r>
            <a:endParaRPr lang="en-US" altLang="ja-JP" dirty="0" smtClean="0"/>
          </a:p>
          <a:p>
            <a:pPr eaLnBrk="1" hangingPunct="1"/>
            <a:r>
              <a:rPr lang="ja-JP" altLang="en-US" dirty="0" smtClean="0"/>
              <a:t>みなさん、</a:t>
            </a:r>
            <a:r>
              <a:rPr lang="en-US" altLang="ja-JP" dirty="0" smtClean="0"/>
              <a:t>72</a:t>
            </a:r>
            <a:r>
              <a:rPr lang="ja-JP" altLang="en-US" dirty="0" smtClean="0"/>
              <a:t>の法則というものを知ってますか？</a:t>
            </a:r>
            <a:endParaRPr lang="en-US" altLang="ja-JP" dirty="0" smtClean="0"/>
          </a:p>
          <a:p>
            <a:pPr eaLnBrk="1" hangingPunct="1"/>
            <a:r>
              <a:rPr lang="ja-JP" altLang="en-US" dirty="0" smtClean="0"/>
              <a:t>これは、元本が</a:t>
            </a:r>
            <a:r>
              <a:rPr lang="en-US" altLang="ja-JP" dirty="0" smtClean="0"/>
              <a:t>2</a:t>
            </a:r>
            <a:r>
              <a:rPr lang="ja-JP" altLang="en-US" dirty="0" smtClean="0"/>
              <a:t>倍になる金利と年数の関係についての法則で、</a:t>
            </a:r>
            <a:r>
              <a:rPr lang="en-US" altLang="ja-JP" dirty="0" smtClean="0"/>
              <a:t>72</a:t>
            </a:r>
            <a:r>
              <a:rPr lang="ja-JP" altLang="en-US" dirty="0" smtClean="0"/>
              <a:t>わる金利で、お金が</a:t>
            </a:r>
            <a:r>
              <a:rPr lang="en-US" altLang="ja-JP" dirty="0" smtClean="0"/>
              <a:t>2</a:t>
            </a:r>
            <a:r>
              <a:rPr lang="ja-JP" altLang="en-US" dirty="0" smtClean="0"/>
              <a:t>倍になるのに何年かかるかが、大体分かるというものです。</a:t>
            </a:r>
            <a:endParaRPr lang="en-US" altLang="ja-JP" dirty="0" smtClean="0"/>
          </a:p>
          <a:p>
            <a:pPr eaLnBrk="1" hangingPunct="1"/>
            <a:r>
              <a:rPr lang="ja-JP" altLang="en-US" dirty="0" smtClean="0"/>
              <a:t>とっても便利なので、是非、覚えておいてください。</a:t>
            </a:r>
            <a:endParaRPr lang="en-US" altLang="ja-JP" dirty="0" smtClean="0"/>
          </a:p>
          <a:p>
            <a:pPr eaLnBrk="1" hangingPunct="1"/>
            <a:endParaRPr lang="en-US" altLang="ja-JP" dirty="0" smtClean="0"/>
          </a:p>
          <a:p>
            <a:pPr eaLnBrk="1" hangingPunct="1"/>
            <a:r>
              <a:rPr lang="ja-JP" altLang="en-US" b="1" dirty="0" smtClean="0"/>
              <a:t>（クリック）</a:t>
            </a:r>
            <a:r>
              <a:rPr lang="ja-JP" altLang="en-US" dirty="0" smtClean="0"/>
              <a:t>では、過去と、今のケースで預金に預けて倍になるには何年かかるか、考えてみましょう。</a:t>
            </a:r>
            <a:endParaRPr lang="en-US" altLang="ja-JP" dirty="0" smtClean="0"/>
          </a:p>
          <a:p>
            <a:pPr eaLnBrk="1" hangingPunct="1"/>
            <a:r>
              <a:rPr lang="en-US" altLang="ja-JP" dirty="0" smtClean="0"/>
              <a:t>1970</a:t>
            </a:r>
            <a:r>
              <a:rPr lang="ja-JP" altLang="en-US" dirty="0" smtClean="0"/>
              <a:t>年頃の場合、金利が８％ですので、</a:t>
            </a:r>
            <a:r>
              <a:rPr lang="ja-JP" altLang="en-US" b="1" dirty="0" smtClean="0"/>
              <a:t>（クリック）</a:t>
            </a:r>
            <a:r>
              <a:rPr lang="en-US" altLang="ja-JP" dirty="0" smtClean="0"/>
              <a:t>72</a:t>
            </a:r>
            <a:r>
              <a:rPr lang="ja-JP" altLang="en-US" dirty="0" smtClean="0"/>
              <a:t>わる８で</a:t>
            </a:r>
            <a:r>
              <a:rPr lang="ja-JP" altLang="en-US" b="1" dirty="0" smtClean="0"/>
              <a:t>（クリック）</a:t>
            </a:r>
            <a:r>
              <a:rPr lang="ja-JP" altLang="en-US" dirty="0" smtClean="0"/>
              <a:t>約９年</a:t>
            </a:r>
            <a:endParaRPr lang="en-US" altLang="ja-JP" dirty="0" smtClean="0"/>
          </a:p>
          <a:p>
            <a:pPr eaLnBrk="1" hangingPunct="1"/>
            <a:r>
              <a:rPr lang="en-US" altLang="ja-JP" dirty="0" smtClean="0"/>
              <a:t>1990</a:t>
            </a:r>
            <a:r>
              <a:rPr lang="ja-JP" altLang="en-US" dirty="0" smtClean="0"/>
              <a:t>年頃は、</a:t>
            </a:r>
            <a:r>
              <a:rPr lang="ja-JP" altLang="en-US" b="1" dirty="0" smtClean="0"/>
              <a:t>（クリック）</a:t>
            </a:r>
            <a:r>
              <a:rPr lang="en-US" altLang="ja-JP" dirty="0" smtClean="0"/>
              <a:t>72</a:t>
            </a:r>
            <a:r>
              <a:rPr lang="ja-JP" altLang="en-US" dirty="0" smtClean="0"/>
              <a:t>わる６で、</a:t>
            </a:r>
            <a:r>
              <a:rPr lang="ja-JP" altLang="en-US" b="1" dirty="0" smtClean="0"/>
              <a:t>（クリック）</a:t>
            </a:r>
            <a:r>
              <a:rPr lang="ja-JP" altLang="en-US" dirty="0" smtClean="0"/>
              <a:t>約</a:t>
            </a:r>
            <a:r>
              <a:rPr lang="en-US" altLang="ja-JP" dirty="0" smtClean="0"/>
              <a:t>12</a:t>
            </a:r>
            <a:r>
              <a:rPr lang="ja-JP" altLang="en-US" dirty="0" smtClean="0"/>
              <a:t>年</a:t>
            </a:r>
            <a:endParaRPr lang="en-US" altLang="ja-JP" dirty="0" smtClean="0"/>
          </a:p>
          <a:p>
            <a:pPr eaLnBrk="1" hangingPunct="1"/>
            <a:r>
              <a:rPr lang="ja-JP" altLang="en-US" dirty="0" smtClean="0"/>
              <a:t>今は、</a:t>
            </a:r>
            <a:r>
              <a:rPr lang="ja-JP" altLang="en-US" b="1" dirty="0" smtClean="0"/>
              <a:t>（クリック）</a:t>
            </a:r>
            <a:r>
              <a:rPr lang="en-US" altLang="ja-JP" dirty="0" smtClean="0"/>
              <a:t>72</a:t>
            </a:r>
            <a:r>
              <a:rPr lang="ja-JP" altLang="en-US" dirty="0" smtClean="0"/>
              <a:t>わる</a:t>
            </a:r>
            <a:r>
              <a:rPr lang="en-US" altLang="ja-JP" dirty="0" smtClean="0"/>
              <a:t>0.02</a:t>
            </a:r>
            <a:r>
              <a:rPr lang="ja-JP" altLang="en-US" dirty="0" smtClean="0"/>
              <a:t>で、</a:t>
            </a:r>
            <a:r>
              <a:rPr lang="ja-JP" altLang="en-US" b="1" dirty="0" smtClean="0"/>
              <a:t>（クリック）</a:t>
            </a:r>
            <a:r>
              <a:rPr lang="ja-JP" altLang="en-US" b="0" dirty="0" smtClean="0"/>
              <a:t>約</a:t>
            </a:r>
            <a:r>
              <a:rPr lang="en-US" altLang="ja-JP" b="0" dirty="0" smtClean="0"/>
              <a:t>3,600</a:t>
            </a:r>
            <a:r>
              <a:rPr lang="ja-JP" altLang="en-US" dirty="0" smtClean="0"/>
              <a:t>年ということになります。</a:t>
            </a:r>
            <a:endParaRPr lang="en-US" altLang="ja-JP" dirty="0" smtClean="0"/>
          </a:p>
          <a:p>
            <a:pPr eaLnBrk="1" hangingPunct="1"/>
            <a:r>
              <a:rPr lang="ja-JP" altLang="en-US" dirty="0" smtClean="0"/>
              <a:t>おうちの人に、どれくらいの金利だったか聞いてみるのも面白いかもしれませんね。</a:t>
            </a:r>
            <a:endParaRPr lang="en-US" altLang="ja-JP" dirty="0" smtClean="0"/>
          </a:p>
          <a:p>
            <a:pPr eaLnBrk="1" hangingPunct="1"/>
            <a:endParaRPr lang="ja-JP" altLang="ja-JP" dirty="0"/>
          </a:p>
        </p:txBody>
      </p:sp>
    </p:spTree>
    <p:extLst>
      <p:ext uri="{BB962C8B-B14F-4D97-AF65-F5344CB8AC3E}">
        <p14:creationId xmlns:p14="http://schemas.microsoft.com/office/powerpoint/2010/main" val="18016037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154" eaLnBrk="0" hangingPunct="0">
              <a:spcBef>
                <a:spcPct val="30000"/>
              </a:spcBef>
              <a:defRPr kumimoji="1" sz="1200">
                <a:solidFill>
                  <a:schemeClr val="tx1"/>
                </a:solidFill>
                <a:latin typeface="Times New Roman" pitchFamily="18" charset="0"/>
                <a:ea typeface="ＭＳ Ｐ明朝" pitchFamily="18" charset="-128"/>
              </a:defRPr>
            </a:lvl1pPr>
            <a:lvl2pPr marL="703024" indent="-265023" algn="l" defTabSz="906154" eaLnBrk="0" hangingPunct="0">
              <a:spcBef>
                <a:spcPct val="30000"/>
              </a:spcBef>
              <a:defRPr kumimoji="1" sz="1200">
                <a:solidFill>
                  <a:schemeClr val="tx1"/>
                </a:solidFill>
                <a:latin typeface="Times New Roman" pitchFamily="18" charset="0"/>
                <a:ea typeface="ＭＳ Ｐ明朝" pitchFamily="18" charset="-128"/>
              </a:defRPr>
            </a:lvl2pPr>
            <a:lvl3pPr marL="1083892" indent="-207891" algn="l" defTabSz="906154" eaLnBrk="0" hangingPunct="0">
              <a:spcBef>
                <a:spcPct val="30000"/>
              </a:spcBef>
              <a:defRPr kumimoji="1" sz="1200">
                <a:solidFill>
                  <a:schemeClr val="tx1"/>
                </a:solidFill>
                <a:latin typeface="Times New Roman" pitchFamily="18" charset="0"/>
                <a:ea typeface="ＭＳ Ｐ明朝" pitchFamily="18" charset="-128"/>
              </a:defRPr>
            </a:lvl3pPr>
            <a:lvl4pPr marL="1523479" indent="-207891" algn="l" defTabSz="906154" eaLnBrk="0" hangingPunct="0">
              <a:spcBef>
                <a:spcPct val="30000"/>
              </a:spcBef>
              <a:defRPr kumimoji="1" sz="1200">
                <a:solidFill>
                  <a:schemeClr val="tx1"/>
                </a:solidFill>
                <a:latin typeface="Times New Roman" pitchFamily="18" charset="0"/>
                <a:ea typeface="ＭＳ Ｐ明朝" pitchFamily="18" charset="-128"/>
              </a:defRPr>
            </a:lvl4pPr>
            <a:lvl5pPr marL="1961479" indent="-207891" algn="l" defTabSz="906154" eaLnBrk="0" hangingPunct="0">
              <a:spcBef>
                <a:spcPct val="30000"/>
              </a:spcBef>
              <a:defRPr kumimoji="1" sz="1200">
                <a:solidFill>
                  <a:schemeClr val="tx1"/>
                </a:solidFill>
                <a:latin typeface="Times New Roman" pitchFamily="18" charset="0"/>
                <a:ea typeface="ＭＳ Ｐ明朝" pitchFamily="18" charset="-128"/>
              </a:defRPr>
            </a:lvl5pPr>
            <a:lvl6pPr marL="2418525"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568"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612"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657"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06154" rtl="0" eaLnBrk="1" fontAlgn="base" latinLnBrk="0" hangingPunct="1">
              <a:lnSpc>
                <a:spcPct val="100000"/>
              </a:lnSpc>
              <a:spcBef>
                <a:spcPct val="0"/>
              </a:spcBef>
              <a:spcAft>
                <a:spcPct val="0"/>
              </a:spcAft>
              <a:buClrTx/>
              <a:buSzTx/>
              <a:buFontTx/>
              <a:buChar char="•"/>
              <a:tabLst/>
              <a:defRPr/>
            </a:pPr>
            <a:fld id="{68AB4CED-4E6D-4198-B474-B74CF3B8B550}"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06154" rtl="0" eaLnBrk="1" fontAlgn="base" latinLnBrk="0" hangingPunct="1">
                <a:lnSpc>
                  <a:spcPct val="100000"/>
                </a:lnSpc>
                <a:spcBef>
                  <a:spcPct val="0"/>
                </a:spcBef>
                <a:spcAft>
                  <a:spcPct val="0"/>
                </a:spcAft>
                <a:buClrTx/>
                <a:buSzTx/>
                <a:buFontTx/>
                <a:buChar char="•"/>
                <a:tabLst/>
                <a:defRPr/>
              </a:pPr>
              <a:t>64</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285750" indent="-285750" eaLnBrk="1" hangingPunct="1">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こちらは日本の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過去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年くらいの預金金利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推移です。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年代には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をつける時もありましたが、皆さんが産まれた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年以降はずっとゼロになっています。なので、預金においていて、増えるということはあまり期待できなくなりました。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lnSpc>
                <a:spcPct val="150000"/>
              </a:lnSpc>
              <a:buFont typeface="Wingdings" panose="05000000000000000000" pitchFamily="2" charset="2"/>
              <a:buChar char="p"/>
            </a:pPr>
            <a:r>
              <a:rPr lang="ja-JP" altLang="en-US" sz="1400" b="1" dirty="0" smtClean="0"/>
              <a:t>（クリック）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銀行に預けるという事は、現在だと安全に保管するという事になりますね。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ja-JP" altLang="ja-JP" sz="1400" dirty="0" smtClean="0"/>
          </a:p>
        </p:txBody>
      </p:sp>
    </p:spTree>
    <p:extLst>
      <p:ext uri="{BB962C8B-B14F-4D97-AF65-F5344CB8AC3E}">
        <p14:creationId xmlns:p14="http://schemas.microsoft.com/office/powerpoint/2010/main" val="263543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spcBef>
                <a:spcPts val="0"/>
              </a:spcBef>
              <a:spcAft>
                <a:spcPts val="302"/>
              </a:spcAft>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 資産形成を行うということは、目的に応じて金融商品を選ぶということです。</a:t>
            </a:r>
            <a:endParaRPr lang="en-US" altLang="ja-JP" b="1"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金融商品を選ぶときのポイントとしては、</a:t>
            </a:r>
            <a:r>
              <a:rPr lang="ja-JP" altLang="en-US" b="1" dirty="0" smtClean="0">
                <a:latin typeface="HGPｺﾞｼｯｸM" panose="020B0600000000000000" pitchFamily="50" charset="-128"/>
                <a:ea typeface="HGPｺﾞｼｯｸM" panose="020B0600000000000000" pitchFamily="50" charset="-128"/>
              </a:rPr>
              <a:t>安全性、収益性、流動性の３つの観点</a:t>
            </a:r>
            <a:r>
              <a:rPr lang="ja-JP" altLang="en-US" dirty="0" smtClean="0">
                <a:latin typeface="HGPｺﾞｼｯｸM" panose="020B0600000000000000" pitchFamily="50" charset="-128"/>
                <a:ea typeface="HGPｺﾞｼｯｸM" panose="020B0600000000000000" pitchFamily="50" charset="-128"/>
              </a:rPr>
              <a:t>があります。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安全性とは、お金が減らないかどうか、収益性とは、どれくらい利益が期待できるか、流動性とは、必要なときにお金を引き出しやすいかどうかです。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安全性や流動性が高いものは、収益性が低くなり、一方、収益性が高いものは安全性や流動性が低くなりますので、</a:t>
            </a:r>
            <a:r>
              <a:rPr lang="ja-JP" altLang="en-US" b="1" dirty="0" smtClean="0">
                <a:latin typeface="HGPｺﾞｼｯｸM" panose="020B0600000000000000" pitchFamily="50" charset="-128"/>
                <a:ea typeface="HGPｺﾞｼｯｸM" panose="020B0600000000000000" pitchFamily="50" charset="-128"/>
              </a:rPr>
              <a:t>３つの基準すべてを満たす金融商品はありません</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金融商品には、それぞれ特徴があり、金融商品を選ぶときは、これらの基準に照らしながら、</a:t>
            </a:r>
            <a:r>
              <a:rPr lang="ja-JP" altLang="en-US" b="1" dirty="0" smtClean="0">
                <a:latin typeface="HGPｺﾞｼｯｸM" panose="020B0600000000000000" pitchFamily="50" charset="-128"/>
                <a:ea typeface="HGPｺﾞｼｯｸM" panose="020B0600000000000000" pitchFamily="50" charset="-128"/>
              </a:rPr>
              <a:t>目的に応じて使い分けたり、組み合わせる</a:t>
            </a:r>
            <a:r>
              <a:rPr lang="ja-JP" altLang="en-US" dirty="0" smtClean="0">
                <a:latin typeface="HGPｺﾞｼｯｸM" panose="020B0600000000000000" pitchFamily="50" charset="-128"/>
                <a:ea typeface="HGPｺﾞｼｯｸM" panose="020B0600000000000000" pitchFamily="50" charset="-128"/>
              </a:rPr>
              <a:t>ことが大切です。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9254644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buFont typeface="Wingdings" panose="05000000000000000000" pitchFamily="2" charset="2"/>
              <a:buChar char="p"/>
            </a:pPr>
            <a:r>
              <a:rPr lang="ja-JP" altLang="ja-JP" dirty="0" smtClean="0">
                <a:latin typeface="HGPｺﾞｼｯｸM" panose="020B0600000000000000" pitchFamily="50" charset="-128"/>
                <a:ea typeface="HGPｺﾞｼｯｸM" panose="020B0600000000000000" pitchFamily="50" charset="-128"/>
              </a:rPr>
              <a:t>資産の持ち方</a:t>
            </a:r>
            <a:r>
              <a:rPr lang="ja-JP" altLang="en-US" dirty="0" smtClean="0">
                <a:latin typeface="HGPｺﾞｼｯｸM" panose="020B0600000000000000" pitchFamily="50" charset="-128"/>
                <a:ea typeface="HGPｺﾞｼｯｸM" panose="020B0600000000000000" pitchFamily="50" charset="-128"/>
              </a:rPr>
              <a:t>として、金融商品ごとの特徴を見てみましょう。</a:t>
            </a:r>
            <a:r>
              <a:rPr lang="ja-JP" altLang="ja-JP" dirty="0" smtClean="0">
                <a:latin typeface="HGPｺﾞｼｯｸM" panose="020B0600000000000000" pitchFamily="50" charset="-128"/>
                <a:ea typeface="HGPｺﾞｼｯｸM" panose="020B0600000000000000" pitchFamily="50" charset="-128"/>
              </a:rPr>
              <a:t>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まずは、</a:t>
            </a:r>
            <a:r>
              <a:rPr lang="ja-JP" altLang="en-US" b="1" dirty="0" smtClean="0">
                <a:latin typeface="HGPｺﾞｼｯｸM" panose="020B0600000000000000" pitchFamily="50" charset="-128"/>
                <a:ea typeface="HGPｺﾞｼｯｸM" panose="020B0600000000000000" pitchFamily="50" charset="-128"/>
              </a:rPr>
              <a:t>「預金・貯金」</a:t>
            </a:r>
            <a:r>
              <a:rPr lang="ja-JP" altLang="en-US" dirty="0" smtClean="0">
                <a:latin typeface="HGPｺﾞｼｯｸM" panose="020B0600000000000000" pitchFamily="50" charset="-128"/>
                <a:ea typeface="HGPｺﾞｼｯｸM" panose="020B0600000000000000" pitchFamily="50" charset="-128"/>
              </a:rPr>
              <a:t>。多くの人が日常生活で利用している金融商品です。銀行に預けるものを「預金」、郵便局に預けるものを「貯金」といいます。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たとえば給与は、預金・貯金口座への振込で受け取るのが一般的です。預金口座から現金をおろしたり、また現金を口座に入れたり、頻繁に使用されます。 また、私たちは預金を「決済」に利用しています。例えば、電気・ガス・水道などの公共料金、電話代、クレジットカードでの買い物代金などの自動引き落としです。預金・貯金は、多くの人の日常生活に利用され、「決済」にも利用されることから、手厚く保護され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預金の特徴は、一般に</a:t>
            </a:r>
            <a:r>
              <a:rPr lang="ja-JP" altLang="en-US" b="1" dirty="0" smtClean="0">
                <a:latin typeface="HGPｺﾞｼｯｸM" panose="020B0600000000000000" pitchFamily="50" charset="-128"/>
                <a:ea typeface="HGPｺﾞｼｯｸM" panose="020B0600000000000000" pitchFamily="50" charset="-128"/>
              </a:rPr>
              <a:t>「安全性」が高く、元本が確保され、「流動性」も高い</a:t>
            </a:r>
            <a:r>
              <a:rPr lang="ja-JP" altLang="en-US" dirty="0" smtClean="0">
                <a:latin typeface="HGPｺﾞｼｯｸM" panose="020B0600000000000000" pitchFamily="50" charset="-128"/>
                <a:ea typeface="HGPｺﾞｼｯｸM" panose="020B0600000000000000" pitchFamily="50" charset="-128"/>
              </a:rPr>
              <a:t>、すなわち、現金に換えやすい点です。一方、</a:t>
            </a:r>
            <a:r>
              <a:rPr lang="ja-JP" altLang="en-US" b="1" dirty="0" smtClean="0">
                <a:latin typeface="HGPｺﾞｼｯｸM" panose="020B0600000000000000" pitchFamily="50" charset="-128"/>
                <a:ea typeface="HGPｺﾞｼｯｸM" panose="020B0600000000000000" pitchFamily="50" charset="-128"/>
              </a:rPr>
              <a:t>「収益性」は低く</a:t>
            </a:r>
            <a:r>
              <a:rPr lang="ja-JP" altLang="en-US" dirty="0" smtClean="0">
                <a:latin typeface="HGPｺﾞｼｯｸM" panose="020B0600000000000000" pitchFamily="50" charset="-128"/>
                <a:ea typeface="HGPｺﾞｼｯｸM" panose="020B0600000000000000" pitchFamily="50" charset="-128"/>
              </a:rPr>
              <a:t>なります。</a:t>
            </a:r>
            <a:r>
              <a:rPr lang="ja-JP" altLang="ja-JP" dirty="0" smtClean="0">
                <a:latin typeface="HGPｺﾞｼｯｸM" panose="020B0600000000000000" pitchFamily="50" charset="-128"/>
                <a:ea typeface="HGPｺﾞｼｯｸM" panose="020B0600000000000000" pitchFamily="50" charset="-128"/>
              </a:rPr>
              <a:t>　　　</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5653415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「債券」</a:t>
            </a:r>
            <a:r>
              <a:rPr lang="ja-JP" altLang="en-US" dirty="0" smtClean="0">
                <a:latin typeface="HGPｺﾞｼｯｸM" panose="020B0600000000000000" pitchFamily="50" charset="-128"/>
                <a:ea typeface="HGPｺﾞｼｯｸM" panose="020B0600000000000000" pitchFamily="50" charset="-128"/>
              </a:rPr>
              <a:t>とは、国や会社がお金を借りるために発行するものをいいます。企業や国は、お金を借りる代わりに定期的に利子を支払い、満期がくれば借りたお金（元本）を返すことを約束します。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債券のうち、企業が発行するものは「社債」、国が発行するものは「国債」と呼ばれます。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発行した会社等が倒産すると、返済されない可能性があります。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債券の</a:t>
            </a:r>
            <a:r>
              <a:rPr lang="ja-JP" altLang="en-US" b="1" dirty="0" smtClean="0">
                <a:latin typeface="HGPｺﾞｼｯｸM" panose="020B0600000000000000" pitchFamily="50" charset="-128"/>
                <a:ea typeface="HGPｺﾞｼｯｸM" panose="020B0600000000000000" pitchFamily="50" charset="-128"/>
              </a:rPr>
              <a:t>「安全性」は、国債は国の信用力により高く、社債は発行した会社次第</a:t>
            </a:r>
            <a:r>
              <a:rPr lang="ja-JP" altLang="en-US" dirty="0" smtClean="0">
                <a:latin typeface="HGPｺﾞｼｯｸM" panose="020B0600000000000000" pitchFamily="50" charset="-128"/>
                <a:ea typeface="HGPｺﾞｼｯｸM" panose="020B0600000000000000" pitchFamily="50" charset="-128"/>
              </a:rPr>
              <a:t>です。</a:t>
            </a:r>
            <a:r>
              <a:rPr lang="ja-JP" altLang="en-US" b="1" dirty="0" smtClean="0">
                <a:latin typeface="HGPｺﾞｼｯｸM" panose="020B0600000000000000" pitchFamily="50" charset="-128"/>
                <a:ea typeface="HGPｺﾞｼｯｸM" panose="020B0600000000000000" pitchFamily="50" charset="-128"/>
              </a:rPr>
              <a:t>「収益性」は、一般に預金よりも高い</a:t>
            </a:r>
            <a:r>
              <a:rPr lang="ja-JP" altLang="en-US" dirty="0" smtClean="0">
                <a:latin typeface="HGPｺﾞｼｯｸM" panose="020B0600000000000000" pitchFamily="50" charset="-128"/>
                <a:ea typeface="HGPｺﾞｼｯｸM" panose="020B0600000000000000" pitchFamily="50" charset="-128"/>
              </a:rPr>
              <a:t>ですが、</a:t>
            </a:r>
            <a:r>
              <a:rPr lang="ja-JP" altLang="en-US" b="1" dirty="0" smtClean="0">
                <a:latin typeface="HGPｺﾞｼｯｸM" panose="020B0600000000000000" pitchFamily="50" charset="-128"/>
                <a:ea typeface="HGPｺﾞｼｯｸM" panose="020B0600000000000000" pitchFamily="50" charset="-128"/>
              </a:rPr>
              <a:t>満期前に売る場合には元本割れになる可能性</a:t>
            </a:r>
            <a:r>
              <a:rPr lang="ja-JP" altLang="en-US" dirty="0" smtClean="0">
                <a:latin typeface="HGPｺﾞｼｯｸM" panose="020B0600000000000000" pitchFamily="50" charset="-128"/>
                <a:ea typeface="HGPｺﾞｼｯｸM" panose="020B0600000000000000" pitchFamily="50" charset="-128"/>
              </a:rPr>
              <a:t>もあり得ます。</a:t>
            </a:r>
          </a:p>
        </p:txBody>
      </p:sp>
    </p:spTree>
    <p:extLst>
      <p:ext uri="{BB962C8B-B14F-4D97-AF65-F5344CB8AC3E}">
        <p14:creationId xmlns:p14="http://schemas.microsoft.com/office/powerpoint/2010/main" val="28039787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「投資」の一つの例が、株式を購入することです。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株式会社は、</a:t>
            </a:r>
            <a:r>
              <a:rPr lang="ja-JP" altLang="en-US" b="1" dirty="0" smtClean="0">
                <a:latin typeface="HGPｺﾞｼｯｸM" panose="020B0600000000000000" pitchFamily="50" charset="-128"/>
                <a:ea typeface="HGPｺﾞｼｯｸM" panose="020B0600000000000000" pitchFamily="50" charset="-128"/>
              </a:rPr>
              <a:t>「株式」</a:t>
            </a:r>
            <a:r>
              <a:rPr lang="ja-JP" altLang="en-US" dirty="0" smtClean="0">
                <a:latin typeface="HGPｺﾞｼｯｸM" panose="020B0600000000000000" pitchFamily="50" charset="-128"/>
                <a:ea typeface="HGPｺﾞｼｯｸM" panose="020B0600000000000000" pitchFamily="50" charset="-128"/>
              </a:rPr>
              <a:t>を発行して一般の人などからお金を集め、そのお金で事業を始めたり、事業を拡大します。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株式を持っている人を株主といい、</a:t>
            </a:r>
            <a:r>
              <a:rPr lang="ja-JP" altLang="en-US" b="1" dirty="0" smtClean="0">
                <a:latin typeface="HGPｺﾞｼｯｸM" panose="020B0600000000000000" pitchFamily="50" charset="-128"/>
                <a:ea typeface="HGPｺﾞｼｯｸM" panose="020B0600000000000000" pitchFamily="50" charset="-128"/>
              </a:rPr>
              <a:t>株主は法的には株式会社の所有者</a:t>
            </a:r>
            <a:r>
              <a:rPr lang="ja-JP" altLang="en-US" dirty="0" smtClean="0">
                <a:latin typeface="HGPｺﾞｼｯｸM" panose="020B0600000000000000" pitchFamily="50" charset="-128"/>
                <a:ea typeface="HGPｺﾞｼｯｸM" panose="020B0600000000000000" pitchFamily="50" charset="-128"/>
              </a:rPr>
              <a:t>です。このため、株式を買うことは、その会社の「持ち分」を買っていることになります。株主はお金を貸している訳ではないので、会社にとっては返済義務のない「資本」になります。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 株式は、発行企業の業績、特に利益が伸びれば配当金の増加や株価の上昇が期待できます。一方、赤字が続けば株価は下落し、経営が破綻すれば株式の価値、すなわち株価はゼロになることもあり得ます。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このように、株式は、</a:t>
            </a:r>
            <a:r>
              <a:rPr lang="ja-JP" altLang="en-US" b="1" dirty="0" smtClean="0">
                <a:latin typeface="HGPｺﾞｼｯｸM" panose="020B0600000000000000" pitchFamily="50" charset="-128"/>
                <a:ea typeface="HGPｺﾞｼｯｸM" panose="020B0600000000000000" pitchFamily="50" charset="-128"/>
              </a:rPr>
              <a:t>「安全性」は低い</a:t>
            </a:r>
            <a:r>
              <a:rPr lang="ja-JP" altLang="en-US" dirty="0" smtClean="0">
                <a:latin typeface="HGPｺﾞｼｯｸM" panose="020B0600000000000000" pitchFamily="50" charset="-128"/>
                <a:ea typeface="HGPｺﾞｼｯｸM" panose="020B0600000000000000" pitchFamily="50" charset="-128"/>
              </a:rPr>
              <a:t>ですが、</a:t>
            </a:r>
            <a:r>
              <a:rPr lang="ja-JP" altLang="en-US" b="1" dirty="0" smtClean="0">
                <a:latin typeface="HGPｺﾞｼｯｸM" panose="020B0600000000000000" pitchFamily="50" charset="-128"/>
                <a:ea typeface="HGPｺﾞｼｯｸM" panose="020B0600000000000000" pitchFamily="50" charset="-128"/>
              </a:rPr>
              <a:t>高い「収益性」が期待できる</a:t>
            </a:r>
            <a:r>
              <a:rPr lang="ja-JP" altLang="en-US" dirty="0" smtClean="0">
                <a:latin typeface="HGPｺﾞｼｯｸM" panose="020B0600000000000000" pitchFamily="50" charset="-128"/>
                <a:ea typeface="HGPｺﾞｼｯｸM" panose="020B0600000000000000" pitchFamily="50" charset="-128"/>
              </a:rPr>
              <a:t>金融商品なのです。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endParaRPr lang="ja-JP" altLang="en-US"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40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auto" hangingPunct="1">
              <a:spcBef>
                <a:spcPts val="604"/>
              </a:spcBef>
              <a:spcAft>
                <a:spcPts val="604"/>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では、金融リテラシーとはなんなのか。</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auto" hangingPunct="1">
              <a:spcBef>
                <a:spcPts val="604"/>
              </a:spcBef>
              <a:spcAft>
                <a:spcPts val="604"/>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本日の授業では、第１章家計管理とライフプランニング、から第</a:t>
            </a:r>
            <a:r>
              <a:rPr lang="en-US" altLang="ja-JP" dirty="0" smtClean="0">
                <a:latin typeface="HGPｺﾞｼｯｸM" panose="020B0600000000000000" pitchFamily="50" charset="-128"/>
                <a:ea typeface="HGPｺﾞｼｯｸM" panose="020B0600000000000000" pitchFamily="50" charset="-128"/>
              </a:rPr>
              <a:t>6</a:t>
            </a:r>
            <a:r>
              <a:rPr lang="ja-JP" altLang="en-US" dirty="0" smtClean="0">
                <a:latin typeface="HGPｺﾞｼｯｸM" panose="020B0600000000000000" pitchFamily="50" charset="-128"/>
                <a:ea typeface="HGPｺﾞｼｯｸM" panose="020B0600000000000000" pitchFamily="50" charset="-128"/>
              </a:rPr>
              <a:t>章金融トラブルまでの</a:t>
            </a:r>
            <a:r>
              <a:rPr lang="en-US" altLang="ja-JP" dirty="0" smtClean="0">
                <a:latin typeface="HGPｺﾞｼｯｸM" panose="020B0600000000000000" pitchFamily="50" charset="-128"/>
                <a:ea typeface="HGPｺﾞｼｯｸM" panose="020B0600000000000000" pitchFamily="50" charset="-128"/>
              </a:rPr>
              <a:t>6</a:t>
            </a:r>
            <a:r>
              <a:rPr lang="ja-JP" altLang="en-US" dirty="0" smtClean="0">
                <a:latin typeface="HGPｺﾞｼｯｸM" panose="020B0600000000000000" pitchFamily="50" charset="-128"/>
                <a:ea typeface="HGPｺﾞｼｯｸM" panose="020B0600000000000000" pitchFamily="50" charset="-128"/>
              </a:rPr>
              <a:t>項目に分けて、ご説明します。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auto" hangingPunct="1">
              <a:spcBef>
                <a:spcPts val="604"/>
              </a:spcBef>
              <a:spcAft>
                <a:spcPts val="604"/>
              </a:spcAft>
              <a:buFont typeface="Wingdings" panose="05000000000000000000" pitchFamily="2" charset="2"/>
              <a:buChar char="p"/>
            </a:pPr>
            <a:r>
              <a:rPr lang="ja-JP" altLang="en-US" b="1" u="sng" dirty="0" smtClean="0">
                <a:latin typeface="HGPｺﾞｼｯｸM" panose="020B0600000000000000" pitchFamily="50" charset="-128"/>
                <a:ea typeface="HGPｺﾞｼｯｸM" panose="020B0600000000000000" pitchFamily="50" charset="-128"/>
              </a:rPr>
              <a:t>今日は途中で皆さんのスマホを使います。様々なシミュレーターを使って、体験してもらうので、机に出しておいてください。</a:t>
            </a:r>
            <a:endParaRPr lang="en-US" altLang="ja-JP" b="1" u="sng"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686078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「投資信託」</a:t>
            </a:r>
            <a:r>
              <a:rPr lang="ja-JP" altLang="en-US" dirty="0" smtClean="0">
                <a:latin typeface="HGPｺﾞｼｯｸM" panose="020B0600000000000000" pitchFamily="50" charset="-128"/>
                <a:ea typeface="HGPｺﾞｼｯｸM" panose="020B0600000000000000" pitchFamily="50" charset="-128"/>
              </a:rPr>
              <a:t>は、</a:t>
            </a:r>
            <a:r>
              <a:rPr lang="ja-JP" altLang="en-US" b="1" dirty="0" smtClean="0">
                <a:latin typeface="HGPｺﾞｼｯｸM" panose="020B0600000000000000" pitchFamily="50" charset="-128"/>
                <a:ea typeface="HGPｺﾞｼｯｸM" panose="020B0600000000000000" pitchFamily="50" charset="-128"/>
              </a:rPr>
              <a:t>多くの人のお金を専門家がまとめて運用</a:t>
            </a:r>
            <a:r>
              <a:rPr lang="ja-JP" altLang="en-US" dirty="0" smtClean="0">
                <a:latin typeface="HGPｺﾞｼｯｸM" panose="020B0600000000000000" pitchFamily="50" charset="-128"/>
                <a:ea typeface="HGPｺﾞｼｯｸM" panose="020B0600000000000000" pitchFamily="50" charset="-128"/>
              </a:rPr>
              <a:t>し、成果を分配するものです。投資信託は、 さまざまな内容のものがあります。たとえば運用対象が債券中心、株式中心、不動産中心、海外資産中心などです。多くの銘柄、数種類の金融商品などに「分散投資」する投資信託もあります。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このため、投資信託の</a:t>
            </a:r>
            <a:r>
              <a:rPr lang="ja-JP" altLang="en-US" b="1" dirty="0" smtClean="0">
                <a:latin typeface="HGPｺﾞｼｯｸM" panose="020B0600000000000000" pitchFamily="50" charset="-128"/>
                <a:ea typeface="HGPｺﾞｼｯｸM" panose="020B0600000000000000" pitchFamily="50" charset="-128"/>
              </a:rPr>
              <a:t>収益性、安全性、流動性は、内容次第</a:t>
            </a:r>
            <a:r>
              <a:rPr lang="ja-JP" altLang="en-US" dirty="0" smtClean="0">
                <a:latin typeface="HGPｺﾞｼｯｸM" panose="020B0600000000000000" pitchFamily="50" charset="-128"/>
                <a:ea typeface="HGPｺﾞｼｯｸM" panose="020B0600000000000000" pitchFamily="50" charset="-128"/>
              </a:rPr>
              <a:t>です。運用している対象をよく確認し、特徴を把握する必要があります。</a:t>
            </a:r>
            <a:r>
              <a:rPr lang="ja-JP" altLang="en-US" b="1" dirty="0" smtClean="0">
                <a:latin typeface="HGPｺﾞｼｯｸM" panose="020B0600000000000000" pitchFamily="50" charset="-128"/>
                <a:ea typeface="HGPｺﾞｼｯｸM" panose="020B0600000000000000" pitchFamily="50" charset="-128"/>
              </a:rPr>
              <a:t>元本は保証されていません</a:t>
            </a:r>
            <a:r>
              <a:rPr lang="ja-JP" altLang="en-US" dirty="0" smtClean="0">
                <a:latin typeface="HGPｺﾞｼｯｸM" panose="020B0600000000000000" pitchFamily="50" charset="-128"/>
                <a:ea typeface="HGPｺﾞｼｯｸM" panose="020B0600000000000000" pitchFamily="50" charset="-128"/>
              </a:rPr>
              <a:t>。 投資信託には、</a:t>
            </a:r>
            <a:r>
              <a:rPr lang="ja-JP" altLang="en-US" b="1" dirty="0" smtClean="0">
                <a:latin typeface="HGPｺﾞｼｯｸM" panose="020B0600000000000000" pitchFamily="50" charset="-128"/>
                <a:ea typeface="HGPｺﾞｼｯｸM" panose="020B0600000000000000" pitchFamily="50" charset="-128"/>
              </a:rPr>
              <a:t>運用を専門家に任せることができる</a:t>
            </a:r>
            <a:r>
              <a:rPr lang="ja-JP" altLang="en-US" dirty="0" smtClean="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豊富な商品群から選択</a:t>
            </a:r>
            <a:r>
              <a:rPr lang="ja-JP" altLang="en-US" dirty="0" smtClean="0">
                <a:latin typeface="HGPｺﾞｼｯｸM" panose="020B0600000000000000" pitchFamily="50" charset="-128"/>
                <a:ea typeface="HGPｺﾞｼｯｸM" panose="020B0600000000000000" pitchFamily="50" charset="-128"/>
              </a:rPr>
              <a:t>できる、</a:t>
            </a:r>
            <a:r>
              <a:rPr lang="ja-JP" altLang="en-US" b="1" dirty="0" smtClean="0">
                <a:latin typeface="HGPｺﾞｼｯｸM" panose="020B0600000000000000" pitchFamily="50" charset="-128"/>
                <a:ea typeface="HGPｺﾞｼｯｸM" panose="020B0600000000000000" pitchFamily="50" charset="-128"/>
              </a:rPr>
              <a:t>少ない金額から</a:t>
            </a:r>
            <a:r>
              <a:rPr lang="ja-JP" altLang="en-US" dirty="0" smtClean="0">
                <a:latin typeface="HGPｺﾞｼｯｸM" panose="020B0600000000000000" pitchFamily="50" charset="-128"/>
                <a:ea typeface="HGPｺﾞｼｯｸM" panose="020B0600000000000000" pitchFamily="50" charset="-128"/>
              </a:rPr>
              <a:t>買うことができ、</a:t>
            </a:r>
            <a:r>
              <a:rPr lang="ja-JP" altLang="en-US" b="1" dirty="0" smtClean="0">
                <a:latin typeface="HGPｺﾞｼｯｸM" panose="020B0600000000000000" pitchFamily="50" charset="-128"/>
                <a:ea typeface="HGPｺﾞｼｯｸM" panose="020B0600000000000000" pitchFamily="50" charset="-128"/>
              </a:rPr>
              <a:t>分散投資もしやすい</a:t>
            </a:r>
            <a:r>
              <a:rPr lang="ja-JP" altLang="en-US" dirty="0" smtClean="0">
                <a:latin typeface="HGPｺﾞｼｯｸM" panose="020B0600000000000000" pitchFamily="50" charset="-128"/>
                <a:ea typeface="HGPｺﾞｼｯｸM" panose="020B0600000000000000" pitchFamily="50" charset="-128"/>
              </a:rPr>
              <a:t>などの特徴があります。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6842337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安全性・収益性・流動性の３つとも◎の金融商品はありません。</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流動性：預金・貯金は</a:t>
            </a:r>
            <a:r>
              <a:rPr lang="en-US" altLang="ja-JP" dirty="0" smtClean="0">
                <a:latin typeface="HGPｺﾞｼｯｸM" panose="020B0600000000000000" pitchFamily="50" charset="-128"/>
                <a:ea typeface="HGPｺﾞｼｯｸM" panose="020B0600000000000000" pitchFamily="50" charset="-128"/>
              </a:rPr>
              <a:t>24</a:t>
            </a:r>
            <a:r>
              <a:rPr lang="ja-JP" altLang="en-US" dirty="0" smtClean="0">
                <a:latin typeface="HGPｺﾞｼｯｸM" panose="020B0600000000000000" pitchFamily="50" charset="-128"/>
                <a:ea typeface="HGPｺﾞｼｯｸM" panose="020B0600000000000000" pitchFamily="50" charset="-128"/>
              </a:rPr>
              <a:t>時間引き出せるので◎、株式・投資信託は売却後</a:t>
            </a:r>
            <a:r>
              <a:rPr lang="en-US" altLang="ja-JP" dirty="0" smtClean="0">
                <a:latin typeface="HGPｺﾞｼｯｸM" panose="020B0600000000000000" pitchFamily="50" charset="-128"/>
                <a:ea typeface="HGPｺﾞｼｯｸM" panose="020B0600000000000000" pitchFamily="50" charset="-128"/>
              </a:rPr>
              <a:t>4</a:t>
            </a:r>
            <a:r>
              <a:rPr lang="ja-JP" altLang="en-US" dirty="0" smtClean="0">
                <a:latin typeface="HGPｺﾞｼｯｸM" panose="020B0600000000000000" pitchFamily="50" charset="-128"/>
                <a:ea typeface="HGPｺﾞｼｯｸM" panose="020B0600000000000000" pitchFamily="50" charset="-128"/>
              </a:rPr>
              <a:t>～</a:t>
            </a:r>
            <a:r>
              <a:rPr lang="en-US" altLang="ja-JP" dirty="0" smtClean="0">
                <a:latin typeface="HGPｺﾞｼｯｸM" panose="020B0600000000000000" pitchFamily="50" charset="-128"/>
                <a:ea typeface="HGPｺﾞｼｯｸM" panose="020B0600000000000000" pitchFamily="50" charset="-128"/>
              </a:rPr>
              <a:t>5</a:t>
            </a:r>
            <a:r>
              <a:rPr lang="ja-JP" altLang="en-US" dirty="0" smtClean="0">
                <a:latin typeface="HGPｺﾞｼｯｸM" panose="020B0600000000000000" pitchFamily="50" charset="-128"/>
                <a:ea typeface="HGPｺﾞｼｯｸM" panose="020B0600000000000000" pitchFamily="50" charset="-128"/>
              </a:rPr>
              <a:t>営業日かかりますので〇としています。債券は途中で売却することもできますが、満期保有が原則なので△としています。預金・貯金は</a:t>
            </a:r>
            <a:r>
              <a:rPr lang="en-US" altLang="ja-JP" dirty="0" smtClean="0">
                <a:latin typeface="HGPｺﾞｼｯｸM" panose="020B0600000000000000" pitchFamily="50" charset="-128"/>
                <a:ea typeface="HGPｺﾞｼｯｸM" panose="020B0600000000000000" pitchFamily="50" charset="-128"/>
              </a:rPr>
              <a:t>ATM</a:t>
            </a:r>
            <a:r>
              <a:rPr lang="ja-JP" altLang="en-US" dirty="0" smtClean="0">
                <a:latin typeface="HGPｺﾞｼｯｸM" panose="020B0600000000000000" pitchFamily="50" charset="-128"/>
                <a:ea typeface="HGPｺﾞｼｯｸM" panose="020B0600000000000000" pitchFamily="50" charset="-128"/>
              </a:rPr>
              <a:t>利用手数料、株式・債券・投資信託は売買手数料等を確認しましょう。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投資信託の安全性や収益性は投資対象次第ですので、幅を持たせています。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生活費や使う予定がある資金は、預金・貯金に入れましょう。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当面使う予定がなく増やすことを考える場合は、株式、債券、投資信託といった金融商品を購入することを検討しましょう。</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8951545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57550" y="506413"/>
            <a:ext cx="3387725" cy="2541587"/>
          </a:xfrm>
        </p:spPr>
      </p:sp>
      <p:sp>
        <p:nvSpPr>
          <p:cNvPr id="3" name="ノート プレースホルダー 2"/>
          <p:cNvSpPr>
            <a:spLocks noGrp="1"/>
          </p:cNvSpPr>
          <p:nvPr>
            <p:ph type="body" idx="1"/>
          </p:nvPr>
        </p:nvSpPr>
        <p:spPr/>
        <p:txBody>
          <a:bodyPr/>
          <a:lstStyle/>
          <a:p>
            <a:pPr marL="172144" indent="-172144" defTabSz="918099"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「リスク」とは英語で危険と訳されますが、金融商品の「リスク」とは、リターンがプラスになるマイナスになる両方の不確実性のことを言うので、必ずしもネガティブなことではありません。</a:t>
            </a:r>
            <a:endParaRPr lang="en-US" altLang="ja-JP" dirty="0" smtClean="0">
              <a:latin typeface="HGPｺﾞｼｯｸM" panose="020B0600000000000000" pitchFamily="50" charset="-128"/>
              <a:ea typeface="HGPｺﾞｼｯｸM" panose="020B0600000000000000" pitchFamily="50" charset="-128"/>
            </a:endParaRPr>
          </a:p>
          <a:p>
            <a:pPr marL="172144" indent="-172144" defTabSz="918099"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一つ注意したいのは、自分の意思に基づいて金融商品を買うため、</a:t>
            </a:r>
            <a:r>
              <a:rPr lang="ja-JP" altLang="en-US" b="1" dirty="0" smtClean="0">
                <a:latin typeface="HGPｺﾞｼｯｸM" panose="020B0600000000000000" pitchFamily="50" charset="-128"/>
                <a:ea typeface="HGPｺﾞｼｯｸM" panose="020B0600000000000000" pitchFamily="50" charset="-128"/>
              </a:rPr>
              <a:t>その結果に対しても自分で責任を負う必要</a:t>
            </a:r>
            <a:r>
              <a:rPr lang="ja-JP" altLang="en-US" dirty="0" smtClean="0">
                <a:latin typeface="HGPｺﾞｼｯｸM" panose="020B0600000000000000" pitchFamily="50" charset="-128"/>
                <a:ea typeface="HGPｺﾞｼｯｸM" panose="020B0600000000000000" pitchFamily="50" charset="-128"/>
              </a:rPr>
              <a:t>があります。</a:t>
            </a:r>
            <a:r>
              <a:rPr lang="ja-JP" altLang="en-US" b="1" dirty="0" smtClean="0">
                <a:latin typeface="HGPｺﾞｼｯｸM" panose="020B0600000000000000" pitchFamily="50" charset="-128"/>
                <a:ea typeface="HGPｺﾞｼｯｸM" panose="020B0600000000000000" pitchFamily="50" charset="-128"/>
              </a:rPr>
              <a:t>自己責任原則</a:t>
            </a:r>
            <a:r>
              <a:rPr lang="ja-JP" altLang="en-US" dirty="0" smtClean="0">
                <a:latin typeface="HGPｺﾞｼｯｸM" panose="020B0600000000000000" pitchFamily="50" charset="-128"/>
                <a:ea typeface="HGPｺﾞｼｯｸM" panose="020B0600000000000000" pitchFamily="50" charset="-128"/>
              </a:rPr>
              <a:t>と言います。もし</a:t>
            </a:r>
            <a:r>
              <a:rPr lang="ja-JP" altLang="en-US" b="1" dirty="0" smtClean="0">
                <a:latin typeface="HGPｺﾞｼｯｸM" panose="020B0600000000000000" pitchFamily="50" charset="-128"/>
                <a:ea typeface="HGPｺﾞｼｯｸM" panose="020B0600000000000000" pitchFamily="50" charset="-128"/>
              </a:rPr>
              <a:t>損失が出たとしても、それは詐欺ではありません</a:t>
            </a:r>
            <a:r>
              <a:rPr lang="ja-JP" altLang="en-US" i="1" dirty="0" smtClean="0">
                <a:latin typeface="HGPｺﾞｼｯｸM" panose="020B0600000000000000" pitchFamily="50" charset="-128"/>
                <a:ea typeface="HGPｺﾞｼｯｸM" panose="020B0600000000000000" pitchFamily="50" charset="-128"/>
              </a:rPr>
              <a:t>。</a:t>
            </a:r>
          </a:p>
        </p:txBody>
      </p:sp>
      <p:sp>
        <p:nvSpPr>
          <p:cNvPr id="4" name="スライド番号プレースホルダー 3"/>
          <p:cNvSpPr>
            <a:spLocks noGrp="1"/>
          </p:cNvSpPr>
          <p:nvPr>
            <p:ph type="sldNum" sz="quarter" idx="10"/>
          </p:nvPr>
        </p:nvSpPr>
        <p:spPr/>
        <p:txBody>
          <a:bodyPr/>
          <a:lstStyle/>
          <a:p>
            <a:fld id="{8C4EC23D-08EB-4394-9C77-D901979308F4}" type="slidenum">
              <a:rPr kumimoji="1" lang="ja-JP" altLang="en-US" smtClean="0"/>
              <a:t>71</a:t>
            </a:fld>
            <a:endParaRPr kumimoji="1" lang="ja-JP" altLang="en-US" dirty="0"/>
          </a:p>
        </p:txBody>
      </p:sp>
    </p:spTree>
    <p:extLst>
      <p:ext uri="{BB962C8B-B14F-4D97-AF65-F5344CB8AC3E}">
        <p14:creationId xmlns:p14="http://schemas.microsoft.com/office/powerpoint/2010/main" val="13465674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ja-JP" altLang="en-US" b="0" dirty="0" smtClean="0"/>
              <a:t>ここでは投資でよく出てくるキーワード、リスクとリターンについてお話します。</a:t>
            </a:r>
            <a:endParaRPr lang="en-US" altLang="ja-JP" b="0" dirty="0" smtClean="0"/>
          </a:p>
          <a:p>
            <a:pPr marL="171450" indent="-171450" eaLnBrk="1" hangingPunct="1">
              <a:buFont typeface="Arial" panose="020B0604020202020204" pitchFamily="34" charset="0"/>
              <a:buChar char="•"/>
            </a:pPr>
            <a:r>
              <a:rPr lang="ja-JP" altLang="en-US" b="0" dirty="0" smtClean="0"/>
              <a:t>リターンとは自分が投資した元本が何％の収益を上げるかということです。そのまま皆さんのイメージ通りだと思います。一方で</a:t>
            </a:r>
            <a:r>
              <a:rPr lang="en-US" altLang="ja-JP" b="0" dirty="0" smtClean="0"/>
              <a:t>､</a:t>
            </a:r>
            <a:r>
              <a:rPr lang="ja-JP" altLang="en-US" b="0" dirty="0" smtClean="0"/>
              <a:t>リスクというのはそれが事前に確定できずに振れ幅を持つということ</a:t>
            </a:r>
            <a:r>
              <a:rPr lang="en-US" altLang="ja-JP" b="0" dirty="0" smtClean="0"/>
              <a:t>｡</a:t>
            </a:r>
            <a:r>
              <a:rPr lang="ja-JP" altLang="en-US" b="0" dirty="0" smtClean="0"/>
              <a:t>例えば</a:t>
            </a:r>
            <a:r>
              <a:rPr lang="en-US" altLang="ja-JP" b="0" dirty="0" smtClean="0"/>
              <a:t>1</a:t>
            </a:r>
            <a:r>
              <a:rPr lang="ja-JP" altLang="en-US" b="0" dirty="0" smtClean="0"/>
              <a:t>年間でー</a:t>
            </a:r>
            <a:r>
              <a:rPr lang="en-US" altLang="ja-JP" b="0" dirty="0" smtClean="0"/>
              <a:t>10</a:t>
            </a:r>
            <a:r>
              <a:rPr lang="ja-JP" altLang="en-US" b="0" dirty="0" smtClean="0"/>
              <a:t>％から</a:t>
            </a:r>
            <a:r>
              <a:rPr lang="en-US" altLang="ja-JP" b="0" dirty="0" smtClean="0"/>
              <a:t>+10</a:t>
            </a:r>
            <a:r>
              <a:rPr lang="ja-JP" altLang="en-US" b="0" dirty="0" smtClean="0"/>
              <a:t>％まで振れる可能性があるということ、その振れ幅をリスクと言います。リスク一般的に危険という意味がありますがが、金融では必ずしもマイナスの意味を持つわけではありません。</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まず最初に預金は金利がほとんどつかない分、元本が保証されている。リターンがゼロ、リスクもほぼゼロということですね。</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債券とは国や会社にお金を貸す見合いで、金利を定期的に受け取り、最後に元本が返ってくる金融商品です。債券は</a:t>
            </a:r>
            <a:r>
              <a:rPr lang="en-US" altLang="ja-JP" b="0" dirty="0" smtClean="0"/>
              <a:t>5</a:t>
            </a:r>
            <a:r>
              <a:rPr lang="ja-JP" altLang="en-US" b="0" dirty="0" smtClean="0"/>
              <a:t>年後とかの期限が来ると元本が返済されます。ただ、途中で売却する場合の価格は、金融市場で左右されるので、預貯金よりも少しリスクが高めとなります。リターンも少し上乗せされるので、低リスク低リターンとなります。</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株式は、企業の業績が伸びることによって配当がもらえ、企業価値が増加すれば、株価が上がります。一方で、業績が悪化すると配当が減ったり、株価が下がり、元本割れすることもあります。業績の変動が大きいので、リスクも大きくなります。リターンもその分高くなるので、ハイリスクハイリターンになります。</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投資信託は運用会社などの専門家が多くの個人から少額の資金を預かって、まとめて運用する仕組みです。株式で運用するものや債券で運用するもの、株式と債券を組み合わせて運用するものもあります。リスクリターンは投資対象により異なります。投資信託を選ぶ際は、投資対象を確認してください。</a:t>
            </a:r>
            <a:endParaRPr lang="en-US" altLang="ja-JP" b="0" dirty="0" smtClean="0"/>
          </a:p>
        </p:txBody>
      </p:sp>
    </p:spTree>
    <p:extLst>
      <p:ext uri="{BB962C8B-B14F-4D97-AF65-F5344CB8AC3E}">
        <p14:creationId xmlns:p14="http://schemas.microsoft.com/office/powerpoint/2010/main" val="17120343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貯める・増やす、ここでは預金と投資について考えてみましょう。</a:t>
            </a:r>
            <a:r>
              <a:rPr kumimoji="1" lang="ja-JP" altLang="en-US" b="1" dirty="0" smtClean="0"/>
              <a:t>資産形成は少し難しいので、この投資の仕組みだけ理解してください。</a:t>
            </a:r>
            <a:endParaRPr kumimoji="1" lang="en-US" altLang="ja-JP" b="1" dirty="0" smtClean="0"/>
          </a:p>
          <a:p>
            <a:r>
              <a:rPr lang="ja-JP" altLang="en-US" b="1" dirty="0" smtClean="0"/>
              <a:t>（クリック）</a:t>
            </a:r>
            <a:r>
              <a:rPr kumimoji="1" lang="ja-JP" altLang="en-US" dirty="0" smtClean="0"/>
              <a:t>皆さん家庭から銀行に預金をして、銀行が企業や政府に貸し出しをするというやり方もありますが、先ほど見た通り、金利はほとんどつきません。</a:t>
            </a:r>
            <a:endParaRPr kumimoji="1" lang="en-US" altLang="ja-JP" dirty="0" smtClean="0"/>
          </a:p>
          <a:p>
            <a:r>
              <a:rPr lang="ja-JP" altLang="en-US" b="1" dirty="0" smtClean="0"/>
              <a:t>（クリック）</a:t>
            </a:r>
            <a:r>
              <a:rPr kumimoji="1" lang="ja-JP" altLang="en-US" dirty="0" smtClean="0"/>
              <a:t>一方で、証券会社などを通じて、債券や株式、国債を購入することで、企業や政府に皆さんの資金が渡ります。株式の場合は企業のオーナーになるということになります。</a:t>
            </a:r>
            <a:endParaRPr kumimoji="1" lang="en-US" altLang="ja-JP" dirty="0" smtClean="0"/>
          </a:p>
          <a:p>
            <a:r>
              <a:rPr lang="ja-JP" altLang="en-US" b="1" dirty="0" smtClean="0"/>
              <a:t>（クリック）</a:t>
            </a:r>
            <a:r>
              <a:rPr kumimoji="1" lang="ja-JP" altLang="en-US" dirty="0" smtClean="0"/>
              <a:t>その資金は企業であれば、設備投資や商品サービスの提供、株主への配当や従業員への給与支払いに使われます。企業の経済活動を通じて利益が生まれ、投資家である家庭に配当金が支払われたり、株価が上がって資産価値が増えたりします。債券は企業にお金を貸すことになり、同じように企業の経済活動に使われますが、債券を持つ投資家には定期的に金利が払われ、最後には元本が返済されます。</a:t>
            </a:r>
            <a:endParaRPr kumimoji="1" lang="en-US" altLang="ja-JP" dirty="0" smtClean="0"/>
          </a:p>
          <a:p>
            <a:r>
              <a:rPr lang="ja-JP" altLang="en-US" b="1" dirty="0" smtClean="0"/>
              <a:t>（クリック）</a:t>
            </a:r>
            <a:r>
              <a:rPr kumimoji="1" lang="ja-JP" altLang="en-US" dirty="0" smtClean="0"/>
              <a:t>一方で、国債は政府にお金を貸すという債券と同じ仕組みです。政府の場合は、その資金を公共サービスに使い、投資家は定期的に利子を受けとり、最後には元本が返済されます。</a:t>
            </a:r>
            <a:endParaRPr kumimoji="1" lang="en-US" altLang="ja-JP" dirty="0" smtClean="0"/>
          </a:p>
          <a:p>
            <a:r>
              <a:rPr lang="ja-JP" altLang="en-US" b="1" dirty="0" smtClean="0"/>
              <a:t>（クリック）</a:t>
            </a:r>
            <a:r>
              <a:rPr kumimoji="1" lang="ja-JP" altLang="en-US" dirty="0" smtClean="0"/>
              <a:t>経済活動にお金を出すことで、経済がより豊かになります。</a:t>
            </a:r>
            <a:endParaRPr kumimoji="1" lang="en-US" altLang="ja-JP" dirty="0" smtClean="0"/>
          </a:p>
          <a:p>
            <a:r>
              <a:rPr lang="ja-JP" altLang="en-US" b="1" dirty="0" smtClean="0"/>
              <a:t>（クリック）</a:t>
            </a:r>
            <a:r>
              <a:rPr lang="ja-JP" altLang="en-US" b="0" dirty="0" smtClean="0"/>
              <a:t>同時に、</a:t>
            </a:r>
            <a:r>
              <a:rPr kumimoji="1" lang="ja-JP" altLang="en-US" dirty="0" smtClean="0"/>
              <a:t>家庭の資産も増えるというのが投資の仕組みです。</a:t>
            </a:r>
          </a:p>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73</a:t>
            </a:fld>
            <a:endParaRPr lang="ja-JP" altLang="ja-JP"/>
          </a:p>
        </p:txBody>
      </p:sp>
    </p:spTree>
    <p:extLst>
      <p:ext uri="{BB962C8B-B14F-4D97-AF65-F5344CB8AC3E}">
        <p14:creationId xmlns:p14="http://schemas.microsoft.com/office/powerpoint/2010/main" val="33534717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ja-JP" altLang="en-US" dirty="0" smtClean="0"/>
              <a:t>社会課題を解決する投資という考え方があります。</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みなさんも</a:t>
            </a:r>
            <a:r>
              <a:rPr lang="en-US" altLang="ja-JP" dirty="0" smtClean="0"/>
              <a:t>SDG</a:t>
            </a:r>
            <a:r>
              <a:rPr lang="ja-JP" altLang="en-US" dirty="0" err="1" smtClean="0"/>
              <a:t>ｓ</a:t>
            </a:r>
            <a:r>
              <a:rPr lang="ja-JP" altLang="en-US" dirty="0" smtClean="0"/>
              <a:t>についてはよく知っていると思います。持続的な世界を実現するための国際目標で、</a:t>
            </a:r>
            <a:r>
              <a:rPr lang="en-US" altLang="ja-JP" dirty="0" smtClean="0"/>
              <a:t>17</a:t>
            </a:r>
            <a:r>
              <a:rPr lang="ja-JP" altLang="en-US" dirty="0" smtClean="0"/>
              <a:t>のゴール、</a:t>
            </a:r>
            <a:r>
              <a:rPr lang="en-US" altLang="ja-JP" dirty="0" smtClean="0"/>
              <a:t>169</a:t>
            </a:r>
            <a:r>
              <a:rPr lang="ja-JP" altLang="en-US" dirty="0" smtClean="0"/>
              <a:t>のターゲットで構成されているものです。この</a:t>
            </a:r>
            <a:r>
              <a:rPr lang="en-US" altLang="ja-JP" dirty="0" smtClean="0"/>
              <a:t>SDG</a:t>
            </a:r>
            <a:r>
              <a:rPr lang="ja-JP" altLang="en-US" dirty="0" err="1" smtClean="0"/>
              <a:t>ｓ</a:t>
            </a:r>
            <a:r>
              <a:rPr lang="ja-JP" altLang="en-US" dirty="0" smtClean="0"/>
              <a:t>に投資でも貢献するやり方があります。</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この</a:t>
            </a:r>
            <a:r>
              <a:rPr lang="en-US" altLang="ja-JP" dirty="0" smtClean="0"/>
              <a:t>SDG</a:t>
            </a:r>
            <a:r>
              <a:rPr lang="ja-JP" altLang="en-US" dirty="0" err="1" smtClean="0"/>
              <a:t>ｓ</a:t>
            </a:r>
            <a:r>
              <a:rPr lang="ja-JP" altLang="en-US" dirty="0" smtClean="0"/>
              <a:t>の目標達成に努力をしている企業の債券や株式に投資をすることによって、リターンを得ると同時に、社会課題解決に資金を使ってもらうということができます。</a:t>
            </a:r>
            <a:r>
              <a:rPr lang="ja-JP" altLang="en-US" b="1" dirty="0" smtClean="0"/>
              <a:t>（クリック）</a:t>
            </a:r>
            <a:r>
              <a:rPr lang="ja-JP" altLang="en-US" dirty="0" smtClean="0"/>
              <a:t>環境保全、貧困対策、クリーンエネルギーに対してビジネスを行っている企業に投資をするということですね。</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自分がボランティアで</a:t>
            </a:r>
            <a:r>
              <a:rPr lang="en-US" altLang="ja-JP" dirty="0" smtClean="0"/>
              <a:t>SDG</a:t>
            </a:r>
            <a:r>
              <a:rPr lang="ja-JP" altLang="en-US" dirty="0" err="1" smtClean="0"/>
              <a:t>ｓ</a:t>
            </a:r>
            <a:r>
              <a:rPr lang="ja-JP" altLang="en-US" dirty="0" smtClean="0"/>
              <a:t>の課題解決に時間を使うことも良いことですが、</a:t>
            </a:r>
            <a:r>
              <a:rPr lang="ja-JP" altLang="en-US" b="1" dirty="0" smtClean="0"/>
              <a:t>お金で</a:t>
            </a:r>
            <a:r>
              <a:rPr lang="en-US" altLang="ja-JP" b="1" dirty="0" smtClean="0"/>
              <a:t>SDGs</a:t>
            </a:r>
            <a:r>
              <a:rPr lang="ja-JP" altLang="en-US" b="1" dirty="0" smtClean="0"/>
              <a:t>達成を支援する</a:t>
            </a:r>
            <a:r>
              <a:rPr lang="ja-JP" altLang="en-US" dirty="0" smtClean="0"/>
              <a:t>こともできるというのを覚えておいてもらえたらと思います。</a:t>
            </a:r>
            <a:endParaRPr lang="ja-JP" altLang="ja-JP" dirty="0" smtClean="0"/>
          </a:p>
          <a:p>
            <a:pPr eaLnBrk="1" hangingPunct="1"/>
            <a:endParaRPr lang="ja-JP" altLang="ja-JP" dirty="0" smtClean="0"/>
          </a:p>
        </p:txBody>
      </p:sp>
    </p:spTree>
    <p:extLst>
      <p:ext uri="{BB962C8B-B14F-4D97-AF65-F5344CB8AC3E}">
        <p14:creationId xmlns:p14="http://schemas.microsoft.com/office/powerpoint/2010/main" val="12833156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ja-JP" altLang="en-US" b="0" dirty="0" smtClean="0"/>
              <a:t>更に</a:t>
            </a:r>
            <a:r>
              <a:rPr lang="en-US" altLang="ja-JP" b="0" dirty="0" smtClean="0"/>
              <a:t>SDG</a:t>
            </a:r>
            <a:r>
              <a:rPr lang="ja-JP" altLang="en-US" b="0" dirty="0" err="1" smtClean="0"/>
              <a:t>ｓ</a:t>
            </a:r>
            <a:r>
              <a:rPr lang="ja-JP" altLang="en-US" b="0" dirty="0" smtClean="0"/>
              <a:t>をお金で支援するやり方を見ていきましょう。</a:t>
            </a:r>
            <a:endParaRPr lang="en-US" altLang="ja-JP" b="0" dirty="0" smtClean="0"/>
          </a:p>
          <a:p>
            <a:pPr marL="171450" indent="-171450" eaLnBrk="1" hangingPunct="1">
              <a:buFont typeface="Arial" panose="020B0604020202020204" pitchFamily="34" charset="0"/>
              <a:buChar char="•"/>
            </a:pPr>
            <a:r>
              <a:rPr lang="en-US" altLang="ja-JP" b="0" dirty="0" smtClean="0"/>
              <a:t>SDG</a:t>
            </a:r>
            <a:r>
              <a:rPr lang="ja-JP" altLang="en-US" b="0" dirty="0" err="1" smtClean="0"/>
              <a:t>ｓ</a:t>
            </a:r>
            <a:r>
              <a:rPr lang="ja-JP" altLang="en-US" b="0" dirty="0" smtClean="0"/>
              <a:t>を達成する企業群に投資をするやり方を、投資の世界では</a:t>
            </a:r>
            <a:r>
              <a:rPr lang="en-US" altLang="ja-JP" b="1" dirty="0" smtClean="0"/>
              <a:t>ESG</a:t>
            </a:r>
            <a:r>
              <a:rPr lang="ja-JP" altLang="en-US" b="1" dirty="0" smtClean="0"/>
              <a:t>投資</a:t>
            </a:r>
            <a:r>
              <a:rPr lang="ja-JP" altLang="en-US" b="0" dirty="0" smtClean="0"/>
              <a:t>と言います。</a:t>
            </a:r>
            <a:endParaRPr lang="en-US" altLang="ja-JP" b="0" dirty="0" smtClean="0"/>
          </a:p>
          <a:p>
            <a:pPr marL="171450" indent="-171450" eaLnBrk="1" hangingPunct="1">
              <a:buFont typeface="Arial" panose="020B0604020202020204" pitchFamily="34" charset="0"/>
              <a:buChar char="•"/>
            </a:pPr>
            <a:r>
              <a:rPr lang="en-US" altLang="ja-JP" b="1" dirty="0" smtClean="0"/>
              <a:t>ESG</a:t>
            </a:r>
            <a:r>
              <a:rPr lang="ja-JP" altLang="en-US" b="1" dirty="0" smtClean="0"/>
              <a:t>とは、環境</a:t>
            </a:r>
            <a:r>
              <a:rPr lang="en-US" altLang="ja-JP" b="1" dirty="0" smtClean="0"/>
              <a:t>Environment</a:t>
            </a:r>
            <a:r>
              <a:rPr lang="ja-JP" altLang="en-US" b="1" dirty="0" err="1" smtClean="0"/>
              <a:t>、</a:t>
            </a:r>
            <a:r>
              <a:rPr lang="ja-JP" altLang="en-US" b="1" dirty="0" smtClean="0"/>
              <a:t>社会</a:t>
            </a:r>
            <a:r>
              <a:rPr lang="en-US" altLang="ja-JP" b="1" dirty="0" smtClean="0"/>
              <a:t>Social</a:t>
            </a:r>
            <a:r>
              <a:rPr lang="ja-JP" altLang="en-US" b="1" dirty="0" err="1" smtClean="0"/>
              <a:t>、</a:t>
            </a:r>
            <a:r>
              <a:rPr lang="ja-JP" altLang="en-US" b="1" dirty="0" smtClean="0"/>
              <a:t>ガバナンスの頭文字を取った言葉です。</a:t>
            </a:r>
            <a:endParaRPr lang="en-US" altLang="ja-JP" b="1" dirty="0" smtClean="0"/>
          </a:p>
          <a:p>
            <a:pPr marL="171450" indent="-171450" eaLnBrk="1" hangingPunct="1">
              <a:buFont typeface="Arial" panose="020B0604020202020204" pitchFamily="34" charset="0"/>
              <a:buChar char="•"/>
            </a:pPr>
            <a:r>
              <a:rPr lang="ja-JP" altLang="en-US" b="0" dirty="0" smtClean="0"/>
              <a:t>右の円にあるように、</a:t>
            </a:r>
            <a:r>
              <a:rPr lang="en-US" altLang="ja-JP" b="0" dirty="0" smtClean="0"/>
              <a:t>E</a:t>
            </a:r>
            <a:r>
              <a:rPr lang="ja-JP" altLang="en-US" b="0" dirty="0" smtClean="0"/>
              <a:t>については気候変動、水資源、生物多様性に対する取り組みです。企業が二酸化炭素ガスの排出を抑制する取り組みをしていたり、水資源の利用を減らしたり再利用する取り組みをしていたりということがあります。</a:t>
            </a:r>
            <a:endParaRPr lang="en-US" altLang="ja-JP" b="0" dirty="0" smtClean="0"/>
          </a:p>
          <a:p>
            <a:pPr marL="171450" indent="-171450" eaLnBrk="1" hangingPunct="1">
              <a:buFont typeface="Arial" panose="020B0604020202020204" pitchFamily="34" charset="0"/>
              <a:buChar char="•"/>
            </a:pPr>
            <a:r>
              <a:rPr lang="en-US" altLang="ja-JP" b="0" dirty="0" smtClean="0"/>
              <a:t>S</a:t>
            </a:r>
            <a:r>
              <a:rPr lang="ja-JP" altLang="en-US" b="0" dirty="0" smtClean="0"/>
              <a:t>については、ダイバーシティやサプライチェーンなどですね。ダイバーシティとは、ジェンダー、国籍、人種など多様なバックグラウンドを持つ人材を活用する取り組みです。サプライチェーンとは、調達、製造、販売、消費などの一連の流れのことで、例えばコーヒーショップで使われるコーヒー豆を作る農場で労働者を大事にした体制を持っているところから仕入れるなどですね。</a:t>
            </a:r>
            <a:endParaRPr lang="en-US" altLang="ja-JP" b="0" dirty="0" smtClean="0"/>
          </a:p>
          <a:p>
            <a:pPr marL="171450" indent="-171450" eaLnBrk="1" hangingPunct="1">
              <a:buFont typeface="Arial" panose="020B0604020202020204" pitchFamily="34" charset="0"/>
              <a:buChar char="•"/>
            </a:pPr>
            <a:r>
              <a:rPr lang="ja-JP" altLang="en-US" b="0" dirty="0" smtClean="0"/>
              <a:t>ガバナンスについては、企業の経営体制が株主や顧客、従業員のためになっているかということで、取締役会の構成を社外取締役を入れるとか女性取締役を入れるなどされているかを評価します。</a:t>
            </a:r>
            <a:endParaRPr lang="en-US" altLang="ja-JP" b="0" dirty="0" smtClean="0"/>
          </a:p>
          <a:p>
            <a:pPr marL="171450" indent="-171450" eaLnBrk="1" hangingPunct="1">
              <a:buFont typeface="Arial" panose="020B0604020202020204" pitchFamily="34" charset="0"/>
              <a:buChar char="•"/>
            </a:pPr>
            <a:r>
              <a:rPr lang="ja-JP" altLang="en-US" b="0" dirty="0" smtClean="0"/>
              <a:t>今までの企業価値を図る利益などの情報に加えて、この</a:t>
            </a:r>
            <a:r>
              <a:rPr lang="en-US" altLang="ja-JP" b="1" dirty="0" smtClean="0"/>
              <a:t>ESG</a:t>
            </a:r>
            <a:r>
              <a:rPr lang="ja-JP" altLang="en-US" b="1" dirty="0" smtClean="0"/>
              <a:t>要素を加味して企業を評価するやり方</a:t>
            </a:r>
            <a:r>
              <a:rPr lang="ja-JP" altLang="en-US" b="0" dirty="0" smtClean="0"/>
              <a:t>です。</a:t>
            </a:r>
            <a:endParaRPr lang="en-US" altLang="ja-JP" b="0" dirty="0" smtClean="0"/>
          </a:p>
          <a:p>
            <a:pPr marL="171450" indent="-171450" eaLnBrk="1" hangingPunct="1">
              <a:buFont typeface="Arial" panose="020B0604020202020204" pitchFamily="34" charset="0"/>
              <a:buChar char="•"/>
            </a:pPr>
            <a:r>
              <a:rPr lang="en-US" altLang="ja-JP" b="0" dirty="0" smtClean="0"/>
              <a:t>ESG</a:t>
            </a:r>
            <a:r>
              <a:rPr lang="ja-JP" altLang="en-US" b="0" dirty="0" smtClean="0"/>
              <a:t>の評価が総合的に高い企業群を選択する</a:t>
            </a:r>
            <a:r>
              <a:rPr lang="ja-JP" altLang="en-US" b="1" dirty="0" smtClean="0"/>
              <a:t>総合的指数</a:t>
            </a:r>
            <a:r>
              <a:rPr lang="ja-JP" altLang="en-US" b="0" dirty="0" smtClean="0"/>
              <a:t>に投資をする手法や、カーボンエフィシェント指数、日本株女性活躍指数など</a:t>
            </a:r>
            <a:r>
              <a:rPr lang="ja-JP" altLang="en-US" b="1" dirty="0" smtClean="0"/>
              <a:t>テーマ指数</a:t>
            </a:r>
            <a:r>
              <a:rPr lang="ja-JP" altLang="en-US" b="0" dirty="0" smtClean="0"/>
              <a:t>に投資をする手法などがあります。</a:t>
            </a:r>
            <a:endParaRPr lang="en-US" altLang="ja-JP" b="0" dirty="0" smtClean="0"/>
          </a:p>
          <a:p>
            <a:pPr marL="171450" indent="-171450" eaLnBrk="1" hangingPunct="1">
              <a:buFont typeface="Arial" panose="020B0604020202020204" pitchFamily="34" charset="0"/>
              <a:buChar char="•"/>
            </a:pPr>
            <a:r>
              <a:rPr lang="ja-JP" altLang="en-US" b="0" dirty="0" smtClean="0"/>
              <a:t>皆さんの中で興味がある方は、更に調べてみてください。</a:t>
            </a:r>
            <a:endParaRPr lang="ja-JP" altLang="ja-JP" b="0" dirty="0" smtClean="0"/>
          </a:p>
        </p:txBody>
      </p:sp>
    </p:spTree>
    <p:extLst>
      <p:ext uri="{BB962C8B-B14F-4D97-AF65-F5344CB8AC3E}">
        <p14:creationId xmlns:p14="http://schemas.microsoft.com/office/powerpoint/2010/main" val="22034204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13969" eaLnBrk="0" hangingPunct="0">
              <a:spcBef>
                <a:spcPct val="30000"/>
              </a:spcBef>
              <a:defRPr kumimoji="1" sz="1200">
                <a:solidFill>
                  <a:schemeClr val="tx1"/>
                </a:solidFill>
                <a:latin typeface="Times New Roman" pitchFamily="18" charset="0"/>
                <a:ea typeface="ＭＳ Ｐ明朝" pitchFamily="18" charset="-128"/>
              </a:defRPr>
            </a:lvl1pPr>
            <a:lvl2pPr marL="709086" indent="-267309" algn="l" defTabSz="913969" eaLnBrk="0" hangingPunct="0">
              <a:spcBef>
                <a:spcPct val="30000"/>
              </a:spcBef>
              <a:defRPr kumimoji="1" sz="1200">
                <a:solidFill>
                  <a:schemeClr val="tx1"/>
                </a:solidFill>
                <a:latin typeface="Times New Roman" pitchFamily="18" charset="0"/>
                <a:ea typeface="ＭＳ Ｐ明朝" pitchFamily="18" charset="-128"/>
              </a:defRPr>
            </a:lvl2pPr>
            <a:lvl3pPr marL="1093239" indent="-209685" algn="l" defTabSz="913969" eaLnBrk="0" hangingPunct="0">
              <a:spcBef>
                <a:spcPct val="30000"/>
              </a:spcBef>
              <a:defRPr kumimoji="1" sz="1200">
                <a:solidFill>
                  <a:schemeClr val="tx1"/>
                </a:solidFill>
                <a:latin typeface="Times New Roman" pitchFamily="18" charset="0"/>
                <a:ea typeface="ＭＳ Ｐ明朝" pitchFamily="18" charset="-128"/>
              </a:defRPr>
            </a:lvl3pPr>
            <a:lvl4pPr marL="1536616" indent="-209685" algn="l" defTabSz="913969" eaLnBrk="0" hangingPunct="0">
              <a:spcBef>
                <a:spcPct val="30000"/>
              </a:spcBef>
              <a:defRPr kumimoji="1" sz="1200">
                <a:solidFill>
                  <a:schemeClr val="tx1"/>
                </a:solidFill>
                <a:latin typeface="Times New Roman" pitchFamily="18" charset="0"/>
                <a:ea typeface="ＭＳ Ｐ明朝" pitchFamily="18" charset="-128"/>
              </a:defRPr>
            </a:lvl4pPr>
            <a:lvl5pPr marL="1978395" indent="-209685" algn="l" defTabSz="913969" eaLnBrk="0" hangingPunct="0">
              <a:spcBef>
                <a:spcPct val="30000"/>
              </a:spcBef>
              <a:defRPr kumimoji="1" sz="1200">
                <a:solidFill>
                  <a:schemeClr val="tx1"/>
                </a:solidFill>
                <a:latin typeface="Times New Roman" pitchFamily="18" charset="0"/>
                <a:ea typeface="ＭＳ Ｐ明朝" pitchFamily="18" charset="-128"/>
              </a:defRPr>
            </a:lvl5pPr>
            <a:lvl6pPr marL="243938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00366"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6135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22338"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15988" y="744538"/>
            <a:ext cx="4975225" cy="3730625"/>
          </a:xfrm>
          <a:ln/>
        </p:spPr>
      </p:sp>
      <p:sp>
        <p:nvSpPr>
          <p:cNvPr id="45060" name="Rectangle 3"/>
          <p:cNvSpPr>
            <a:spLocks noGrp="1" noChangeArrowheads="1"/>
          </p:cNvSpPr>
          <p:nvPr>
            <p:ph type="body" idx="1"/>
          </p:nvPr>
        </p:nvSpPr>
        <p:spPr>
          <a:noFill/>
        </p:spPr>
        <p:txBody>
          <a:bodyPr/>
          <a:lstStyle/>
          <a:p>
            <a:pPr marL="172942" indent="-172942" defTabSz="922355" eaLnBrk="1" hangingPunct="1">
              <a:buFont typeface="Arial" panose="020B0604020202020204" pitchFamily="34" charset="0"/>
              <a:buChar char="•"/>
              <a:defRPr/>
            </a:pPr>
            <a:r>
              <a:rPr lang="ja-JP" altLang="en-US" dirty="0" smtClean="0"/>
              <a:t>先ほど見てきた通り、預金だけでは資産は増えません。</a:t>
            </a:r>
            <a:endParaRPr lang="en-US" altLang="ja-JP" dirty="0" smtClean="0"/>
          </a:p>
          <a:p>
            <a:pPr marL="172942" indent="-172942" defTabSz="922355" eaLnBrk="1" hangingPunct="1">
              <a:buFont typeface="Arial" panose="020B0604020202020204" pitchFamily="34" charset="0"/>
              <a:buChar char="•"/>
              <a:defRPr/>
            </a:pPr>
            <a:r>
              <a:rPr lang="ja-JP" altLang="en-US" dirty="0" smtClean="0"/>
              <a:t>株式や投資信託は元本割れのリスクはあります。ただ、元本割れの可能性を軽減するために工夫はできるんです。</a:t>
            </a:r>
            <a:endParaRPr lang="en-US" altLang="ja-JP" dirty="0" smtClean="0"/>
          </a:p>
          <a:p>
            <a:pPr marL="172942" indent="-172942" defTabSz="922355" eaLnBrk="1" hangingPunct="1">
              <a:buFont typeface="Arial" panose="020B0604020202020204" pitchFamily="34" charset="0"/>
              <a:buChar char="•"/>
              <a:defRPr/>
            </a:pPr>
            <a:r>
              <a:rPr lang="ja-JP" altLang="en-US" dirty="0" smtClean="0"/>
              <a:t>そのキーワードが４つ、</a:t>
            </a:r>
            <a:r>
              <a:rPr kumimoji="1" lang="ja-JP" altLang="en-US" b="1" dirty="0" smtClean="0"/>
              <a:t>（クリック）</a:t>
            </a:r>
            <a:r>
              <a:rPr lang="ja-JP" altLang="en-US" dirty="0" smtClean="0"/>
              <a:t>長期・積立・分散投資を非課税制度で行う事です。</a:t>
            </a:r>
            <a:endParaRPr lang="en-US" altLang="ja-JP" dirty="0" smtClean="0"/>
          </a:p>
          <a:p>
            <a:pPr marL="172942" indent="-172942" defTabSz="922355" eaLnBrk="1" hangingPunct="1">
              <a:buFont typeface="Arial" panose="020B0604020202020204" pitchFamily="34" charset="0"/>
              <a:buChar char="•"/>
              <a:defRPr/>
            </a:pPr>
            <a:r>
              <a:rPr lang="ja-JP" altLang="en-US" dirty="0" smtClean="0"/>
              <a:t>「長期」「積立」「分散」がリスクと向き合うにあたっていかに重要かを見ていきましょう。</a:t>
            </a:r>
            <a:endParaRPr lang="en-US" altLang="ja-JP" dirty="0" smtClean="0"/>
          </a:p>
        </p:txBody>
      </p:sp>
    </p:spTree>
    <p:extLst>
      <p:ext uri="{BB962C8B-B14F-4D97-AF65-F5344CB8AC3E}">
        <p14:creationId xmlns:p14="http://schemas.microsoft.com/office/powerpoint/2010/main" val="8887862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13674" eaLnBrk="0" hangingPunct="0">
              <a:spcBef>
                <a:spcPct val="30000"/>
              </a:spcBef>
              <a:defRPr kumimoji="1" sz="1200">
                <a:solidFill>
                  <a:schemeClr val="tx1"/>
                </a:solidFill>
                <a:latin typeface="Times New Roman" pitchFamily="18" charset="0"/>
                <a:ea typeface="ＭＳ Ｐ明朝" pitchFamily="18" charset="-128"/>
              </a:defRPr>
            </a:lvl1pPr>
            <a:lvl2pPr marL="708857" indent="-267223" algn="l" defTabSz="913674" eaLnBrk="0" hangingPunct="0">
              <a:spcBef>
                <a:spcPct val="30000"/>
              </a:spcBef>
              <a:defRPr kumimoji="1" sz="1200">
                <a:solidFill>
                  <a:schemeClr val="tx1"/>
                </a:solidFill>
                <a:latin typeface="Times New Roman" pitchFamily="18" charset="0"/>
                <a:ea typeface="ＭＳ Ｐ明朝" pitchFamily="18" charset="-128"/>
              </a:defRPr>
            </a:lvl2pPr>
            <a:lvl3pPr marL="1092888" indent="-209618" algn="l" defTabSz="913674" eaLnBrk="0" hangingPunct="0">
              <a:spcBef>
                <a:spcPct val="30000"/>
              </a:spcBef>
              <a:defRPr kumimoji="1" sz="1200">
                <a:solidFill>
                  <a:schemeClr val="tx1"/>
                </a:solidFill>
                <a:latin typeface="Times New Roman" pitchFamily="18" charset="0"/>
                <a:ea typeface="ＭＳ Ｐ明朝" pitchFamily="18" charset="-128"/>
              </a:defRPr>
            </a:lvl3pPr>
            <a:lvl4pPr marL="1536121" indent="-209618" algn="l" defTabSz="913674" eaLnBrk="0" hangingPunct="0">
              <a:spcBef>
                <a:spcPct val="30000"/>
              </a:spcBef>
              <a:defRPr kumimoji="1" sz="1200">
                <a:solidFill>
                  <a:schemeClr val="tx1"/>
                </a:solidFill>
                <a:latin typeface="Times New Roman" pitchFamily="18" charset="0"/>
                <a:ea typeface="ＭＳ Ｐ明朝" pitchFamily="18" charset="-128"/>
              </a:defRPr>
            </a:lvl4pPr>
            <a:lvl5pPr marL="1977759" indent="-209618" algn="l" defTabSz="913674" eaLnBrk="0" hangingPunct="0">
              <a:spcBef>
                <a:spcPct val="30000"/>
              </a:spcBef>
              <a:defRPr kumimoji="1" sz="1200">
                <a:solidFill>
                  <a:schemeClr val="tx1"/>
                </a:solidFill>
                <a:latin typeface="Times New Roman" pitchFamily="18" charset="0"/>
                <a:ea typeface="ＭＳ Ｐ明朝" pitchFamily="18" charset="-128"/>
              </a:defRPr>
            </a:lvl5pPr>
            <a:lvl6pPr marL="2438599"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99436"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60271"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21111"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3674" rtl="0" eaLnBrk="1" fontAlgn="base" latinLnBrk="0" hangingPunct="1">
              <a:lnSpc>
                <a:spcPct val="100000"/>
              </a:lnSpc>
              <a:spcBef>
                <a:spcPct val="0"/>
              </a:spcBef>
              <a:spcAft>
                <a:spcPct val="0"/>
              </a:spcAft>
              <a:buClrTx/>
              <a:buSzTx/>
              <a:buFontTx/>
              <a:buChar char="•"/>
              <a:tabLst/>
              <a:defRPr/>
            </a:pPr>
            <a:fld id="{68AB4CED-4E6D-4198-B474-B74CF3B8B550}"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13674" rtl="0" eaLnBrk="1" fontAlgn="base" latinLnBrk="0" hangingPunct="1">
                <a:lnSpc>
                  <a:spcPct val="100000"/>
                </a:lnSpc>
                <a:spcBef>
                  <a:spcPct val="0"/>
                </a:spcBef>
                <a:spcAft>
                  <a:spcPct val="0"/>
                </a:spcAft>
                <a:buClrTx/>
                <a:buSzTx/>
                <a:buFontTx/>
                <a:buChar char="•"/>
                <a:tabLst/>
                <a:defRPr/>
              </a:pPr>
              <a:t>77</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45059" name="Rectangle 2"/>
          <p:cNvSpPr>
            <a:spLocks noGrp="1" noRot="1" noChangeAspect="1" noChangeArrowheads="1" noTextEdit="1"/>
          </p:cNvSpPr>
          <p:nvPr>
            <p:ph type="sldImg"/>
          </p:nvPr>
        </p:nvSpPr>
        <p:spPr>
          <a:xfrm>
            <a:off x="915988" y="744538"/>
            <a:ext cx="4975225" cy="3730625"/>
          </a:xfrm>
          <a:ln/>
        </p:spPr>
      </p:sp>
      <p:sp>
        <p:nvSpPr>
          <p:cNvPr id="45060" name="Rectangle 3"/>
          <p:cNvSpPr>
            <a:spLocks noGrp="1" noChangeArrowheads="1"/>
          </p:cNvSpPr>
          <p:nvPr>
            <p:ph type="body" idx="1"/>
          </p:nvPr>
        </p:nvSpPr>
        <p:spPr>
          <a:noFill/>
        </p:spPr>
        <p:txBody>
          <a:bodyPr/>
          <a:lstStyle/>
          <a:p>
            <a:pPr defTabSz="914176" eaLnBrk="1" hangingPunct="1">
              <a:defRPr/>
            </a:pPr>
            <a:r>
              <a:rPr lang="ja-JP" altLang="en-US" dirty="0" smtClean="0"/>
              <a:t>元本割れの可能性を軽減するために工夫の一つ目です。長期投資を行う事です。</a:t>
            </a:r>
            <a:endParaRPr lang="en-US" altLang="ja-JP" dirty="0" smtClean="0"/>
          </a:p>
          <a:p>
            <a:pPr marL="171450" indent="-171450" defTabSz="914176" eaLnBrk="1" hangingPunct="1">
              <a:buFont typeface="Arial" panose="020B0604020202020204" pitchFamily="34" charset="0"/>
              <a:buChar char="•"/>
              <a:defRPr/>
            </a:pPr>
            <a:r>
              <a:rPr kumimoji="1" lang="ja-JP" altLang="en-US" b="1" dirty="0" smtClean="0"/>
              <a:t>（クリック）</a:t>
            </a:r>
            <a:r>
              <a:rPr lang="ja-JP" altLang="en-US" dirty="0" smtClean="0"/>
              <a:t>長期投資を行うと、利子に利子がつく複利の効果で増えていくことによって、結果的に元本割れする可能性が減ると考えられます。</a:t>
            </a:r>
            <a:endParaRPr lang="en-US" altLang="ja-JP" dirty="0" smtClean="0"/>
          </a:p>
          <a:p>
            <a:pPr marL="171450" indent="-171450" defTabSz="914176" eaLnBrk="1" hangingPunct="1">
              <a:buFont typeface="Arial" panose="020B0604020202020204" pitchFamily="34" charset="0"/>
              <a:buChar char="•"/>
              <a:defRPr/>
            </a:pPr>
            <a:r>
              <a:rPr kumimoji="1" lang="ja-JP" altLang="en-US" b="1" dirty="0" smtClean="0"/>
              <a:t>（クリック）</a:t>
            </a:r>
            <a:r>
              <a:rPr lang="ja-JP" altLang="en-US" dirty="0" smtClean="0"/>
              <a:t>ただし、途中で売ってしまうとその効果は下がります。</a:t>
            </a:r>
            <a:endParaRPr lang="en-US" altLang="ja-JP" dirty="0" smtClean="0"/>
          </a:p>
          <a:p>
            <a:pPr marL="171450" indent="-171450" defTabSz="914176" eaLnBrk="1" hangingPunct="1">
              <a:buFont typeface="Arial" panose="020B0604020202020204" pitchFamily="34" charset="0"/>
              <a:buChar char="•"/>
              <a:defRPr/>
            </a:pPr>
            <a:r>
              <a:rPr kumimoji="1" lang="ja-JP" altLang="en-US" b="1" dirty="0" smtClean="0"/>
              <a:t>（クリック）</a:t>
            </a:r>
            <a:r>
              <a:rPr lang="ja-JP" altLang="en-US" dirty="0" smtClean="0"/>
              <a:t>例えば、後ほど説明する積立、分散投資で長期投資を行った場合、過去のケースではこのようになりました。</a:t>
            </a:r>
            <a:endParaRPr lang="en-US" altLang="ja-JP" dirty="0" smtClean="0"/>
          </a:p>
          <a:p>
            <a:pPr marL="171450" indent="-171450" defTabSz="914176" eaLnBrk="1" hangingPunct="1">
              <a:buFont typeface="Arial" panose="020B0604020202020204" pitchFamily="34" charset="0"/>
              <a:buChar char="•"/>
              <a:defRPr/>
            </a:pPr>
            <a:r>
              <a:rPr kumimoji="1" lang="ja-JP" altLang="en-US" b="1" dirty="0" smtClean="0"/>
              <a:t>（クリック）</a:t>
            </a:r>
            <a:r>
              <a:rPr lang="ja-JP" altLang="en-US" dirty="0" smtClean="0"/>
              <a:t>このグラフは、</a:t>
            </a:r>
            <a:r>
              <a:rPr lang="en-US" altLang="ja-JP" dirty="0" smtClean="0"/>
              <a:t>1989</a:t>
            </a:r>
            <a:r>
              <a:rPr lang="ja-JP" altLang="en-US" dirty="0" smtClean="0"/>
              <a:t>年以降、毎月同じ金額ずつ国内外の株式と債券に投資を行った場合について、投資期間を</a:t>
            </a:r>
            <a:r>
              <a:rPr lang="en-US" altLang="ja-JP" dirty="0" smtClean="0"/>
              <a:t>5</a:t>
            </a:r>
            <a:r>
              <a:rPr lang="ja-JP" altLang="en-US" dirty="0" smtClean="0"/>
              <a:t>年と</a:t>
            </a:r>
            <a:r>
              <a:rPr lang="en-US" altLang="ja-JP" dirty="0" smtClean="0"/>
              <a:t>20</a:t>
            </a:r>
            <a:r>
              <a:rPr lang="ja-JP" altLang="en-US" dirty="0" smtClean="0"/>
              <a:t>年間として、それぞれ計算したものです</a:t>
            </a:r>
            <a:r>
              <a:rPr lang="en-US" altLang="ja-JP" dirty="0" smtClean="0"/>
              <a:t>｡</a:t>
            </a:r>
          </a:p>
          <a:p>
            <a:pPr marL="171450" indent="-171450" defTabSz="914176" eaLnBrk="1" hangingPunct="1">
              <a:buFont typeface="Arial" panose="020B0604020202020204" pitchFamily="34" charset="0"/>
              <a:buChar char="•"/>
              <a:defRPr/>
            </a:pPr>
            <a:r>
              <a:rPr lang="en-US" altLang="ja-JP" dirty="0" smtClean="0"/>
              <a:t>5</a:t>
            </a:r>
            <a:r>
              <a:rPr lang="ja-JP" altLang="en-US" dirty="0" smtClean="0"/>
              <a:t>年という比較的短い投資サイクルだと、いつ始めたかによってリターンが大きくバラついているのがわかります</a:t>
            </a:r>
            <a:r>
              <a:rPr lang="en-US" altLang="ja-JP" dirty="0" smtClean="0"/>
              <a:t>｡10</a:t>
            </a:r>
            <a:r>
              <a:rPr lang="ja-JP" altLang="en-US" dirty="0" smtClean="0"/>
              <a:t>％を超えるリターンが得られた時期もあれば、赤い棒グラフで示した様にマイナス、つまり元本割れのケースもかなりの割合であります</a:t>
            </a:r>
            <a:r>
              <a:rPr lang="en-US" altLang="ja-JP" dirty="0" smtClean="0"/>
              <a:t>｡100</a:t>
            </a:r>
            <a:r>
              <a:rPr lang="ja-JP" altLang="en-US" dirty="0" smtClean="0"/>
              <a:t>万が</a:t>
            </a:r>
            <a:r>
              <a:rPr lang="en-US" altLang="ja-JP" dirty="0" smtClean="0"/>
              <a:t>5</a:t>
            </a:r>
            <a:r>
              <a:rPr lang="ja-JP" altLang="en-US" dirty="0" smtClean="0"/>
              <a:t>年後に</a:t>
            </a:r>
            <a:r>
              <a:rPr lang="en-US" altLang="ja-JP" dirty="0" smtClean="0"/>
              <a:t>74</a:t>
            </a:r>
            <a:r>
              <a:rPr lang="ja-JP" altLang="en-US" dirty="0" smtClean="0"/>
              <a:t>万円から</a:t>
            </a:r>
            <a:r>
              <a:rPr lang="en-US" altLang="ja-JP" dirty="0" smtClean="0"/>
              <a:t>176</a:t>
            </a:r>
            <a:r>
              <a:rPr lang="ja-JP" altLang="en-US" dirty="0" smtClean="0"/>
              <a:t>万円になりました。</a:t>
            </a:r>
            <a:endParaRPr lang="en-US" altLang="ja-JP" dirty="0" smtClean="0"/>
          </a:p>
          <a:p>
            <a:pPr marL="171450" indent="-171450" defTabSz="914176" eaLnBrk="1" hangingPunct="1">
              <a:buFont typeface="Arial" panose="020B0604020202020204" pitchFamily="34" charset="0"/>
              <a:buChar char="•"/>
              <a:defRPr/>
            </a:pPr>
            <a:r>
              <a:rPr kumimoji="1" lang="ja-JP" altLang="en-US" b="1" dirty="0" smtClean="0"/>
              <a:t>（クリック）</a:t>
            </a:r>
            <a:r>
              <a:rPr lang="ja-JP" altLang="en-US" dirty="0" smtClean="0"/>
              <a:t>ところが</a:t>
            </a:r>
            <a:r>
              <a:rPr lang="en-US" altLang="ja-JP" dirty="0" smtClean="0"/>
              <a:t>20</a:t>
            </a:r>
            <a:r>
              <a:rPr lang="ja-JP" altLang="en-US" dirty="0" smtClean="0"/>
              <a:t>年という長い投資期間で計算すると、いつの時点から初めても、２～</a:t>
            </a:r>
            <a:r>
              <a:rPr lang="en-US" altLang="ja-JP" dirty="0" smtClean="0"/>
              <a:t>8</a:t>
            </a:r>
            <a:r>
              <a:rPr lang="ja-JP" altLang="en-US" dirty="0" smtClean="0"/>
              <a:t>％の間で安定的なリターンとなり、少なくとも、</a:t>
            </a:r>
            <a:r>
              <a:rPr lang="en-US" altLang="ja-JP" dirty="0" smtClean="0"/>
              <a:t>1989</a:t>
            </a:r>
            <a:r>
              <a:rPr lang="ja-JP" altLang="en-US" dirty="0" smtClean="0"/>
              <a:t>年以降のデータではマイナスとなったケースはありませんでした</a:t>
            </a:r>
            <a:r>
              <a:rPr lang="en-US" altLang="ja-JP" dirty="0" smtClean="0"/>
              <a:t>｡100</a:t>
            </a:r>
            <a:r>
              <a:rPr lang="ja-JP" altLang="en-US" dirty="0" smtClean="0"/>
              <a:t>万円が</a:t>
            </a:r>
            <a:r>
              <a:rPr lang="en-US" altLang="ja-JP" dirty="0" smtClean="0"/>
              <a:t>186</a:t>
            </a:r>
            <a:r>
              <a:rPr lang="ja-JP" altLang="en-US" dirty="0" smtClean="0"/>
              <a:t>万円から</a:t>
            </a:r>
            <a:r>
              <a:rPr lang="en-US" altLang="ja-JP" dirty="0" smtClean="0"/>
              <a:t>331</a:t>
            </a:r>
            <a:r>
              <a:rPr lang="ja-JP" altLang="en-US" dirty="0" smtClean="0"/>
              <a:t>万円になりました。</a:t>
            </a:r>
            <a:endParaRPr lang="en-US" altLang="ja-JP" dirty="0" smtClean="0"/>
          </a:p>
          <a:p>
            <a:pPr marL="171450" indent="-171450" defTabSz="914176" eaLnBrk="1" hangingPunct="1">
              <a:buFont typeface="Arial" panose="020B0604020202020204" pitchFamily="34" charset="0"/>
              <a:buChar char="•"/>
              <a:defRPr/>
            </a:pPr>
            <a:r>
              <a:rPr lang="ja-JP" altLang="en-US" dirty="0" smtClean="0"/>
              <a:t>もちろん、今後も同じような傾向になるということは約束はできませんが、一定の示唆になると思います。</a:t>
            </a:r>
            <a:endParaRPr lang="en-US" altLang="ja-JP" dirty="0" smtClean="0"/>
          </a:p>
          <a:p>
            <a:pPr marL="171450" indent="-171450" defTabSz="914176" eaLnBrk="1" hangingPunct="1">
              <a:buFont typeface="Arial" panose="020B0604020202020204" pitchFamily="34" charset="0"/>
              <a:buChar char="•"/>
              <a:defRPr/>
            </a:pPr>
            <a:r>
              <a:rPr lang="en-US" altLang="ja-JP" dirty="0" smtClean="0"/>
              <a:t>5</a:t>
            </a:r>
            <a:r>
              <a:rPr lang="ja-JP" altLang="en-US" dirty="0" smtClean="0"/>
              <a:t>年くらいだと景気が良い時、悪い時によって、結果が変わります。</a:t>
            </a:r>
            <a:r>
              <a:rPr lang="en-US" altLang="ja-JP" dirty="0" smtClean="0"/>
              <a:t>20</a:t>
            </a:r>
            <a:r>
              <a:rPr lang="ja-JP" altLang="en-US" dirty="0" smtClean="0"/>
              <a:t>年だと景気が良い時も悪い時も通り越して複利の効果で資産が増えていくので、結果的に元本割れの可能性が下がると考えられます。</a:t>
            </a:r>
            <a:endParaRPr lang="en-US" altLang="ja-JP" dirty="0" smtClean="0"/>
          </a:p>
        </p:txBody>
      </p:sp>
    </p:spTree>
    <p:extLst>
      <p:ext uri="{BB962C8B-B14F-4D97-AF65-F5344CB8AC3E}">
        <p14:creationId xmlns:p14="http://schemas.microsoft.com/office/powerpoint/2010/main" val="26497629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675" indent="-26352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2675"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2413"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60563"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77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749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321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893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FB76FC7-B7B0-4CD3-867C-0BBA79F94903}" type="slidenum">
              <a:rPr lang="en-US" altLang="ja-JP" sz="1100" smtClean="0">
                <a:latin typeface="Times New Roman" panose="02020603050405020304" pitchFamily="18" charset="0"/>
              </a:rPr>
              <a:pPr>
                <a:spcBef>
                  <a:spcPct val="0"/>
                </a:spcBef>
              </a:pPr>
              <a:t>78</a:t>
            </a:fld>
            <a:endParaRPr lang="en-US" altLang="ja-JP" sz="1100" smtClean="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ja-JP" altLang="en-US" dirty="0" smtClean="0"/>
              <a:t>次に、投資のタイミングについてです。</a:t>
            </a:r>
            <a:endParaRPr lang="en-US" altLang="ja-JP"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1" lang="ja-JP" altLang="en-US" b="1" dirty="0" smtClean="0"/>
              <a:t>（クリック）</a:t>
            </a:r>
            <a:r>
              <a:rPr lang="ja-JP" altLang="en-US" dirty="0" smtClean="0"/>
              <a:t>例えば日経平均などの市場の動きを示す指数の過去の動きをみると、安い時に買って高くなったら売っていれば</a:t>
            </a:r>
            <a:r>
              <a:rPr lang="en-US" altLang="ja-JP" dirty="0" smtClean="0"/>
              <a:t>､</a:t>
            </a:r>
            <a:r>
              <a:rPr lang="ja-JP" altLang="en-US" dirty="0" smtClean="0"/>
              <a:t>と思うかもしれません。ただ、残念ながら事前にそうしたﾀｲﾐﾝｸﾞが確実にﾋﾟﾝﾎﾟｲﾝﾄでわかることはありません</a:t>
            </a:r>
            <a:r>
              <a:rPr lang="en-US" altLang="ja-JP" dirty="0" smtClean="0"/>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ja-JP" altLang="en-US" dirty="0" smtClean="0"/>
              <a:t>そのため、実際には、一番高いときに買ってしまったり、一番安い時に買わなくて後悔することがあります。</a:t>
            </a:r>
            <a:endParaRPr lang="en-US" altLang="ja-JP"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1" lang="ja-JP" altLang="en-US" b="1" dirty="0" smtClean="0"/>
              <a:t>（クリック）</a:t>
            </a:r>
            <a:r>
              <a:rPr lang="ja-JP" altLang="en-US" dirty="0" smtClean="0"/>
              <a:t>投資のタイミングをとらえるのは難しいんですね。</a:t>
            </a:r>
            <a:endParaRPr lang="en-US" altLang="ja-JP"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1" lang="ja-JP" altLang="en-US" b="1" dirty="0" smtClean="0"/>
              <a:t>（クリック）</a:t>
            </a:r>
            <a:r>
              <a:rPr lang="ja-JP" altLang="en-US" dirty="0" smtClean="0"/>
              <a:t>それを回避する方法が、積立投資です。</a:t>
            </a:r>
            <a:endParaRPr lang="en-US" altLang="ja-JP"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ja-JP" altLang="en-US" dirty="0" smtClean="0"/>
              <a:t>積立投資とは、「あらかじめ決まった金額」を「続けて」投資することです。例えば毎月</a:t>
            </a:r>
            <a:r>
              <a:rPr lang="en-US" altLang="ja-JP" dirty="0" smtClean="0"/>
              <a:t>1000</a:t>
            </a:r>
            <a:r>
              <a:rPr lang="ja-JP" altLang="en-US" dirty="0" smtClean="0"/>
              <a:t>円ずつなどとかですね。定期的に積立投資をすることで安いときに買わなかったり、高いときにだけ買ってしまったりすることを避けられます。また積立投資は、まとまったお金がなくても少額からすぐ始められるというメリットもあります</a:t>
            </a:r>
            <a:r>
              <a:rPr lang="en-US" altLang="ja-JP" dirty="0" smtClean="0"/>
              <a:t>｡</a:t>
            </a:r>
            <a:endParaRPr lang="ja-JP" altLang="en-US" dirty="0" smtClean="0"/>
          </a:p>
          <a:p>
            <a:pPr eaLnBrk="1" hangingPunct="1"/>
            <a:endParaRPr lang="ja-JP" altLang="en-US" dirty="0" smtClean="0"/>
          </a:p>
        </p:txBody>
      </p:sp>
    </p:spTree>
    <p:extLst>
      <p:ext uri="{BB962C8B-B14F-4D97-AF65-F5344CB8AC3E}">
        <p14:creationId xmlns:p14="http://schemas.microsoft.com/office/powerpoint/2010/main" val="358398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22108" rtl="0" eaLnBrk="0" fontAlgn="base" latinLnBrk="0" hangingPunct="0">
              <a:lnSpc>
                <a:spcPct val="100000"/>
              </a:lnSpc>
              <a:spcBef>
                <a:spcPts val="202"/>
              </a:spcBef>
              <a:spcAft>
                <a:spcPts val="604"/>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主な収入、支出項目を知る。自分の将来をイメージし、お金についても計画（ライフプランニング）してみる。</a:t>
            </a:r>
            <a:endParaRPr lang="en-US" altLang="ja-JP" b="1" u="sng" dirty="0" smtClean="0">
              <a:latin typeface="HGPｺﾞｼｯｸM" panose="020B0600000000000000" pitchFamily="50" charset="-128"/>
              <a:ea typeface="HGPｺﾞｼｯｸM" panose="020B0600000000000000" pitchFamily="50" charset="-128"/>
            </a:endParaRPr>
          </a:p>
          <a:p>
            <a:pPr marL="0" indent="0" defTabSz="922108">
              <a:spcBef>
                <a:spcPts val="202"/>
              </a:spcBef>
              <a:spcAft>
                <a:spcPts val="604"/>
              </a:spcAft>
              <a:buFont typeface="Wingdings" panose="05000000000000000000" pitchFamily="2" charset="2"/>
              <a:buNone/>
              <a:defRPr/>
            </a:pP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a:spcBef>
                <a:spcPts val="202"/>
              </a:spcBef>
              <a:spcAft>
                <a:spcPts val="604"/>
              </a:spcAft>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それでは第</a:t>
            </a:r>
            <a:r>
              <a:rPr lang="en-US" altLang="ja-JP" dirty="0" smtClean="0">
                <a:latin typeface="HGPｺﾞｼｯｸM" panose="020B0600000000000000" pitchFamily="50" charset="-128"/>
                <a:ea typeface="HGPｺﾞｼｯｸM" panose="020B0600000000000000" pitchFamily="50" charset="-128"/>
              </a:rPr>
              <a:t>1</a:t>
            </a:r>
            <a:r>
              <a:rPr lang="ja-JP" altLang="en-US" dirty="0" smtClean="0">
                <a:latin typeface="HGPｺﾞｼｯｸM" panose="020B0600000000000000" pitchFamily="50" charset="-128"/>
                <a:ea typeface="HGPｺﾞｼｯｸM" panose="020B0600000000000000" pitchFamily="50" charset="-128"/>
              </a:rPr>
              <a:t>章家計管理とライフプランニング～働いて「稼ぐ」ことと将来設計についてお話します。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6871675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もう少し詳しく積立投資について見ていきましょう。</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例えば、合計</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万円の投資金額で、投資信託を購入する場合の例を考えてみましょう。</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上の段のグレーの折れ線グラフのように投資信託の価格が推移したとします。</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か月目が</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万円、</a:t>
            </a:r>
            <a:r>
              <a:rPr lang="en-US" altLang="ja-JP" b="0" dirty="0" smtClean="0">
                <a:latin typeface="Meiryo UI" panose="020B0604030504040204" pitchFamily="50" charset="-128"/>
                <a:ea typeface="Meiryo UI" panose="020B0604030504040204" pitchFamily="50" charset="-128"/>
              </a:rPr>
              <a:t>2</a:t>
            </a:r>
            <a:r>
              <a:rPr lang="ja-JP" altLang="en-US" b="0" dirty="0" smtClean="0">
                <a:latin typeface="Meiryo UI" panose="020B0604030504040204" pitchFamily="50" charset="-128"/>
                <a:ea typeface="Meiryo UI" panose="020B0604030504040204" pitchFamily="50" charset="-128"/>
              </a:rPr>
              <a:t>か月目は倍になって</a:t>
            </a:r>
            <a:r>
              <a:rPr lang="en-US" altLang="ja-JP" b="0" dirty="0" smtClean="0">
                <a:latin typeface="Meiryo UI" panose="020B0604030504040204" pitchFamily="50" charset="-128"/>
                <a:ea typeface="Meiryo UI" panose="020B0604030504040204" pitchFamily="50" charset="-128"/>
              </a:rPr>
              <a:t>2</a:t>
            </a:r>
            <a:r>
              <a:rPr lang="ja-JP" altLang="en-US" b="0" dirty="0" smtClean="0">
                <a:latin typeface="Meiryo UI" panose="020B0604030504040204" pitchFamily="50" charset="-128"/>
                <a:ea typeface="Meiryo UI" panose="020B0604030504040204" pitchFamily="50" charset="-128"/>
              </a:rPr>
              <a:t>万円、</a:t>
            </a:r>
            <a:r>
              <a:rPr lang="en-US" altLang="ja-JP" b="0" dirty="0" smtClean="0">
                <a:latin typeface="Meiryo UI" panose="020B0604030504040204" pitchFamily="50" charset="-128"/>
                <a:ea typeface="Meiryo UI" panose="020B0604030504040204" pitchFamily="50" charset="-128"/>
              </a:rPr>
              <a:t>3</a:t>
            </a:r>
            <a:r>
              <a:rPr lang="ja-JP" altLang="en-US" b="0" dirty="0" smtClean="0">
                <a:latin typeface="Meiryo UI" panose="020B0604030504040204" pitchFamily="50" charset="-128"/>
                <a:ea typeface="Meiryo UI" panose="020B0604030504040204" pitchFamily="50" charset="-128"/>
              </a:rPr>
              <a:t>か月目は</a:t>
            </a:r>
            <a:r>
              <a:rPr lang="en-US" altLang="ja-JP" b="0" dirty="0" smtClean="0">
                <a:latin typeface="Meiryo UI" panose="020B0604030504040204" pitchFamily="50" charset="-128"/>
                <a:ea typeface="Meiryo UI" panose="020B0604030504040204" pitchFamily="50" charset="-128"/>
              </a:rPr>
              <a:t>1/4</a:t>
            </a:r>
            <a:r>
              <a:rPr lang="ja-JP" altLang="en-US" b="0" dirty="0" smtClean="0">
                <a:latin typeface="Meiryo UI" panose="020B0604030504040204" pitchFamily="50" charset="-128"/>
                <a:ea typeface="Meiryo UI" panose="020B0604030504040204" pitchFamily="50" charset="-128"/>
              </a:rPr>
              <a:t>になって</a:t>
            </a:r>
            <a:r>
              <a:rPr lang="en-US" altLang="ja-JP" b="0" dirty="0" smtClean="0">
                <a:latin typeface="Meiryo UI" panose="020B0604030504040204" pitchFamily="50" charset="-128"/>
                <a:ea typeface="Meiryo UI" panose="020B0604030504040204" pitchFamily="50" charset="-128"/>
              </a:rPr>
              <a:t>5000</a:t>
            </a:r>
            <a:r>
              <a:rPr lang="ja-JP" altLang="en-US" b="0" dirty="0" smtClean="0">
                <a:latin typeface="Meiryo UI" panose="020B0604030504040204" pitchFamily="50" charset="-128"/>
                <a:ea typeface="Meiryo UI" panose="020B0604030504040204" pitchFamily="50" charset="-128"/>
              </a:rPr>
              <a:t>円、</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か月目は</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万円に戻ったとします。</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最初に</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万円分購入した場合は、</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か月目にその時の価格が</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万円なので、</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万口購入できました。</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一方、毎月</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万円ずつ</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か月にわけて投資していく場合、</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か月目は</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万口、</a:t>
            </a:r>
            <a:r>
              <a:rPr lang="en-US" altLang="ja-JP" b="0" dirty="0" smtClean="0">
                <a:latin typeface="Meiryo UI" panose="020B0604030504040204" pitchFamily="50" charset="-128"/>
                <a:ea typeface="Meiryo UI" panose="020B0604030504040204" pitchFamily="50" charset="-128"/>
              </a:rPr>
              <a:t>2</a:t>
            </a:r>
            <a:r>
              <a:rPr lang="ja-JP" altLang="en-US" b="0" dirty="0" smtClean="0">
                <a:latin typeface="Meiryo UI" panose="020B0604030504040204" pitchFamily="50" charset="-128"/>
                <a:ea typeface="Meiryo UI" panose="020B0604030504040204" pitchFamily="50" charset="-128"/>
              </a:rPr>
              <a:t>か月目は価格が上がっていたので</a:t>
            </a:r>
            <a:r>
              <a:rPr lang="en-US" altLang="ja-JP" b="0" dirty="0" smtClean="0">
                <a:latin typeface="Meiryo UI" panose="020B0604030504040204" pitchFamily="50" charset="-128"/>
                <a:ea typeface="Meiryo UI" panose="020B0604030504040204" pitchFamily="50" charset="-128"/>
              </a:rPr>
              <a:t>5</a:t>
            </a:r>
            <a:r>
              <a:rPr lang="ja-JP" altLang="en-US" b="0" dirty="0" smtClean="0">
                <a:latin typeface="Meiryo UI" panose="020B0604030504040204" pitchFamily="50" charset="-128"/>
                <a:ea typeface="Meiryo UI" panose="020B0604030504040204" pitchFamily="50" charset="-128"/>
              </a:rPr>
              <a:t>千口、</a:t>
            </a:r>
            <a:r>
              <a:rPr lang="en-US" altLang="ja-JP" b="0" dirty="0" smtClean="0">
                <a:latin typeface="Meiryo UI" panose="020B0604030504040204" pitchFamily="50" charset="-128"/>
                <a:ea typeface="Meiryo UI" panose="020B0604030504040204" pitchFamily="50" charset="-128"/>
              </a:rPr>
              <a:t>3</a:t>
            </a:r>
            <a:r>
              <a:rPr lang="ja-JP" altLang="en-US" b="0" dirty="0" smtClean="0">
                <a:latin typeface="Meiryo UI" panose="020B0604030504040204" pitchFamily="50" charset="-128"/>
                <a:ea typeface="Meiryo UI" panose="020B0604030504040204" pitchFamily="50" charset="-128"/>
              </a:rPr>
              <a:t>か月目は価格が下がっていたので</a:t>
            </a:r>
            <a:r>
              <a:rPr lang="en-US" altLang="ja-JP" b="0" dirty="0" smtClean="0">
                <a:latin typeface="Meiryo UI" panose="020B0604030504040204" pitchFamily="50" charset="-128"/>
                <a:ea typeface="Meiryo UI" panose="020B0604030504040204" pitchFamily="50" charset="-128"/>
              </a:rPr>
              <a:t>2</a:t>
            </a:r>
            <a:r>
              <a:rPr lang="ja-JP" altLang="en-US" b="0" dirty="0" smtClean="0">
                <a:latin typeface="Meiryo UI" panose="020B0604030504040204" pitchFamily="50" charset="-128"/>
                <a:ea typeface="Meiryo UI" panose="020B0604030504040204" pitchFamily="50" charset="-128"/>
              </a:rPr>
              <a:t>万口、</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か月目は</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万口と、価格が高い時には少なく購入し、価格が低い時には多く購入することになります。この例では、</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か月で合計</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万５千口購入できました。</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b="1" dirty="0" smtClean="0"/>
              <a:t>（クリック）</a:t>
            </a:r>
            <a:r>
              <a:rPr lang="ja-JP" altLang="en-US" b="0" dirty="0" smtClean="0">
                <a:latin typeface="Meiryo UI" panose="020B0604030504040204" pitchFamily="50" charset="-128"/>
                <a:ea typeface="Meiryo UI" panose="020B0604030504040204" pitchFamily="50" charset="-128"/>
              </a:rPr>
              <a:t>つまり、毎月</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万円ずつ購入していた場合の方が、平均の購入単価を安くできました。</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もちろん、価格が右肩上がりで上昇していくような場合は、最初に一括投資した方が有利ですが、</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　価格の推移があらかじめわからない、ということを考えると、積立投資は一つの有効な方法と考えられます。</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投資のタイミングを考えずに投資ができる積立投資というやり方を是非覚えておいてください。</a:t>
            </a:r>
            <a:endParaRPr lang="en-US" altLang="ja-JP" b="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60022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675" indent="-26352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2675"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2413"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60563"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77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749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321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893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59ADCDE-F4CC-429B-A497-AE5109B4CB61}" type="slidenum">
              <a:rPr lang="en-US" altLang="ja-JP" sz="1100" smtClean="0">
                <a:latin typeface="Times New Roman" panose="02020603050405020304" pitchFamily="18" charset="0"/>
              </a:rPr>
              <a:pPr>
                <a:spcBef>
                  <a:spcPct val="0"/>
                </a:spcBef>
              </a:pPr>
              <a:t>80</a:t>
            </a:fld>
            <a:endParaRPr lang="en-US" altLang="ja-JP" sz="1100" smtClean="0">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次に、元本割れの可能性を引き下げる方法として、「分散投資」があげられます。</a:t>
            </a:r>
            <a:endParaRPr lang="en-US" altLang="ja-JP" b="0" dirty="0" smtClean="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1" lang="ja-JP" altLang="en-US" b="1" dirty="0" smtClean="0"/>
              <a:t>（クリック）</a:t>
            </a:r>
            <a:r>
              <a:rPr lang="ja-JP" altLang="en-US" b="0" dirty="0" smtClean="0">
                <a:latin typeface="Meiryo UI" panose="020B0604030504040204" pitchFamily="50" charset="-128"/>
                <a:ea typeface="Meiryo UI" panose="020B0604030504040204" pitchFamily="50" charset="-128"/>
              </a:rPr>
              <a:t>右側のグラフをみてください。緑色、水色それぞれの資産の価格は大きく動いていますが、それらを組み合わせてもつことで、ピンクの線の様に値動きがゆるやかになります。要するに、相関が</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でないものに複数投資をすると価格の振れ幅、リスクが減少するということです。</a:t>
            </a:r>
            <a:endParaRPr lang="en-US" altLang="ja-JP" b="0" dirty="0" smtClean="0">
              <a:latin typeface="Meiryo UI" panose="020B0604030504040204" pitchFamily="50" charset="-128"/>
              <a:ea typeface="Meiryo UI" panose="020B0604030504040204" pitchFamily="50" charset="-128"/>
            </a:endParaRPr>
          </a:p>
          <a:p>
            <a:pPr marL="171450" indent="-171450" eaLnBrk="1" hangingPunct="1">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分散には２つの方法があります。</a:t>
            </a:r>
            <a:endParaRPr lang="en-US" altLang="ja-JP" b="0" dirty="0" smtClean="0">
              <a:latin typeface="Meiryo UI" panose="020B0604030504040204" pitchFamily="50" charset="-128"/>
              <a:ea typeface="Meiryo UI" panose="020B0604030504040204" pitchFamily="50" charset="-128"/>
            </a:endParaRPr>
          </a:p>
          <a:p>
            <a:pPr marL="171450" indent="-171450" eaLnBrk="1" hangingPunct="1">
              <a:buFont typeface="Arial" panose="020B0604020202020204" pitchFamily="34" charset="0"/>
              <a:buChar char="•"/>
            </a:pPr>
            <a:r>
              <a:rPr kumimoji="1" lang="ja-JP" altLang="en-US" b="1" dirty="0" smtClean="0"/>
              <a:t>（クリック）</a:t>
            </a:r>
            <a:r>
              <a:rPr lang="ja-JP" altLang="en-US" b="0" dirty="0" smtClean="0">
                <a:latin typeface="Meiryo UI" panose="020B0604030504040204" pitchFamily="50" charset="-128"/>
                <a:ea typeface="Meiryo UI" panose="020B0604030504040204" pitchFamily="50" charset="-128"/>
              </a:rPr>
              <a:t>まず一つ目は資産の分散、値動きが異なる複数の資産に分散投資することで、価格の変動、リスクが小さくなります。例えば、株式と債券に分散投資するという考えがあります。株式は景気が良くなると上昇し、債券は下落するという特性を持っています。相関がマイナスなので、リスクが減る効果が大きいと言えます。</a:t>
            </a:r>
            <a:endParaRPr lang="en-US" altLang="ja-JP" b="0" dirty="0" smtClean="0">
              <a:latin typeface="Meiryo UI" panose="020B0604030504040204" pitchFamily="50" charset="-128"/>
              <a:ea typeface="Meiryo UI" panose="020B0604030504040204" pitchFamily="50" charset="-128"/>
            </a:endParaRPr>
          </a:p>
          <a:p>
            <a:pPr marL="171450" indent="-171450" eaLnBrk="1" hangingPunct="1">
              <a:buFont typeface="Arial" panose="020B0604020202020204" pitchFamily="34" charset="0"/>
              <a:buChar char="•"/>
            </a:pPr>
            <a:r>
              <a:rPr kumimoji="1" lang="ja-JP" altLang="en-US" b="1" dirty="0" smtClean="0"/>
              <a:t>（クリック）</a:t>
            </a:r>
            <a:r>
              <a:rPr lang="ja-JP" altLang="en-US" b="0" dirty="0" smtClean="0">
                <a:latin typeface="Meiryo UI" panose="020B0604030504040204" pitchFamily="50" charset="-128"/>
                <a:ea typeface="Meiryo UI" panose="020B0604030504040204" pitchFamily="50" charset="-128"/>
              </a:rPr>
              <a:t>次に地域の分散というものがあります。例えば、一つの国だけではなく、世界中の国々の株式に投資することで、一つの国の景気に左右されにくくなり、リスクが小さくなります。日本という一つの国に投資をすると、日本の景気動向や経済環境に左右されることになりますが、世界中だと</a:t>
            </a:r>
            <a:r>
              <a:rPr lang="en-US" altLang="ja-JP" b="0" dirty="0" smtClean="0">
                <a:latin typeface="Meiryo UI" panose="020B0604030504040204" pitchFamily="50" charset="-128"/>
                <a:ea typeface="Meiryo UI" panose="020B0604030504040204" pitchFamily="50" charset="-128"/>
              </a:rPr>
              <a:t>150</a:t>
            </a:r>
            <a:r>
              <a:rPr lang="ja-JP" altLang="en-US" b="0" dirty="0" smtClean="0">
                <a:latin typeface="Meiryo UI" panose="020B0604030504040204" pitchFamily="50" charset="-128"/>
                <a:ea typeface="Meiryo UI" panose="020B0604030504040204" pitchFamily="50" charset="-128"/>
              </a:rPr>
              <a:t>か国ほどの景気動向や経済環境が異なる国に投資をするので、値動きが異なりリスクが少なくなります。</a:t>
            </a:r>
            <a:endParaRPr lang="en-US" altLang="ja-JP" b="0" dirty="0" smtClean="0">
              <a:latin typeface="Meiryo UI" panose="020B0604030504040204" pitchFamily="50" charset="-128"/>
              <a:ea typeface="Meiryo UI" panose="020B0604030504040204" pitchFamily="50" charset="-128"/>
            </a:endParaRPr>
          </a:p>
          <a:p>
            <a:pPr marL="171450" indent="-171450" eaLnBrk="1" hangingPunct="1">
              <a:buFont typeface="Arial" panose="020B0604020202020204" pitchFamily="34" charset="0"/>
              <a:buChar char="•"/>
            </a:pPr>
            <a:endParaRPr lang="ja-JP" altLang="ja-JP" dirty="0" smtClean="0"/>
          </a:p>
        </p:txBody>
      </p:sp>
    </p:spTree>
    <p:extLst>
      <p:ext uri="{BB962C8B-B14F-4D97-AF65-F5344CB8AC3E}">
        <p14:creationId xmlns:p14="http://schemas.microsoft.com/office/powerpoint/2010/main" val="37183739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ではこれらの長期・積立・分散投資を実践すると実際にどういう効果があったのかを示したものがこのグラフです</a:t>
            </a:r>
            <a:r>
              <a:rPr kumimoji="1" lang="en-US" altLang="ja-JP" dirty="0" smtClean="0"/>
              <a:t>｡</a:t>
            </a:r>
          </a:p>
          <a:p>
            <a:r>
              <a:rPr kumimoji="1" lang="en-US" altLang="ja-JP" dirty="0" smtClean="0"/>
              <a:t>2002</a:t>
            </a:r>
            <a:r>
              <a:rPr kumimoji="1" lang="ja-JP" altLang="en-US" dirty="0" smtClean="0"/>
              <a:t>年を出発点として、毎年同じ金額を</a:t>
            </a:r>
            <a:r>
              <a:rPr kumimoji="1" lang="en-US" altLang="ja-JP" dirty="0" smtClean="0"/>
              <a:t>20</a:t>
            </a:r>
            <a:r>
              <a:rPr kumimoji="1" lang="ja-JP" altLang="en-US" dirty="0" smtClean="0"/>
              <a:t>年間投資した場合を示しています。</a:t>
            </a:r>
            <a:endParaRPr kumimoji="1" lang="en-US" altLang="ja-JP" dirty="0" smtClean="0"/>
          </a:p>
          <a:p>
            <a:r>
              <a:rPr kumimoji="1" lang="ja-JP" altLang="en-US" b="1" dirty="0" smtClean="0"/>
              <a:t>（クリック）</a:t>
            </a:r>
            <a:r>
              <a:rPr kumimoji="1" lang="ja-JP" altLang="en-US" dirty="0" smtClean="0"/>
              <a:t>この</a:t>
            </a:r>
            <a:r>
              <a:rPr kumimoji="1" lang="en-US" altLang="ja-JP" dirty="0" smtClean="0"/>
              <a:t>20</a:t>
            </a:r>
            <a:r>
              <a:rPr kumimoji="1" lang="ja-JP" altLang="en-US" dirty="0" smtClean="0"/>
              <a:t>年間は日本は低金利の時代でしたので定期預金で運用した</a:t>
            </a:r>
            <a:r>
              <a:rPr kumimoji="1" lang="en-US" altLang="ja-JP" dirty="0" smtClean="0"/>
              <a:t>A</a:t>
            </a:r>
            <a:r>
              <a:rPr kumimoji="1" lang="ja-JP" altLang="en-US" dirty="0" smtClean="0"/>
              <a:t>では最終的に</a:t>
            </a:r>
            <a:r>
              <a:rPr kumimoji="1" lang="en-US" altLang="ja-JP" dirty="0" smtClean="0"/>
              <a:t>0.71</a:t>
            </a:r>
            <a:r>
              <a:rPr kumimoji="1" lang="ja-JP" altLang="en-US" dirty="0" smtClean="0"/>
              <a:t>％しか資産が増えていませんでした</a:t>
            </a:r>
            <a:r>
              <a:rPr kumimoji="1" lang="en-US" altLang="ja-JP" dirty="0" smtClean="0"/>
              <a:t>｡</a:t>
            </a:r>
            <a:r>
              <a:rPr kumimoji="1" lang="ja-JP" altLang="en-US" dirty="0" smtClean="0"/>
              <a:t>現在の預金金利も</a:t>
            </a:r>
            <a:r>
              <a:rPr kumimoji="1" lang="en-US" altLang="ja-JP" dirty="0" smtClean="0"/>
              <a:t>0.001%</a:t>
            </a:r>
            <a:r>
              <a:rPr kumimoji="1" lang="ja-JP" altLang="en-US" dirty="0" smtClean="0"/>
              <a:t>なので、今後もあまり増える可能性は少ないと思われます。</a:t>
            </a:r>
            <a:endParaRPr kumimoji="1" lang="en-US" altLang="ja-JP" dirty="0" smtClean="0"/>
          </a:p>
          <a:p>
            <a:r>
              <a:rPr kumimoji="1" lang="ja-JP" altLang="en-US" b="1" dirty="0" smtClean="0"/>
              <a:t>（クリック）</a:t>
            </a:r>
            <a:r>
              <a:rPr kumimoji="1" lang="ja-JP" altLang="en-US" dirty="0" smtClean="0"/>
              <a:t>次に</a:t>
            </a:r>
            <a:r>
              <a:rPr kumimoji="1" lang="en-US" altLang="ja-JP" dirty="0" smtClean="0"/>
              <a:t>､</a:t>
            </a:r>
            <a:r>
              <a:rPr kumimoji="1" lang="ja-JP" altLang="en-US" dirty="0" smtClean="0"/>
              <a:t>日本の株式と債券に</a:t>
            </a:r>
            <a:r>
              <a:rPr kumimoji="1" lang="en-US" altLang="ja-JP" dirty="0" smtClean="0"/>
              <a:t>50%</a:t>
            </a:r>
            <a:r>
              <a:rPr kumimoji="1" lang="ja-JP" altLang="en-US" dirty="0" err="1" smtClean="0"/>
              <a:t>ずつに</a:t>
            </a:r>
            <a:r>
              <a:rPr kumimoji="1" lang="ja-JP" altLang="en-US" dirty="0" smtClean="0"/>
              <a:t>なるように長期・積立・分散投資した</a:t>
            </a:r>
            <a:r>
              <a:rPr kumimoji="1" lang="en-US" altLang="ja-JP" dirty="0" smtClean="0"/>
              <a:t>B</a:t>
            </a:r>
            <a:r>
              <a:rPr kumimoji="1" lang="ja-JP" altLang="en-US" dirty="0" smtClean="0"/>
              <a:t>だと、</a:t>
            </a:r>
            <a:r>
              <a:rPr kumimoji="1" lang="en-US" altLang="ja-JP" dirty="0" smtClean="0"/>
              <a:t>2008</a:t>
            </a:r>
            <a:r>
              <a:rPr kumimoji="1" lang="ja-JP" altLang="en-US" dirty="0" smtClean="0"/>
              <a:t>年頃は</a:t>
            </a:r>
            <a:r>
              <a:rPr kumimoji="1" lang="en-US" altLang="ja-JP" dirty="0" smtClean="0"/>
              <a:t>0%</a:t>
            </a:r>
            <a:r>
              <a:rPr kumimoji="1" lang="ja-JP" altLang="en-US" dirty="0" smtClean="0"/>
              <a:t>を下回っているので一時的に元本割れしていました。しかしその後回復し、最終的に</a:t>
            </a:r>
            <a:r>
              <a:rPr kumimoji="1" lang="en-US" altLang="ja-JP" dirty="0" smtClean="0"/>
              <a:t>50.28%</a:t>
            </a:r>
            <a:r>
              <a:rPr kumimoji="1" lang="ja-JP" altLang="en-US" dirty="0" smtClean="0"/>
              <a:t>資産額が増加しました</a:t>
            </a:r>
            <a:r>
              <a:rPr kumimoji="1" lang="en-US" altLang="ja-JP" dirty="0" smtClean="0"/>
              <a:t>｡</a:t>
            </a:r>
          </a:p>
          <a:p>
            <a:r>
              <a:rPr kumimoji="1" lang="ja-JP" altLang="en-US" b="1" dirty="0" smtClean="0"/>
              <a:t>（クリック）</a:t>
            </a:r>
            <a:r>
              <a:rPr kumimoji="1" lang="ja-JP" altLang="en-US" dirty="0" smtClean="0"/>
              <a:t>次のケースは更に資産タイプと地域を増やして、日本・先進国・新興国の株式と債券に</a:t>
            </a:r>
            <a:r>
              <a:rPr kumimoji="1" lang="en-US" altLang="ja-JP" dirty="0" smtClean="0"/>
              <a:t>1/6</a:t>
            </a:r>
            <a:r>
              <a:rPr kumimoji="1" lang="ja-JP" altLang="en-US" dirty="0" err="1" smtClean="0"/>
              <a:t>ずつに</a:t>
            </a:r>
            <a:r>
              <a:rPr kumimoji="1" lang="ja-JP" altLang="en-US" dirty="0" smtClean="0"/>
              <a:t>なるように投資した場合です。日本の株式と債券に投資した場合と同様に</a:t>
            </a:r>
            <a:r>
              <a:rPr kumimoji="1" lang="en-US" altLang="ja-JP" dirty="0" smtClean="0"/>
              <a:t>2008</a:t>
            </a:r>
            <a:r>
              <a:rPr kumimoji="1" lang="ja-JP" altLang="en-US" dirty="0" smtClean="0"/>
              <a:t>年頃には一時的に元本割れしています。しかし、日本の株式、債券の組み合わせよりもその後の回復は顕著でした。分散効果が更に発揮され、最終的には</a:t>
            </a:r>
            <a:r>
              <a:rPr kumimoji="1" lang="en-US" altLang="ja-JP" dirty="0" smtClean="0"/>
              <a:t>82.84%</a:t>
            </a:r>
            <a:r>
              <a:rPr kumimoji="1" lang="ja-JP" altLang="en-US" dirty="0" err="1" smtClean="0"/>
              <a:t>と資</a:t>
            </a:r>
            <a:r>
              <a:rPr kumimoji="1" lang="ja-JP" altLang="en-US" dirty="0" smtClean="0"/>
              <a:t>産額が増加しました</a:t>
            </a:r>
            <a:r>
              <a:rPr kumimoji="1" lang="en-US" altLang="ja-JP" dirty="0" smtClean="0"/>
              <a:t>｡</a:t>
            </a:r>
          </a:p>
          <a:p>
            <a:endParaRPr kumimoji="1" lang="en-US" altLang="ja-JP" dirty="0" smtClean="0"/>
          </a:p>
          <a:p>
            <a:r>
              <a:rPr kumimoji="1" lang="ja-JP" altLang="en-US" dirty="0" smtClean="0"/>
              <a:t>これはあくまで過去の実績ですので、このとおりに投資して同じ利益が保証されているわけではないので、誤解しないでください。</a:t>
            </a:r>
            <a:endParaRPr kumimoji="1" lang="en-US" altLang="ja-JP" dirty="0" smtClean="0"/>
          </a:p>
          <a:p>
            <a:r>
              <a:rPr kumimoji="1" lang="ja-JP" altLang="en-US" dirty="0" smtClean="0"/>
              <a:t>ただ、投資をすると、</a:t>
            </a:r>
            <a:r>
              <a:rPr kumimoji="1" lang="en-US" altLang="ja-JP" dirty="0" smtClean="0"/>
              <a:t>B</a:t>
            </a:r>
            <a:r>
              <a:rPr kumimoji="1" lang="ja-JP" altLang="en-US" dirty="0" smtClean="0"/>
              <a:t>や</a:t>
            </a:r>
            <a:r>
              <a:rPr kumimoji="1" lang="en-US" altLang="ja-JP" dirty="0" smtClean="0"/>
              <a:t>C</a:t>
            </a:r>
            <a:r>
              <a:rPr kumimoji="1" lang="ja-JP" altLang="en-US" dirty="0" smtClean="0"/>
              <a:t>のグラフからわかるように短期的には</a:t>
            </a:r>
            <a:r>
              <a:rPr kumimoji="1" lang="en-US" altLang="ja-JP" dirty="0" smtClean="0"/>
              <a:t>､</a:t>
            </a:r>
            <a:r>
              <a:rPr kumimoji="1" lang="ja-JP" altLang="en-US" dirty="0" smtClean="0"/>
              <a:t>資産額が減る局面もありますが、長期的にみると、リターンが安定して出やすくなるということは言えると思います。景気の良い時、悪い時を乗り越えて、資産が増えていったんですね。</a:t>
            </a:r>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81</a:t>
            </a:fld>
            <a:endParaRPr lang="ja-JP" altLang="ja-JP"/>
          </a:p>
        </p:txBody>
      </p:sp>
    </p:spTree>
    <p:extLst>
      <p:ext uri="{BB962C8B-B14F-4D97-AF65-F5344CB8AC3E}">
        <p14:creationId xmlns:p14="http://schemas.microsoft.com/office/powerpoint/2010/main" val="31031688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06086" rtl="0" eaLnBrk="1" fontAlgn="base" latinLnBrk="0" hangingPunct="1">
              <a:lnSpc>
                <a:spcPct val="100000"/>
              </a:lnSpc>
              <a:spcBef>
                <a:spcPct val="0"/>
              </a:spcBef>
              <a:spcAft>
                <a:spcPct val="0"/>
              </a:spcAft>
              <a:buClrTx/>
              <a:buSzTx/>
              <a:buFontTx/>
              <a:buChar char="•"/>
              <a:tabLst/>
              <a:defRPr/>
            </a:pPr>
            <a:fld id="{68AB4CED-4E6D-4198-B474-B74CF3B8B550}"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06086" rtl="0" eaLnBrk="1" fontAlgn="base" latinLnBrk="0" hangingPunct="1">
                <a:lnSpc>
                  <a:spcPct val="100000"/>
                </a:lnSpc>
                <a:spcBef>
                  <a:spcPct val="0"/>
                </a:spcBef>
                <a:spcAft>
                  <a:spcPct val="0"/>
                </a:spcAft>
                <a:buClrTx/>
                <a:buSzTx/>
                <a:buFontTx/>
                <a:buChar char="•"/>
                <a:tabLst/>
                <a:defRPr/>
              </a:pPr>
              <a:t>82</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45059" name="Rectangle 2"/>
          <p:cNvSpPr>
            <a:spLocks noGrp="1" noRot="1" noChangeAspect="1" noChangeArrowheads="1" noTextEdit="1"/>
          </p:cNvSpPr>
          <p:nvPr>
            <p:ph type="sldImg"/>
          </p:nvPr>
        </p:nvSpPr>
        <p:spPr>
          <a:xfrm>
            <a:off x="644525" y="798513"/>
            <a:ext cx="5326063" cy="3994150"/>
          </a:xfrm>
          <a:ln/>
        </p:spPr>
      </p:sp>
      <p:sp>
        <p:nvSpPr>
          <p:cNvPr id="45060" name="Rectangle 3"/>
          <p:cNvSpPr>
            <a:spLocks noGrp="1" noChangeArrowheads="1"/>
          </p:cNvSpPr>
          <p:nvPr>
            <p:ph type="body" idx="1"/>
          </p:nvPr>
        </p:nvSpPr>
        <p:spPr>
          <a:noFill/>
        </p:spPr>
        <p:txBody>
          <a:bodyPr/>
          <a:lstStyle/>
          <a:p>
            <a:pPr eaLnBrk="1" hangingPunct="1"/>
            <a:r>
              <a:rPr lang="ja-JP" altLang="en-US" dirty="0" smtClean="0"/>
              <a:t>そしてもう一つ重要なのが、非課税制度です。</a:t>
            </a:r>
            <a:endParaRPr lang="en-US" altLang="ja-JP" dirty="0" smtClean="0"/>
          </a:p>
          <a:p>
            <a:pPr eaLnBrk="1" hangingPunct="1"/>
            <a:r>
              <a:rPr lang="ja-JP" altLang="en-US" dirty="0" smtClean="0"/>
              <a:t>投資をして分配金を受け取ったり、売却して利益が出た場合、通常約</a:t>
            </a:r>
            <a:r>
              <a:rPr lang="en-US" altLang="ja-JP" dirty="0" smtClean="0"/>
              <a:t>20</a:t>
            </a:r>
            <a:r>
              <a:rPr lang="ja-JP" altLang="en-US" dirty="0" smtClean="0"/>
              <a:t>％の税金がかかります。</a:t>
            </a:r>
            <a:endParaRPr lang="en-US" altLang="ja-JP" dirty="0" smtClean="0"/>
          </a:p>
          <a:p>
            <a:pPr eaLnBrk="1" hangingPunct="1"/>
            <a:r>
              <a:rPr lang="ja-JP" altLang="en-US" dirty="0" smtClean="0"/>
              <a:t>ここで紹介している</a:t>
            </a:r>
            <a:r>
              <a:rPr lang="en-US" altLang="ja-JP" dirty="0" smtClean="0"/>
              <a:t>NISA</a:t>
            </a:r>
            <a:r>
              <a:rPr lang="ja-JP" altLang="en-US" dirty="0" smtClean="0"/>
              <a:t>と</a:t>
            </a:r>
            <a:r>
              <a:rPr lang="en-US" altLang="ja-JP" dirty="0" err="1" smtClean="0"/>
              <a:t>iDeCo</a:t>
            </a:r>
            <a:r>
              <a:rPr lang="ja-JP" altLang="en-US" dirty="0" smtClean="0"/>
              <a:t>という二つの制度は、個人の資産形成を後押しするために、その税金をなくす、つまり非課税にする制度になっています。</a:t>
            </a:r>
            <a:endParaRPr lang="en-US" altLang="ja-JP" dirty="0" smtClean="0"/>
          </a:p>
          <a:p>
            <a:pPr eaLnBrk="1" hangingPunct="1"/>
            <a:endParaRPr lang="en-US" altLang="ja-JP" dirty="0" smtClean="0"/>
          </a:p>
          <a:p>
            <a:pPr eaLnBrk="1" hangingPunct="1"/>
            <a:r>
              <a:rPr lang="ja-JP" altLang="en-US" dirty="0" smtClean="0"/>
              <a:t>・</a:t>
            </a:r>
            <a:r>
              <a:rPr lang="en-US" altLang="ja-JP" dirty="0" smtClean="0"/>
              <a:t>NISA</a:t>
            </a:r>
            <a:r>
              <a:rPr lang="ja-JP" altLang="en-US" dirty="0" smtClean="0"/>
              <a:t>は「少額投資非課税制度」のことです。日本に住む</a:t>
            </a:r>
            <a:r>
              <a:rPr lang="en-US" altLang="ja-JP" dirty="0" smtClean="0"/>
              <a:t>18</a:t>
            </a:r>
            <a:r>
              <a:rPr lang="ja-JP" altLang="en-US" dirty="0" smtClean="0"/>
              <a:t>歳以上の方であれば誰でも利用できます。</a:t>
            </a:r>
            <a:endParaRPr lang="en-US" altLang="ja-JP" dirty="0" smtClean="0"/>
          </a:p>
          <a:p>
            <a:pPr eaLnBrk="1" hangingPunct="1"/>
            <a:r>
              <a:rPr lang="ja-JP" altLang="en-US" dirty="0" smtClean="0"/>
              <a:t>・つみたて投資枠と成長投資枠の２つの枠があり、併用することができるので、どちらの枠でも投資できます。</a:t>
            </a:r>
            <a:endParaRPr lang="en-US" altLang="ja-JP" dirty="0" smtClean="0"/>
          </a:p>
          <a:p>
            <a:pPr eaLnBrk="1" hangingPunct="1"/>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・１年間にいくらまで投資できるかという年間投資枠は、</a:t>
            </a:r>
            <a:r>
              <a:rPr lang="ja-JP" altLang="en-US" dirty="0" smtClean="0"/>
              <a:t>つみたて投資枠が年間</a:t>
            </a:r>
            <a:r>
              <a:rPr lang="en-US" altLang="ja-JP" dirty="0" smtClean="0"/>
              <a:t>120</a:t>
            </a:r>
            <a:r>
              <a:rPr lang="ja-JP" altLang="en-US" dirty="0" smtClean="0"/>
              <a:t>万円まで、成長投資枠が年間</a:t>
            </a:r>
            <a:r>
              <a:rPr lang="en-US" altLang="ja-JP" dirty="0" smtClean="0"/>
              <a:t>240</a:t>
            </a:r>
            <a:r>
              <a:rPr lang="ja-JP" altLang="en-US" dirty="0" smtClean="0"/>
              <a:t>万円までとなっています。</a:t>
            </a:r>
            <a:endParaRPr lang="en-US" altLang="ja-JP" dirty="0" smtClean="0"/>
          </a:p>
          <a:p>
            <a:pPr eaLnBrk="1" hangingPunct="1"/>
            <a:r>
              <a:rPr lang="ja-JP" altLang="en-US" dirty="0" smtClean="0"/>
              <a:t>　金融機関によっては</a:t>
            </a:r>
            <a:r>
              <a:rPr lang="en-US" altLang="ja-JP" dirty="0" smtClean="0"/>
              <a:t>100</a:t>
            </a:r>
            <a:r>
              <a:rPr lang="ja-JP" altLang="en-US" dirty="0" smtClean="0"/>
              <a:t>円から積立投資ができるところもあります。</a:t>
            </a:r>
            <a:endParaRPr lang="en-US" altLang="ja-JP"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Times New Roman" pitchFamily="18" charset="0"/>
                <a:ea typeface="ＭＳ Ｐ明朝" pitchFamily="18" charset="-128"/>
                <a:cs typeface="+mn-cs"/>
              </a:rPr>
              <a:t>・生涯を通じての非課税保有限度額は</a:t>
            </a:r>
            <a:r>
              <a:rPr kumimoji="1" lang="en-US" altLang="ja-JP" sz="1200" b="0" i="0" kern="1200" dirty="0" smtClean="0">
                <a:solidFill>
                  <a:schemeClr val="tx1"/>
                </a:solidFill>
                <a:effectLst/>
                <a:latin typeface="Times New Roman" pitchFamily="18" charset="0"/>
                <a:ea typeface="ＭＳ Ｐ明朝" pitchFamily="18" charset="-128"/>
                <a:cs typeface="+mn-cs"/>
              </a:rPr>
              <a:t>1,800</a:t>
            </a:r>
            <a:r>
              <a:rPr kumimoji="1" lang="ja-JP" altLang="en-US" sz="1200" b="0" i="0" kern="1200" dirty="0" smtClean="0">
                <a:solidFill>
                  <a:schemeClr val="tx1"/>
                </a:solidFill>
                <a:effectLst/>
                <a:latin typeface="Times New Roman" pitchFamily="18" charset="0"/>
                <a:ea typeface="ＭＳ Ｐ明朝" pitchFamily="18" charset="-128"/>
                <a:cs typeface="+mn-cs"/>
              </a:rPr>
              <a:t>万円が上限となっています。上限は</a:t>
            </a:r>
            <a:r>
              <a:rPr kumimoji="1" lang="en-US" altLang="ja-JP" sz="1200" b="0" i="0" kern="1200" dirty="0" smtClean="0">
                <a:solidFill>
                  <a:schemeClr val="tx1"/>
                </a:solidFill>
                <a:effectLst/>
                <a:latin typeface="Times New Roman" pitchFamily="18" charset="0"/>
                <a:ea typeface="ＭＳ Ｐ明朝" pitchFamily="18" charset="-128"/>
                <a:cs typeface="+mn-cs"/>
              </a:rPr>
              <a:t>1,800</a:t>
            </a:r>
            <a:r>
              <a:rPr kumimoji="1" lang="ja-JP" altLang="en-US" sz="1200" b="0" i="0" kern="1200" dirty="0" smtClean="0">
                <a:solidFill>
                  <a:schemeClr val="tx1"/>
                </a:solidFill>
                <a:effectLst/>
                <a:latin typeface="Times New Roman" pitchFamily="18" charset="0"/>
                <a:ea typeface="ＭＳ Ｐ明朝" pitchFamily="18" charset="-128"/>
                <a:cs typeface="+mn-cs"/>
              </a:rPr>
              <a:t>万円ですが、成長投資枠はそのうち</a:t>
            </a:r>
            <a:r>
              <a:rPr kumimoji="1" lang="en-US" altLang="ja-JP" sz="1200" b="0" i="0" kern="1200" dirty="0" smtClean="0">
                <a:solidFill>
                  <a:schemeClr val="tx1"/>
                </a:solidFill>
                <a:effectLst/>
                <a:latin typeface="Times New Roman" pitchFamily="18" charset="0"/>
                <a:ea typeface="ＭＳ Ｐ明朝" pitchFamily="18" charset="-128"/>
                <a:cs typeface="+mn-cs"/>
              </a:rPr>
              <a:t>1,200</a:t>
            </a:r>
            <a:r>
              <a:rPr kumimoji="1" lang="ja-JP" altLang="en-US" sz="1200" b="0" i="0" kern="1200" dirty="0" smtClean="0">
                <a:solidFill>
                  <a:schemeClr val="tx1"/>
                </a:solidFill>
                <a:effectLst/>
                <a:latin typeface="Times New Roman" pitchFamily="18" charset="0"/>
                <a:ea typeface="ＭＳ Ｐ明朝" pitchFamily="18" charset="-128"/>
                <a:cs typeface="+mn-cs"/>
              </a:rPr>
              <a:t>万円が上限となります。</a:t>
            </a:r>
            <a:endParaRPr kumimoji="1" lang="en-US" altLang="ja-JP" sz="1200" b="0" i="0" kern="1200" dirty="0" smtClean="0">
              <a:solidFill>
                <a:schemeClr val="tx1"/>
              </a:solidFill>
              <a:effectLst/>
              <a:latin typeface="Times New Roman" pitchFamily="18" charset="0"/>
              <a:ea typeface="ＭＳ Ｐ明朝" pitchFamily="18"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Times New Roman" pitchFamily="18" charset="0"/>
                <a:ea typeface="ＭＳ Ｐ明朝" pitchFamily="18" charset="-128"/>
                <a:cs typeface="+mn-cs"/>
              </a:rPr>
              <a:t>この枠は、商品を売却した場合、翌年以降に枠の再利用が可能になります。</a:t>
            </a:r>
            <a:endParaRPr lang="en-US" altLang="ja-JP" dirty="0" smtClean="0"/>
          </a:p>
          <a:p>
            <a:pPr eaLnBrk="1" hangingPunct="1"/>
            <a:r>
              <a:rPr lang="ja-JP" altLang="en-US" dirty="0" smtClean="0"/>
              <a:t>・非課税で投資ができる期間は無期限ですが、途中で資金が必要になった場合は、売却して資金を引き出すことはできます。</a:t>
            </a:r>
            <a:endParaRPr lang="en-US" altLang="ja-JP" dirty="0" smtClean="0"/>
          </a:p>
          <a:p>
            <a:pPr eaLnBrk="1" hangingPunct="1"/>
            <a:r>
              <a:rPr lang="ja-JP" altLang="en-US" dirty="0" smtClean="0"/>
              <a:t>・投資可能な商品についてです。つみたて投資枠で投資できる商品は、手数料が低いなどの基準によって、長期積立分散投資に適したものに限定されています。</a:t>
            </a:r>
            <a:endParaRPr lang="en-US" altLang="ja-JP" dirty="0" smtClean="0"/>
          </a:p>
          <a:p>
            <a:pPr eaLnBrk="1" hangingPunct="1"/>
            <a:r>
              <a:rPr lang="ja-JP" altLang="en-US" dirty="0" smtClean="0"/>
              <a:t>成長投資枠は上場株式・投資信託等になります。</a:t>
            </a:r>
            <a:endParaRPr lang="en-US" altLang="ja-JP" dirty="0" smtClean="0"/>
          </a:p>
          <a:p>
            <a:pPr eaLnBrk="1" hangingPunct="1"/>
            <a:r>
              <a:rPr lang="ja-JP" altLang="en-US" dirty="0" smtClean="0"/>
              <a:t>・投資方法については、</a:t>
            </a:r>
            <a:r>
              <a:rPr kumimoji="1" lang="ja-JP" altLang="ja-JP" sz="1200" kern="1200" dirty="0" smtClean="0">
                <a:solidFill>
                  <a:schemeClr val="tx1"/>
                </a:solidFill>
                <a:effectLst/>
                <a:latin typeface="+mn-lt"/>
                <a:ea typeface="+mn-ea"/>
                <a:cs typeface="+mn-cs"/>
              </a:rPr>
              <a:t>つみたて投資枠はその名前の通り積立投資が可能です。成長投資枠では積立投資はもちろん、一括での投資も可能です。</a:t>
            </a:r>
            <a:endParaRPr lang="en-US" altLang="ja-JP" dirty="0" smtClean="0"/>
          </a:p>
          <a:p>
            <a:pPr eaLnBrk="1" hangingPunct="1"/>
            <a:endParaRPr lang="en-US" altLang="ja-JP" dirty="0" smtClean="0"/>
          </a:p>
          <a:p>
            <a:pPr eaLnBrk="1" hangingPunct="1"/>
            <a:r>
              <a:rPr lang="ja-JP" altLang="en-US" dirty="0" smtClean="0"/>
              <a:t>一方で、</a:t>
            </a:r>
            <a:r>
              <a:rPr lang="en-US" altLang="ja-JP" dirty="0" err="1" smtClean="0"/>
              <a:t>iDeCo</a:t>
            </a:r>
            <a:r>
              <a:rPr lang="ja-JP" altLang="en-US" dirty="0" smtClean="0"/>
              <a:t>は、個人型確定拠出年金というもので、年金という名前のとおり、</a:t>
            </a:r>
            <a:r>
              <a:rPr lang="en-US" altLang="ja-JP" dirty="0" smtClean="0"/>
              <a:t>60</a:t>
            </a:r>
            <a:r>
              <a:rPr lang="ja-JP" altLang="en-US" dirty="0" smtClean="0"/>
              <a:t>歳まで引き出しができないので、老後の資金を貯めるのに効果的な制度です。</a:t>
            </a:r>
            <a:endParaRPr lang="en-US" altLang="ja-JP" dirty="0" smtClean="0"/>
          </a:p>
          <a:p>
            <a:pPr eaLnBrk="1" hangingPunct="1"/>
            <a:r>
              <a:rPr lang="ja-JP" altLang="en-US" dirty="0" smtClean="0"/>
              <a:t>非課税期間の制限がなく、つみたて時や、受け取り時の税制上のメリットがあります。年間の投資上限の金額は、働き方によって異なっています。</a:t>
            </a:r>
            <a:endParaRPr lang="en-US" altLang="ja-JP" dirty="0" smtClean="0"/>
          </a:p>
          <a:p>
            <a:pPr eaLnBrk="1" hangingPunct="1"/>
            <a:r>
              <a:rPr lang="ja-JP" altLang="en-US" dirty="0" smtClean="0"/>
              <a:t>投資を始める際には、目的に応じでこの２つの制度をまず活用していくことを考えましょう。</a:t>
            </a:r>
            <a:endParaRPr lang="en-US" altLang="ja-JP" dirty="0" smtClean="0"/>
          </a:p>
          <a:p>
            <a:pPr eaLnBrk="1" hangingPunct="1"/>
            <a:endParaRPr lang="ja-JP" altLang="ja-JP" dirty="0"/>
          </a:p>
          <a:p>
            <a:pPr eaLnBrk="1" hangingPunct="1"/>
            <a:endParaRPr lang="ja-JP" altLang="ja-JP" dirty="0"/>
          </a:p>
        </p:txBody>
      </p:sp>
    </p:spTree>
    <p:extLst>
      <p:ext uri="{BB962C8B-B14F-4D97-AF65-F5344CB8AC3E}">
        <p14:creationId xmlns:p14="http://schemas.microsoft.com/office/powerpoint/2010/main" val="29431079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資産形成シミュレーターを使ってみましょう。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上の段で、資産シミュレーターが青くハイライトされているのを確認します。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投資金額は最初は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万円になっています。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それがどのように増えていくか、シナリオ１から３まで利率が入っています。シナリオ１の</a:t>
            </a:r>
            <a:r>
              <a:rPr lang="en-US" altLang="ja-JP" b="0" dirty="0" smtClean="0">
                <a:latin typeface="HGPｺﾞｼｯｸM" panose="020B0600000000000000" pitchFamily="50" charset="-128"/>
                <a:ea typeface="HGPｺﾞｼｯｸM" panose="020B0600000000000000" pitchFamily="50" charset="-128"/>
              </a:rPr>
              <a:t>0.001%</a:t>
            </a:r>
            <a:r>
              <a:rPr lang="ja-JP" altLang="en-US" b="0" dirty="0" smtClean="0">
                <a:latin typeface="HGPｺﾞｼｯｸM" panose="020B0600000000000000" pitchFamily="50" charset="-128"/>
                <a:ea typeface="HGPｺﾞｼｯｸM" panose="020B0600000000000000" pitchFamily="50" charset="-128"/>
              </a:rPr>
              <a:t>とは預金金利。シナリオ２の</a:t>
            </a:r>
            <a:r>
              <a:rPr lang="en-US" altLang="ja-JP" b="0" dirty="0" smtClean="0">
                <a:latin typeface="HGPｺﾞｼｯｸM" panose="020B0600000000000000" pitchFamily="50" charset="-128"/>
                <a:ea typeface="HGPｺﾞｼｯｸM" panose="020B0600000000000000" pitchFamily="50" charset="-128"/>
              </a:rPr>
              <a:t>0.7%</a:t>
            </a:r>
            <a:r>
              <a:rPr lang="ja-JP" altLang="en-US" b="0" dirty="0" smtClean="0">
                <a:latin typeface="HGPｺﾞｼｯｸM" panose="020B0600000000000000" pitchFamily="50" charset="-128"/>
                <a:ea typeface="HGPｺﾞｼｯｸM" panose="020B0600000000000000" pitchFamily="50" charset="-128"/>
              </a:rPr>
              <a:t>は国内債券の平均利回り。シナリオ</a:t>
            </a:r>
            <a:r>
              <a:rPr lang="en-US" altLang="ja-JP" b="0" dirty="0" smtClean="0">
                <a:latin typeface="HGPｺﾞｼｯｸM" panose="020B0600000000000000" pitchFamily="50" charset="-128"/>
                <a:ea typeface="HGPｺﾞｼｯｸM" panose="020B0600000000000000" pitchFamily="50" charset="-128"/>
              </a:rPr>
              <a:t>3</a:t>
            </a:r>
            <a:r>
              <a:rPr lang="ja-JP" altLang="en-US" b="0" dirty="0" smtClean="0">
                <a:latin typeface="HGPｺﾞｼｯｸM" panose="020B0600000000000000" pitchFamily="50" charset="-128"/>
                <a:ea typeface="HGPｺﾞｼｯｸM" panose="020B0600000000000000" pitchFamily="50" charset="-128"/>
              </a:rPr>
              <a:t>の</a:t>
            </a:r>
            <a:r>
              <a:rPr lang="en-US" altLang="ja-JP" b="0" dirty="0" smtClean="0">
                <a:latin typeface="HGPｺﾞｼｯｸM" panose="020B0600000000000000" pitchFamily="50" charset="-128"/>
                <a:ea typeface="HGPｺﾞｼｯｸM" panose="020B0600000000000000" pitchFamily="50" charset="-128"/>
              </a:rPr>
              <a:t>7.2%</a:t>
            </a:r>
            <a:r>
              <a:rPr lang="ja-JP" altLang="en-US" b="0" dirty="0" smtClean="0">
                <a:latin typeface="HGPｺﾞｼｯｸM" panose="020B0600000000000000" pitchFamily="50" charset="-128"/>
                <a:ea typeface="HGPｺﾞｼｯｸM" panose="020B0600000000000000" pitchFamily="50" charset="-128"/>
              </a:rPr>
              <a:t>は海外株式の平均利回りです。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設定期間は</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年にセットされています。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0992748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シミュレーション結果を見てみましょう。スマホで見ている方は、画面を横にしてみてください。また、グラフは右にスクロールできるようになっています。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万円を投資して</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年後はどうなるのか。シナリオ</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は預金でしたね。</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年後もあまり増えずに</a:t>
            </a:r>
            <a:r>
              <a:rPr lang="en-US" altLang="ja-JP" b="0" dirty="0" smtClean="0">
                <a:latin typeface="HGPｺﾞｼｯｸM" panose="020B0600000000000000" pitchFamily="50" charset="-128"/>
                <a:ea typeface="HGPｺﾞｼｯｸM" panose="020B0600000000000000" pitchFamily="50" charset="-128"/>
              </a:rPr>
              <a:t>100.02</a:t>
            </a:r>
            <a:r>
              <a:rPr lang="ja-JP" altLang="en-US" b="0" dirty="0" smtClean="0">
                <a:latin typeface="HGPｺﾞｼｯｸM" panose="020B0600000000000000" pitchFamily="50" charset="-128"/>
                <a:ea typeface="HGPｺﾞｼｯｸM" panose="020B0600000000000000" pitchFamily="50" charset="-128"/>
              </a:rPr>
              <a:t>万円でした。シナリオ２は国内債券、少し増えて</a:t>
            </a:r>
            <a:r>
              <a:rPr lang="en-US" altLang="ja-JP" b="0" dirty="0" smtClean="0">
                <a:latin typeface="HGPｺﾞｼｯｸM" panose="020B0600000000000000" pitchFamily="50" charset="-128"/>
                <a:ea typeface="HGPｺﾞｼｯｸM" panose="020B0600000000000000" pitchFamily="50" charset="-128"/>
              </a:rPr>
              <a:t>114.97</a:t>
            </a:r>
            <a:r>
              <a:rPr lang="ja-JP" altLang="en-US" b="0" dirty="0" smtClean="0">
                <a:latin typeface="HGPｺﾞｼｯｸM" panose="020B0600000000000000" pitchFamily="50" charset="-128"/>
                <a:ea typeface="HGPｺﾞｼｯｸM" panose="020B0600000000000000" pitchFamily="50" charset="-128"/>
              </a:rPr>
              <a:t>万円でした。シナリオ３は海外株式、</a:t>
            </a:r>
            <a:r>
              <a:rPr lang="en-US" altLang="ja-JP" b="0" dirty="0" smtClean="0">
                <a:latin typeface="HGPｺﾞｼｯｸM" panose="020B0600000000000000" pitchFamily="50" charset="-128"/>
                <a:ea typeface="HGPｺﾞｼｯｸM" panose="020B0600000000000000" pitchFamily="50" charset="-128"/>
              </a:rPr>
              <a:t>4</a:t>
            </a:r>
            <a:r>
              <a:rPr lang="ja-JP" altLang="en-US" b="0" dirty="0" smtClean="0">
                <a:latin typeface="HGPｺﾞｼｯｸM" panose="020B0600000000000000" pitchFamily="50" charset="-128"/>
                <a:ea typeface="HGPｺﾞｼｯｸM" panose="020B0600000000000000" pitchFamily="50" charset="-128"/>
              </a:rPr>
              <a:t>倍になり</a:t>
            </a:r>
            <a:r>
              <a:rPr lang="en-US" altLang="ja-JP" b="0" dirty="0" smtClean="0">
                <a:latin typeface="HGPｺﾞｼｯｸM" panose="020B0600000000000000" pitchFamily="50" charset="-128"/>
                <a:ea typeface="HGPｺﾞｼｯｸM" panose="020B0600000000000000" pitchFamily="50" charset="-128"/>
              </a:rPr>
              <a:t>401.69</a:t>
            </a:r>
            <a:r>
              <a:rPr lang="ja-JP" altLang="en-US" b="0" dirty="0" smtClean="0">
                <a:latin typeface="HGPｺﾞｼｯｸM" panose="020B0600000000000000" pitchFamily="50" charset="-128"/>
                <a:ea typeface="HGPｺﾞｼｯｸM" panose="020B0600000000000000" pitchFamily="50" charset="-128"/>
              </a:rPr>
              <a:t>万円でした。</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もちろん、</a:t>
            </a:r>
            <a:r>
              <a:rPr lang="ja-JP" altLang="en-US" b="1" dirty="0" smtClean="0">
                <a:latin typeface="HGPｺﾞｼｯｸM" panose="020B0600000000000000" pitchFamily="50" charset="-128"/>
                <a:ea typeface="HGPｺﾞｼｯｸM" panose="020B0600000000000000" pitchFamily="50" charset="-128"/>
              </a:rPr>
              <a:t>将来この結果通りになる訳ではない</a:t>
            </a:r>
            <a:r>
              <a:rPr lang="ja-JP" altLang="en-US" b="0" dirty="0" smtClean="0">
                <a:latin typeface="HGPｺﾞｼｯｸM" panose="020B0600000000000000" pitchFamily="50" charset="-128"/>
                <a:ea typeface="HGPｺﾞｼｯｸM" panose="020B0600000000000000" pitchFamily="50" charset="-128"/>
              </a:rPr>
              <a:t>のですが、</a:t>
            </a:r>
            <a:r>
              <a:rPr lang="ja-JP" altLang="en-US" b="1" dirty="0" smtClean="0">
                <a:latin typeface="HGPｺﾞｼｯｸM" panose="020B0600000000000000" pitchFamily="50" charset="-128"/>
                <a:ea typeface="HGPｺﾞｼｯｸM" panose="020B0600000000000000" pitchFamily="50" charset="-128"/>
              </a:rPr>
              <a:t>ハイリスクハイリターンの株式は元本割れするリスクはありますが、大きなリターンを生む可能性</a:t>
            </a:r>
            <a:r>
              <a:rPr lang="ja-JP" altLang="en-US" b="0" dirty="0" smtClean="0">
                <a:latin typeface="HGPｺﾞｼｯｸM" panose="020B0600000000000000" pitchFamily="50" charset="-128"/>
                <a:ea typeface="HGPｺﾞｼｯｸM" panose="020B0600000000000000" pitchFamily="50" charset="-128"/>
              </a:rPr>
              <a:t>もあるということを覚えておいてください。</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また、</a:t>
            </a:r>
            <a:r>
              <a:rPr lang="ja-JP" altLang="en-US" b="1" dirty="0" smtClean="0">
                <a:latin typeface="HGPｺﾞｼｯｸM" panose="020B0600000000000000" pitchFamily="50" charset="-128"/>
                <a:ea typeface="HGPｺﾞｼｯｸM" panose="020B0600000000000000" pitchFamily="50" charset="-128"/>
              </a:rPr>
              <a:t>利率が大きくなると複利の効果も大きくなりま</a:t>
            </a:r>
            <a:r>
              <a:rPr lang="ja-JP" altLang="en-US" b="0" dirty="0" smtClean="0">
                <a:latin typeface="HGPｺﾞｼｯｸM" panose="020B0600000000000000" pitchFamily="50" charset="-128"/>
                <a:ea typeface="HGPｺﾞｼｯｸM" panose="020B0600000000000000" pitchFamily="50" charset="-128"/>
              </a:rPr>
              <a:t>す。シナリオ３の増え方が直線でなく、カーブを描いているのが複利の効果です。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9693902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一つ前のスライドでは海外株式が</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年後大きく増えていましたが、リスクがない訳ではなりません。</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海外株式の平均利回りは</a:t>
            </a:r>
            <a:r>
              <a:rPr lang="en-US" altLang="ja-JP" b="0" dirty="0" smtClean="0">
                <a:latin typeface="HGPｺﾞｼｯｸM" panose="020B0600000000000000" pitchFamily="50" charset="-128"/>
                <a:ea typeface="HGPｺﾞｼｯｸM" panose="020B0600000000000000" pitchFamily="50" charset="-128"/>
              </a:rPr>
              <a:t>7.2</a:t>
            </a:r>
            <a:r>
              <a:rPr lang="ja-JP" altLang="en-US" b="0" dirty="0" smtClean="0">
                <a:latin typeface="HGPｺﾞｼｯｸM" panose="020B0600000000000000" pitchFamily="50" charset="-128"/>
                <a:ea typeface="HGPｺﾞｼｯｸM" panose="020B0600000000000000" pitchFamily="50" charset="-128"/>
              </a:rPr>
              <a:t>％ですが、うまくいった場合は</a:t>
            </a:r>
            <a:r>
              <a:rPr lang="en-US" altLang="ja-JP" b="0" dirty="0" smtClean="0">
                <a:latin typeface="HGPｺﾞｼｯｸM" panose="020B0600000000000000" pitchFamily="50" charset="-128"/>
                <a:ea typeface="HGPｺﾞｼｯｸM" panose="020B0600000000000000" pitchFamily="50" charset="-128"/>
              </a:rPr>
              <a:t>+32</a:t>
            </a:r>
            <a:r>
              <a:rPr lang="ja-JP" altLang="en-US" b="0" dirty="0" smtClean="0">
                <a:latin typeface="HGPｺﾞｼｯｸM" panose="020B0600000000000000" pitchFamily="50" charset="-128"/>
                <a:ea typeface="HGPｺﾞｼｯｸM" panose="020B0600000000000000" pitchFamily="50" charset="-128"/>
              </a:rPr>
              <a:t>％、うまくいかなった場合は▲</a:t>
            </a:r>
            <a:r>
              <a:rPr lang="en-US" altLang="ja-JP" b="0" dirty="0" smtClean="0">
                <a:latin typeface="HGPｺﾞｼｯｸM" panose="020B0600000000000000" pitchFamily="50" charset="-128"/>
                <a:ea typeface="HGPｺﾞｼｯｸM" panose="020B0600000000000000" pitchFamily="50" charset="-128"/>
              </a:rPr>
              <a:t>18</a:t>
            </a:r>
            <a:r>
              <a:rPr lang="ja-JP" altLang="en-US" b="0" dirty="0" smtClean="0">
                <a:latin typeface="HGPｺﾞｼｯｸM" panose="020B0600000000000000" pitchFamily="50" charset="-128"/>
                <a:ea typeface="HGPｺﾞｼｯｸM" panose="020B0600000000000000" pitchFamily="50" charset="-128"/>
              </a:rPr>
              <a:t>％とばらつきがあります。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必ず増える訳ではない点には注意が必要です。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7624727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3822853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2397085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ts val="604"/>
              </a:spcBef>
              <a:spcAft>
                <a:spcPct val="0"/>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お金を「借りる」際は注意することを知る。「借りる」際には金利（手数料）が高く、返済額が大きくなることを知る。進学の際に学費を借りる制度（奨学金）があることを学ぶ。</a:t>
            </a:r>
            <a:endParaRPr lang="en-US" altLang="ja-JP" b="1" u="sng" dirty="0" smtClean="0">
              <a:latin typeface="HGPｺﾞｼｯｸM" panose="020B0600000000000000" pitchFamily="50" charset="-128"/>
              <a:ea typeface="HGPｺﾞｼｯｸM" panose="020B0600000000000000" pitchFamily="50" charset="-128"/>
            </a:endParaRPr>
          </a:p>
          <a:p>
            <a:pPr marL="0" indent="0">
              <a:spcBef>
                <a:spcPts val="604"/>
              </a:spcBef>
              <a:buFont typeface="Wingdings" panose="05000000000000000000" pitchFamily="2" charset="2"/>
              <a:buNone/>
            </a:pPr>
            <a:endParaRPr lang="en-US" altLang="ja-JP" dirty="0" smtClean="0">
              <a:latin typeface="HGPｺﾞｼｯｸM" panose="020B0600000000000000" pitchFamily="50" charset="-128"/>
              <a:ea typeface="HGPｺﾞｼｯｸM" panose="020B0600000000000000" pitchFamily="50" charset="-128"/>
            </a:endParaRPr>
          </a:p>
          <a:p>
            <a:pPr marL="172896" indent="-172896">
              <a:spcBef>
                <a:spcPts val="604"/>
              </a:spcBef>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第</a:t>
            </a:r>
            <a:r>
              <a:rPr lang="en-US" altLang="ja-JP" dirty="0" smtClean="0">
                <a:latin typeface="HGPｺﾞｼｯｸM" panose="020B0600000000000000" pitchFamily="50" charset="-128"/>
                <a:ea typeface="HGPｺﾞｼｯｸM" panose="020B0600000000000000" pitchFamily="50" charset="-128"/>
              </a:rPr>
              <a:t>5</a:t>
            </a:r>
            <a:r>
              <a:rPr lang="ja-JP" altLang="en-US" dirty="0" smtClean="0">
                <a:latin typeface="HGPｺﾞｼｯｸM" panose="020B0600000000000000" pitchFamily="50" charset="-128"/>
                <a:ea typeface="HGPｺﾞｼｯｸM" panose="020B0600000000000000" pitchFamily="50" charset="-128"/>
              </a:rPr>
              <a:t>章は、「借りる」について説明します。</a:t>
            </a:r>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67359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答えは</a:t>
            </a:r>
            <a:r>
              <a:rPr lang="en-US" altLang="ja-JP" dirty="0" smtClean="0">
                <a:latin typeface="HGPｺﾞｼｯｸM" panose="020B0600000000000000" pitchFamily="50" charset="-128"/>
                <a:ea typeface="HGPｺﾞｼｯｸM" panose="020B0600000000000000" pitchFamily="50" charset="-128"/>
              </a:rPr>
              <a:t>X</a:t>
            </a:r>
            <a:r>
              <a:rPr lang="ja-JP" altLang="en-US" dirty="0" smtClean="0">
                <a:latin typeface="HGPｺﾞｼｯｸM" panose="020B0600000000000000" pitchFamily="50" charset="-128"/>
                <a:ea typeface="HGPｺﾞｼｯｸM" panose="020B0600000000000000" pitchFamily="50" charset="-128"/>
              </a:rPr>
              <a:t>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「手取り」がキーワードです。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42087441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後ほど、借金シミュレーターを使って、計算します。</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30097019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人生を送っていくうえでは、いろいろな「モノ」（物やサービス）を買う必要があります。モノを買うときには、お金を払う必要があります。モノを買うとき、「お金を貯めてから、買う」というのが通例ですが、「お金を借りて、買う」こともできます。「お金を借りて、買う」と、あとで「お金を返す」必要があります。つまり、</a:t>
            </a:r>
            <a:r>
              <a:rPr lang="ja-JP" altLang="ja-JP" dirty="0">
                <a:latin typeface="HGPｺﾞｼｯｸM" panose="020B0600000000000000" pitchFamily="50" charset="-128"/>
                <a:ea typeface="HGPｺﾞｼｯｸM" panose="020B0600000000000000" pitchFamily="50" charset="-128"/>
              </a:rPr>
              <a:t>お金を「借りる」と</a:t>
            </a:r>
            <a:r>
              <a:rPr lang="ja-JP" altLang="en-US" dirty="0">
                <a:latin typeface="HGPｺﾞｼｯｸM" panose="020B0600000000000000" pitchFamily="50" charset="-128"/>
                <a:ea typeface="HGPｺﾞｼｯｸM" panose="020B0600000000000000" pitchFamily="50" charset="-128"/>
              </a:rPr>
              <a:t>いうこと</a:t>
            </a:r>
            <a:r>
              <a:rPr lang="ja-JP" altLang="ja-JP" dirty="0">
                <a:latin typeface="HGPｺﾞｼｯｸM" panose="020B0600000000000000" pitchFamily="50" charset="-128"/>
                <a:ea typeface="HGPｺﾞｼｯｸM" panose="020B0600000000000000" pitchFamily="50" charset="-128"/>
              </a:rPr>
              <a:t>は、</a:t>
            </a:r>
            <a:r>
              <a:rPr lang="ja-JP" altLang="ja-JP" b="1" dirty="0">
                <a:latin typeface="HGPｺﾞｼｯｸM" panose="020B0600000000000000" pitchFamily="50" charset="-128"/>
                <a:ea typeface="HGPｺﾞｼｯｸM" panose="020B0600000000000000" pitchFamily="50" charset="-128"/>
              </a:rPr>
              <a:t>将来の収入の先取り</a:t>
            </a:r>
            <a:r>
              <a:rPr lang="ja-JP" altLang="en-US" dirty="0">
                <a:latin typeface="HGPｺﾞｼｯｸM" panose="020B0600000000000000" pitchFamily="50" charset="-128"/>
                <a:ea typeface="HGPｺﾞｼｯｸM" panose="020B0600000000000000" pitchFamily="50" charset="-128"/>
              </a:rPr>
              <a:t>なの</a:t>
            </a:r>
            <a:r>
              <a:rPr lang="ja-JP" altLang="ja-JP" dirty="0">
                <a:latin typeface="HGPｺﾞｼｯｸM" panose="020B0600000000000000" pitchFamily="50" charset="-128"/>
                <a:ea typeface="HGPｺﾞｼｯｸM" panose="020B0600000000000000" pitchFamily="50" charset="-128"/>
              </a:rPr>
              <a:t>です。</a:t>
            </a:r>
            <a:r>
              <a:rPr lang="ja-JP" altLang="en-US" dirty="0">
                <a:latin typeface="HGPｺﾞｼｯｸM" panose="020B0600000000000000" pitchFamily="50" charset="-128"/>
                <a:ea typeface="HGPｺﾞｼｯｸM" panose="020B0600000000000000" pitchFamily="50" charset="-128"/>
              </a:rPr>
              <a:t>このため、ものを買うために「お金を借りたい」と思ったときには、そのお金を返せるかどうか、よく考えてみる必要があります。</a:t>
            </a:r>
            <a:endParaRPr lang="ja-JP" altLang="ja-JP" dirty="0">
              <a:latin typeface="HGPｺﾞｼｯｸM" panose="020B0600000000000000" pitchFamily="50" charset="-128"/>
              <a:ea typeface="HGPｺﾞｼｯｸM" panose="020B0600000000000000" pitchFamily="50" charset="-128"/>
            </a:endParaRPr>
          </a:p>
          <a:p>
            <a:pPr marL="172896" indent="-172896" eaLnBrk="1" fontAlgn="auto" hangingPunct="1">
              <a:buFont typeface="Wingdings" panose="05000000000000000000" pitchFamily="2" charset="2"/>
              <a:buChar char="p"/>
            </a:pPr>
            <a:r>
              <a:rPr lang="ja-JP" altLang="ja-JP" dirty="0">
                <a:latin typeface="HGPｺﾞｼｯｸM" panose="020B0600000000000000" pitchFamily="50" charset="-128"/>
                <a:ea typeface="HGPｺﾞｼｯｸM" panose="020B0600000000000000" pitchFamily="50" charset="-128"/>
              </a:rPr>
              <a:t>住宅のような高額のものは</a:t>
            </a:r>
            <a:r>
              <a:rPr lang="ja-JP" altLang="ja-JP" dirty="0" smtClean="0">
                <a:latin typeface="HGPｺﾞｼｯｸM" panose="020B0600000000000000" pitchFamily="50" charset="-128"/>
                <a:ea typeface="HGPｺﾞｼｯｸM" panose="020B0600000000000000"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必要な金額を貯めるのに時間がかかることが多いので</a:t>
            </a:r>
            <a:r>
              <a:rPr lang="ja-JP" altLang="ja-JP" dirty="0" smtClean="0">
                <a:latin typeface="HGPｺﾞｼｯｸM" panose="020B0600000000000000" pitchFamily="50" charset="-128"/>
                <a:ea typeface="HGPｺﾞｼｯｸM" panose="020B0600000000000000" pitchFamily="50" charset="-128"/>
              </a:rPr>
              <a:t>、</a:t>
            </a:r>
            <a:r>
              <a:rPr lang="ja-JP" altLang="ja-JP" dirty="0">
                <a:latin typeface="HGPｺﾞｼｯｸM" panose="020B0600000000000000" pitchFamily="50" charset="-128"/>
                <a:ea typeface="HGPｺﾞｼｯｸM" panose="020B0600000000000000" pitchFamily="50" charset="-128"/>
              </a:rPr>
              <a:t>多くの人が</a:t>
            </a:r>
            <a:r>
              <a:rPr lang="ja-JP" altLang="ja-JP" b="1" dirty="0">
                <a:latin typeface="HGPｺﾞｼｯｸM" panose="020B0600000000000000" pitchFamily="50" charset="-128"/>
                <a:ea typeface="HGPｺﾞｼｯｸM" panose="020B0600000000000000" pitchFamily="50" charset="-128"/>
              </a:rPr>
              <a:t>住宅ローン</a:t>
            </a:r>
            <a:r>
              <a:rPr lang="ja-JP" altLang="ja-JP" dirty="0">
                <a:latin typeface="HGPｺﾞｼｯｸM" panose="020B0600000000000000" pitchFamily="50" charset="-128"/>
                <a:ea typeface="HGPｺﾞｼｯｸM" panose="020B0600000000000000" pitchFamily="50" charset="-128"/>
              </a:rPr>
              <a:t>を利用します。</a:t>
            </a:r>
            <a:r>
              <a:rPr lang="ja-JP" altLang="en-US" dirty="0">
                <a:latin typeface="HGPｺﾞｼｯｸM" panose="020B0600000000000000" pitchFamily="50" charset="-128"/>
                <a:ea typeface="HGPｺﾞｼｯｸM" panose="020B0600000000000000" pitchFamily="50" charset="-128"/>
              </a:rPr>
              <a:t>ですから「お金を借りて、住宅を買う」という行動は、世の中で広くみられます。しかし、「お金を借りて、住宅を買う」ことは、人生を左右し、家計にも大きな影響を及ぼします。このため、ライフデザインや生活設計に照らして、住宅に関する判断を行う必要があります。</a:t>
            </a:r>
            <a:endParaRPr lang="ja-JP" altLang="ja-JP" dirty="0">
              <a:latin typeface="HGPｺﾞｼｯｸM" panose="020B0600000000000000" pitchFamily="50" charset="-128"/>
              <a:ea typeface="HGPｺﾞｼｯｸM" panose="020B0600000000000000" pitchFamily="50" charset="-128"/>
            </a:endParaRPr>
          </a:p>
          <a:p>
            <a:pPr marL="172896" indent="-172896" eaLnBrk="1" fontAlgn="auto" hangingPunct="1">
              <a:buFont typeface="Wingdings" panose="05000000000000000000" pitchFamily="2" charset="2"/>
              <a:buChar char="p"/>
            </a:pPr>
            <a:r>
              <a:rPr lang="ja-JP" altLang="ja-JP" dirty="0">
                <a:latin typeface="HGPｺﾞｼｯｸM" panose="020B0600000000000000" pitchFamily="50" charset="-128"/>
                <a:ea typeface="HGPｺﾞｼｯｸM" panose="020B0600000000000000" pitchFamily="50" charset="-128"/>
              </a:rPr>
              <a:t>お金を「借りる」と一般的に</a:t>
            </a:r>
            <a:r>
              <a:rPr lang="ja-JP" altLang="ja-JP" b="1" dirty="0">
                <a:latin typeface="HGPｺﾞｼｯｸM" panose="020B0600000000000000" pitchFamily="50" charset="-128"/>
                <a:ea typeface="HGPｺﾞｼｯｸM" panose="020B0600000000000000" pitchFamily="50" charset="-128"/>
              </a:rPr>
              <a:t>利子（金利）</a:t>
            </a:r>
            <a:r>
              <a:rPr lang="ja-JP" altLang="ja-JP" dirty="0">
                <a:latin typeface="HGPｺﾞｼｯｸM" panose="020B0600000000000000" pitchFamily="50" charset="-128"/>
                <a:ea typeface="HGPｺﾞｼｯｸM" panose="020B0600000000000000" pitchFamily="50" charset="-128"/>
              </a:rPr>
              <a:t>が発生します。</a:t>
            </a:r>
            <a:r>
              <a:rPr lang="ja-JP" altLang="en-US" dirty="0">
                <a:latin typeface="HGPｺﾞｼｯｸM" panose="020B0600000000000000" pitchFamily="50" charset="-128"/>
                <a:ea typeface="HGPｺﾞｼｯｸM" panose="020B0600000000000000" pitchFamily="50" charset="-128"/>
              </a:rPr>
              <a:t>当然のことながら、元本および利子を返す必要があります。</a:t>
            </a:r>
            <a:endParaRPr lang="ja-JP" altLang="ja-JP" dirty="0">
              <a:latin typeface="HGPｺﾞｼｯｸM" panose="020B0600000000000000" pitchFamily="50" charset="-128"/>
              <a:ea typeface="HGPｺﾞｼｯｸM" panose="020B0600000000000000" pitchFamily="50" charset="-128"/>
            </a:endParaRPr>
          </a:p>
          <a:p>
            <a:pPr marL="172896" indent="-172896" eaLnBrk="1" fontAlgn="auto" hangingPunct="1">
              <a:buFont typeface="Wingdings" panose="05000000000000000000" pitchFamily="2" charset="2"/>
              <a:buChar char="p"/>
            </a:pPr>
            <a:r>
              <a:rPr lang="ja-JP" altLang="ja-JP" b="1" dirty="0">
                <a:latin typeface="HGPｺﾞｼｯｸM" panose="020B0600000000000000" pitchFamily="50" charset="-128"/>
                <a:ea typeface="HGPｺﾞｼｯｸM" panose="020B0600000000000000" pitchFamily="50" charset="-128"/>
              </a:rPr>
              <a:t>消費者ローン</a:t>
            </a:r>
            <a:r>
              <a:rPr lang="ja-JP" altLang="ja-JP" dirty="0">
                <a:latin typeface="HGPｺﾞｼｯｸM" panose="020B0600000000000000" pitchFamily="50" charset="-128"/>
                <a:ea typeface="HGPｺﾞｼｯｸM" panose="020B0600000000000000" pitchFamily="50" charset="-128"/>
              </a:rPr>
              <a:t>や</a:t>
            </a:r>
            <a:r>
              <a:rPr lang="ja-JP" altLang="ja-JP" b="1" dirty="0">
                <a:latin typeface="HGPｺﾞｼｯｸM" panose="020B0600000000000000" pitchFamily="50" charset="-128"/>
                <a:ea typeface="HGPｺﾞｼｯｸM" panose="020B0600000000000000" pitchFamily="50" charset="-128"/>
              </a:rPr>
              <a:t>カードローン</a:t>
            </a:r>
            <a:r>
              <a:rPr lang="ja-JP" altLang="ja-JP" dirty="0">
                <a:latin typeface="HGPｺﾞｼｯｸM" panose="020B0600000000000000" pitchFamily="50" charset="-128"/>
                <a:ea typeface="HGPｺﾞｼｯｸM" panose="020B0600000000000000" pitchFamily="50" charset="-128"/>
              </a:rPr>
              <a:t>など</a:t>
            </a:r>
            <a:r>
              <a:rPr lang="ja-JP" altLang="en-US" dirty="0">
                <a:latin typeface="HGPｺﾞｼｯｸM" panose="020B0600000000000000" pitchFamily="50" charset="-128"/>
                <a:ea typeface="HGPｺﾞｼｯｸM" panose="020B0600000000000000" pitchFamily="50" charset="-128"/>
              </a:rPr>
              <a:t>は、一般的に金利が高いなど、</a:t>
            </a:r>
            <a:r>
              <a:rPr lang="ja-JP" altLang="ja-JP" dirty="0">
                <a:latin typeface="HGPｺﾞｼｯｸM" panose="020B0600000000000000" pitchFamily="50" charset="-128"/>
                <a:ea typeface="HGPｺﾞｼｯｸM" panose="020B0600000000000000" pitchFamily="50" charset="-128"/>
              </a:rPr>
              <a:t>利用する際は借り過ぎに</a:t>
            </a:r>
            <a:r>
              <a:rPr lang="ja-JP" altLang="en-US" dirty="0">
                <a:latin typeface="HGPｺﾞｼｯｸM" panose="020B0600000000000000" pitchFamily="50" charset="-128"/>
                <a:ea typeface="HGPｺﾞｼｯｸM" panose="020B0600000000000000" pitchFamily="50" charset="-128"/>
              </a:rPr>
              <a:t>十分な</a:t>
            </a:r>
            <a:r>
              <a:rPr lang="ja-JP" altLang="ja-JP" dirty="0">
                <a:latin typeface="HGPｺﾞｼｯｸM" panose="020B0600000000000000" pitchFamily="50" charset="-128"/>
                <a:ea typeface="HGPｺﾞｼｯｸM" panose="020B0600000000000000" pitchFamily="50" charset="-128"/>
              </a:rPr>
              <a:t>注意が必要です</a:t>
            </a:r>
            <a:r>
              <a:rPr lang="ja-JP" altLang="ja-JP"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auto"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クレジットカード</a:t>
            </a:r>
            <a:r>
              <a:rPr lang="ja-JP" altLang="en-US" dirty="0" smtClean="0">
                <a:latin typeface="HGPｺﾞｼｯｸM" panose="020B0600000000000000" pitchFamily="50" charset="-128"/>
                <a:ea typeface="HGPｺﾞｼｯｸM" panose="020B0600000000000000" pitchFamily="50" charset="-128"/>
              </a:rPr>
              <a:t>も</a:t>
            </a:r>
            <a:r>
              <a:rPr lang="en-US" altLang="ja-JP" dirty="0" smtClean="0">
                <a:latin typeface="HGPｺﾞｼｯｸM" panose="020B0600000000000000" pitchFamily="50" charset="-128"/>
                <a:ea typeface="HGPｺﾞｼｯｸM" panose="020B0600000000000000" pitchFamily="50" charset="-128"/>
              </a:rPr>
              <a:t>2</a:t>
            </a:r>
            <a:r>
              <a:rPr lang="ja-JP" altLang="en-US" dirty="0" smtClean="0">
                <a:latin typeface="HGPｺﾞｼｯｸM" panose="020B0600000000000000" pitchFamily="50" charset="-128"/>
                <a:ea typeface="HGPｺﾞｼｯｸM" panose="020B0600000000000000" pitchFamily="50" charset="-128"/>
              </a:rPr>
              <a:t>回払いまでは手数料がかかりませんが、</a:t>
            </a:r>
            <a:r>
              <a:rPr lang="en-US" altLang="ja-JP" dirty="0" smtClean="0">
                <a:latin typeface="HGPｺﾞｼｯｸM" panose="020B0600000000000000" pitchFamily="50" charset="-128"/>
                <a:ea typeface="HGPｺﾞｼｯｸM" panose="020B0600000000000000" pitchFamily="50" charset="-128"/>
              </a:rPr>
              <a:t>3</a:t>
            </a:r>
            <a:r>
              <a:rPr lang="ja-JP" altLang="en-US" dirty="0" smtClean="0">
                <a:latin typeface="HGPｺﾞｼｯｸM" panose="020B0600000000000000" pitchFamily="50" charset="-128"/>
                <a:ea typeface="HGPｺﾞｼｯｸM" panose="020B0600000000000000" pitchFamily="50" charset="-128"/>
              </a:rPr>
              <a:t>回払い以上やリボ払いという払い方は高い手数料がかかります。</a:t>
            </a:r>
            <a:endParaRPr lang="ja-JP" altLang="ja-JP" dirty="0">
              <a:latin typeface="HGPｺﾞｼｯｸM" panose="020B0600000000000000" pitchFamily="50" charset="-128"/>
              <a:ea typeface="HGPｺﾞｼｯｸM" panose="020B0600000000000000" pitchFamily="50" charset="-128"/>
            </a:endParaRPr>
          </a:p>
          <a:p>
            <a:pPr marL="172896" indent="-172896" eaLnBrk="1" fontAlgn="auto"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ところで、高校生のみなさんに、一番身近な「借りる」は</a:t>
            </a:r>
            <a:r>
              <a:rPr lang="ja-JP" altLang="en-US" b="1" dirty="0" smtClean="0">
                <a:latin typeface="HGPｺﾞｼｯｸM" panose="020B0600000000000000" pitchFamily="50" charset="-128"/>
                <a:ea typeface="HGPｺﾞｼｯｸM" panose="020B0600000000000000" pitchFamily="50" charset="-128"/>
              </a:rPr>
              <a:t>「奨学金」</a:t>
            </a:r>
            <a:r>
              <a:rPr lang="ja-JP" altLang="en-US" dirty="0" smtClean="0">
                <a:latin typeface="HGPｺﾞｼｯｸM" panose="020B0600000000000000" pitchFamily="50" charset="-128"/>
                <a:ea typeface="HGPｺﾞｼｯｸM" panose="020B0600000000000000" pitchFamily="50" charset="-128"/>
              </a:rPr>
              <a:t>かもしれません。大学や専門学校に入学し、卒業するまでには、大きなお金がかかります。</a:t>
            </a:r>
          </a:p>
          <a:p>
            <a:pPr marL="172896" indent="-172896" eaLnBrk="1" fontAlgn="auto"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大学や専門学校に進学した人の</a:t>
            </a:r>
            <a:r>
              <a:rPr lang="en-US" altLang="ja-JP" dirty="0" smtClean="0">
                <a:latin typeface="HGPｺﾞｼｯｸM" panose="020B0600000000000000" pitchFamily="50" charset="-128"/>
                <a:ea typeface="HGPｺﾞｼｯｸM" panose="020B0600000000000000" pitchFamily="50" charset="-128"/>
              </a:rPr>
              <a:t>2.7</a:t>
            </a:r>
            <a:r>
              <a:rPr lang="ja-JP" altLang="en-US" dirty="0" smtClean="0">
                <a:latin typeface="HGPｺﾞｼｯｸM" panose="020B0600000000000000" pitchFamily="50" charset="-128"/>
                <a:ea typeface="HGPｺﾞｼｯｸM" panose="020B0600000000000000" pitchFamily="50" charset="-128"/>
              </a:rPr>
              <a:t>人に</a:t>
            </a:r>
            <a:r>
              <a:rPr lang="en-US" altLang="ja-JP" dirty="0" smtClean="0">
                <a:latin typeface="HGPｺﾞｼｯｸM" panose="020B0600000000000000" pitchFamily="50" charset="-128"/>
                <a:ea typeface="HGPｺﾞｼｯｸM" panose="020B0600000000000000" pitchFamily="50" charset="-128"/>
              </a:rPr>
              <a:t>1</a:t>
            </a:r>
            <a:r>
              <a:rPr lang="ja-JP" altLang="en-US" dirty="0" smtClean="0">
                <a:latin typeface="HGPｺﾞｼｯｸM" panose="020B0600000000000000" pitchFamily="50" charset="-128"/>
                <a:ea typeface="HGPｺﾞｼｯｸM" panose="020B0600000000000000" pitchFamily="50" charset="-128"/>
              </a:rPr>
              <a:t>人は、何らかの奨学金を利用しています。</a:t>
            </a:r>
            <a:r>
              <a:rPr lang="ja-JP" altLang="en-US" b="1" dirty="0" smtClean="0">
                <a:latin typeface="HGPｺﾞｼｯｸM" panose="020B0600000000000000" pitchFamily="50" charset="-128"/>
                <a:ea typeface="HGPｺﾞｼｯｸM" panose="020B0600000000000000" pitchFamily="50" charset="-128"/>
              </a:rPr>
              <a:t>貸与型の奨学金は、返済する必要</a:t>
            </a:r>
            <a:r>
              <a:rPr lang="ja-JP" altLang="en-US" dirty="0" smtClean="0">
                <a:latin typeface="HGPｺﾞｼｯｸM" panose="020B0600000000000000" pitchFamily="50" charset="-128"/>
                <a:ea typeface="HGPｺﾞｼｯｸM" panose="020B0600000000000000" pitchFamily="50" charset="-128"/>
              </a:rPr>
              <a:t>がありまので、学生のみなさんが借りて、学生のみなさん本人が返済するのが一般的です。後ほど、詳しく説明します。</a:t>
            </a:r>
          </a:p>
          <a:p>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2682033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t>また、皆さんの中には、将来、クレジットカードを持つ人もいると思います。</a:t>
            </a:r>
            <a:endParaRPr lang="en-US" altLang="ja-JP" dirty="0" smtClean="0"/>
          </a:p>
          <a:p>
            <a:pPr marL="172896" indent="-172896">
              <a:buFont typeface="Wingdings" panose="05000000000000000000" pitchFamily="2" charset="2"/>
              <a:buChar char="p"/>
            </a:pPr>
            <a:r>
              <a:rPr lang="ja-JP" altLang="en-US" b="1" dirty="0" smtClean="0"/>
              <a:t>クレジットとは、</a:t>
            </a:r>
            <a:r>
              <a:rPr lang="ja-JP" altLang="en-US" b="0" dirty="0" smtClean="0"/>
              <a:t>皆さんがお店等で</a:t>
            </a:r>
            <a:r>
              <a:rPr lang="ja-JP" altLang="en-US" b="1" dirty="0" smtClean="0"/>
              <a:t>買い物したときの代金を後払いにすること</a:t>
            </a:r>
            <a:r>
              <a:rPr lang="ja-JP" altLang="en-US" dirty="0" smtClean="0"/>
              <a:t>です。</a:t>
            </a:r>
            <a:endParaRPr lang="en-US" altLang="ja-JP" dirty="0" smtClean="0"/>
          </a:p>
          <a:p>
            <a:pPr marL="172896" indent="-172896">
              <a:buFont typeface="Wingdings" panose="05000000000000000000" pitchFamily="2" charset="2"/>
              <a:buChar char="p"/>
            </a:pPr>
            <a:r>
              <a:rPr lang="ja-JP" altLang="en-US" dirty="0" smtClean="0"/>
              <a:t>利用者、加盟店、カード会社の三者間の契約で、カード会社に代金を立て替えてもらうことになりますので、一時的に、カード会社からお金を借りている、つまり「借金している」ことになります。</a:t>
            </a:r>
            <a:endParaRPr lang="en-US" altLang="ja-JP" dirty="0" smtClean="0"/>
          </a:p>
          <a:p>
            <a:pPr marL="172896" indent="-172896" defTabSz="922264">
              <a:buFont typeface="Wingdings" panose="05000000000000000000" pitchFamily="2" charset="2"/>
              <a:buChar char="p"/>
              <a:defRPr/>
            </a:pPr>
            <a:r>
              <a:rPr lang="ja-JP" altLang="ja-JP" b="1" dirty="0" smtClean="0">
                <a:latin typeface="HGPｺﾞｼｯｸM" panose="020B0600000000000000" pitchFamily="50" charset="-128"/>
                <a:ea typeface="HGPｺﾞｼｯｸM" panose="020B0600000000000000" pitchFamily="50" charset="-128"/>
              </a:rPr>
              <a:t>クレジットカード</a:t>
            </a:r>
            <a:r>
              <a:rPr lang="ja-JP" altLang="en-US" b="0" dirty="0" smtClean="0">
                <a:latin typeface="HGPｺﾞｼｯｸM" panose="020B0600000000000000" pitchFamily="50" charset="-128"/>
                <a:ea typeface="HGPｺﾞｼｯｸM" panose="020B0600000000000000" pitchFamily="50" charset="-128"/>
              </a:rPr>
              <a:t>で、一括払いのほかに、数回に分けて支払う分</a:t>
            </a:r>
            <a:r>
              <a:rPr lang="ja-JP" altLang="ja-JP" dirty="0" smtClean="0">
                <a:latin typeface="HGPｺﾞｼｯｸM" panose="020B0600000000000000" pitchFamily="50" charset="-128"/>
                <a:ea typeface="HGPｺﾞｼｯｸM" panose="020B0600000000000000" pitchFamily="50" charset="-128"/>
              </a:rPr>
              <a:t>割払いやリボ払い</a:t>
            </a:r>
            <a:r>
              <a:rPr lang="ja-JP" altLang="en-US" dirty="0" smtClean="0">
                <a:latin typeface="HGPｺﾞｼｯｸM" panose="020B0600000000000000" pitchFamily="50" charset="-128"/>
                <a:ea typeface="HGPｺﾞｼｯｸM" panose="020B0600000000000000" pitchFamily="50" charset="-128"/>
              </a:rPr>
              <a:t>もありますが、分割払いやリボ払い</a:t>
            </a:r>
            <a:r>
              <a:rPr lang="ja-JP" altLang="ja-JP" dirty="0" smtClean="0">
                <a:latin typeface="HGPｺﾞｼｯｸM" panose="020B0600000000000000" pitchFamily="50" charset="-128"/>
                <a:ea typeface="HGPｺﾞｼｯｸM" panose="020B0600000000000000" pitchFamily="50" charset="-128"/>
              </a:rPr>
              <a:t>は手数料が発生します。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264">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クレジットカードでは、ショッピング以外に、キャッシング、つまり現金の借入を行うこともできますが、どちらも「借金」です。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p:txBody>
      </p:sp>
    </p:spTree>
    <p:extLst>
      <p:ext uri="{BB962C8B-B14F-4D97-AF65-F5344CB8AC3E}">
        <p14:creationId xmlns:p14="http://schemas.microsoft.com/office/powerpoint/2010/main" val="20536107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898203" eaLnBrk="0" hangingPunct="0">
              <a:spcBef>
                <a:spcPct val="30000"/>
              </a:spcBef>
              <a:defRPr kumimoji="1" sz="1200">
                <a:solidFill>
                  <a:schemeClr val="tx1"/>
                </a:solidFill>
                <a:latin typeface="Times New Roman" pitchFamily="18" charset="0"/>
                <a:ea typeface="ＭＳ Ｐ明朝" pitchFamily="18" charset="-128"/>
              </a:defRPr>
            </a:lvl1pPr>
            <a:lvl2pPr marL="696854" indent="-262697" algn="l" defTabSz="898203" eaLnBrk="0" hangingPunct="0">
              <a:spcBef>
                <a:spcPct val="30000"/>
              </a:spcBef>
              <a:defRPr kumimoji="1" sz="1200">
                <a:solidFill>
                  <a:schemeClr val="tx1"/>
                </a:solidFill>
                <a:latin typeface="Times New Roman" pitchFamily="18" charset="0"/>
                <a:ea typeface="ＭＳ Ｐ明朝" pitchFamily="18" charset="-128"/>
              </a:defRPr>
            </a:lvl2pPr>
            <a:lvl3pPr marL="1074381" indent="-206067" algn="l" defTabSz="898203" eaLnBrk="0" hangingPunct="0">
              <a:spcBef>
                <a:spcPct val="30000"/>
              </a:spcBef>
              <a:defRPr kumimoji="1" sz="1200">
                <a:solidFill>
                  <a:schemeClr val="tx1"/>
                </a:solidFill>
                <a:latin typeface="Times New Roman" pitchFamily="18" charset="0"/>
                <a:ea typeface="ＭＳ Ｐ明朝" pitchFamily="18" charset="-128"/>
              </a:defRPr>
            </a:lvl3pPr>
            <a:lvl4pPr marL="1510110" indent="-206067" algn="l" defTabSz="898203" eaLnBrk="0" hangingPunct="0">
              <a:spcBef>
                <a:spcPct val="30000"/>
              </a:spcBef>
              <a:defRPr kumimoji="1" sz="1200">
                <a:solidFill>
                  <a:schemeClr val="tx1"/>
                </a:solidFill>
                <a:latin typeface="Times New Roman" pitchFamily="18" charset="0"/>
                <a:ea typeface="ＭＳ Ｐ明朝" pitchFamily="18" charset="-128"/>
              </a:defRPr>
            </a:lvl4pPr>
            <a:lvl5pPr marL="1944267" indent="-206067" algn="l" defTabSz="898203" eaLnBrk="0" hangingPunct="0">
              <a:spcBef>
                <a:spcPct val="30000"/>
              </a:spcBef>
              <a:defRPr kumimoji="1" sz="1200">
                <a:solidFill>
                  <a:schemeClr val="tx1"/>
                </a:solidFill>
                <a:latin typeface="Times New Roman" pitchFamily="18" charset="0"/>
                <a:ea typeface="ＭＳ Ｐ明朝" pitchFamily="18" charset="-128"/>
              </a:defRPr>
            </a:lvl5pPr>
            <a:lvl6pPr marL="2397302" indent="-206067" defTabSz="89820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50334" indent="-206067" defTabSz="89820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03368" indent="-206067" defTabSz="89820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56402" indent="-206067" defTabSz="89820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92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884238" y="735013"/>
            <a:ext cx="4895850" cy="3673475"/>
          </a:xfrm>
          <a:ln/>
        </p:spPr>
      </p:sp>
      <p:sp>
        <p:nvSpPr>
          <p:cNvPr id="45060" name="Rectangle 3"/>
          <p:cNvSpPr>
            <a:spLocks noGrp="1" noChangeArrowheads="1"/>
          </p:cNvSpPr>
          <p:nvPr>
            <p:ph type="body" idx="1"/>
          </p:nvPr>
        </p:nvSpPr>
        <p:spPr>
          <a:noFill/>
        </p:spPr>
        <p:txBody>
          <a:bodyPr/>
          <a:lstStyle/>
          <a:p>
            <a:pPr marL="169958" indent="-169958" defTabSz="906445" eaLnBrk="1" hangingPunct="1">
              <a:buFont typeface="Arial" panose="020B0604020202020204" pitchFamily="34" charset="0"/>
              <a:buChar char="•"/>
              <a:defRPr/>
            </a:pPr>
            <a:r>
              <a:rPr lang="ja-JP" altLang="en-US" b="1" dirty="0" smtClean="0"/>
              <a:t>（クリック）</a:t>
            </a:r>
            <a:r>
              <a:rPr lang="ja-JP" altLang="en-US" dirty="0" smtClean="0"/>
              <a:t>クレジットカードを使うことはお金を借りることです。それはどういう意味かというと、物をカードで買って、次の月に支払うのですが、買ってから支払うまでお金を借りていることになります。</a:t>
            </a:r>
            <a:endParaRPr lang="en-US" altLang="ja-JP" dirty="0" smtClean="0"/>
          </a:p>
          <a:p>
            <a:pPr marL="169958" indent="-169958" defTabSz="906445" eaLnBrk="1" hangingPunct="1">
              <a:buFont typeface="Arial" panose="020B0604020202020204" pitchFamily="34" charset="0"/>
              <a:buChar char="•"/>
              <a:defRPr/>
            </a:pPr>
            <a:r>
              <a:rPr lang="ja-JP" altLang="en-US" b="1" dirty="0" smtClean="0"/>
              <a:t>（クリック）</a:t>
            </a:r>
            <a:r>
              <a:rPr lang="ja-JP" altLang="en-US" dirty="0" smtClean="0"/>
              <a:t>使い方は、クレジットとキャッシングの二つがあります。クレジットは物やサービスを買うためにお金を借りて、後で支払います。キャッシングはクレジットカードを使って、お金を引き出すことです。</a:t>
            </a:r>
            <a:endParaRPr lang="en-US" altLang="ja-JP" dirty="0" smtClean="0"/>
          </a:p>
          <a:p>
            <a:pPr marL="171450" indent="-171450">
              <a:buFont typeface="Arial" panose="020B0604020202020204" pitchFamily="34" charset="0"/>
              <a:buChar char="•"/>
            </a:pPr>
            <a:r>
              <a:rPr lang="ja-JP" altLang="en-US" b="1" dirty="0" smtClean="0"/>
              <a:t>（クリック）</a:t>
            </a:r>
            <a:r>
              <a:rPr lang="ja-JP" altLang="en-US" dirty="0" smtClean="0"/>
              <a:t>気をつけておかなければならないのは、借りる仕組みである以上金利がかかり、取引によってはかなりの高い利子が取られることなんです。</a:t>
            </a:r>
            <a:r>
              <a:rPr lang="en-US" altLang="ja-JP" dirty="0" smtClean="0"/>
              <a:t>1~2</a:t>
            </a:r>
            <a:r>
              <a:rPr lang="ja-JP" altLang="en-US" dirty="0" smtClean="0"/>
              <a:t>回の分割払いであれば金利はかかりません。でもそれ以上の分割払いになると</a:t>
            </a:r>
            <a:r>
              <a:rPr lang="en-US" altLang="ja-JP" dirty="0" smtClean="0"/>
              <a:t>10%</a:t>
            </a:r>
            <a:r>
              <a:rPr lang="ja-JP" altLang="en-US" dirty="0" smtClean="0"/>
              <a:t>以上の金利が取られます。キャッシングは最も高くて</a:t>
            </a:r>
            <a:r>
              <a:rPr lang="en-US" altLang="ja-JP" dirty="0" smtClean="0"/>
              <a:t>15~18%</a:t>
            </a:r>
            <a:r>
              <a:rPr lang="ja-JP" altLang="en-US" dirty="0" smtClean="0"/>
              <a:t>になっています。利息制限法により上限金利は定められており、借入額が</a:t>
            </a:r>
            <a:r>
              <a:rPr lang="en-US" altLang="ja-JP" dirty="0" smtClean="0"/>
              <a:t>10</a:t>
            </a:r>
            <a:r>
              <a:rPr lang="ja-JP" altLang="en-US" dirty="0" smtClean="0"/>
              <a:t>万円未満：年</a:t>
            </a:r>
            <a:r>
              <a:rPr lang="en-US" altLang="ja-JP" dirty="0" smtClean="0"/>
              <a:t>20</a:t>
            </a:r>
            <a:r>
              <a:rPr lang="ja-JP" altLang="en-US" dirty="0" smtClean="0"/>
              <a:t>％まで、借入額が</a:t>
            </a:r>
            <a:r>
              <a:rPr lang="en-US" altLang="ja-JP" dirty="0" smtClean="0"/>
              <a:t>10</a:t>
            </a:r>
            <a:r>
              <a:rPr lang="ja-JP" altLang="en-US" dirty="0" smtClean="0"/>
              <a:t>万円以上</a:t>
            </a:r>
            <a:r>
              <a:rPr lang="en-US" altLang="ja-JP" dirty="0" smtClean="0"/>
              <a:t>100</a:t>
            </a:r>
            <a:r>
              <a:rPr lang="ja-JP" altLang="en-US" dirty="0" smtClean="0"/>
              <a:t>万円未満：年</a:t>
            </a:r>
            <a:r>
              <a:rPr lang="en-US" altLang="ja-JP" dirty="0" smtClean="0"/>
              <a:t>18</a:t>
            </a:r>
            <a:r>
              <a:rPr lang="ja-JP" altLang="en-US" dirty="0" smtClean="0"/>
              <a:t>％まで、借入額が</a:t>
            </a:r>
            <a:r>
              <a:rPr lang="en-US" altLang="ja-JP" dirty="0" smtClean="0"/>
              <a:t>100</a:t>
            </a:r>
            <a:r>
              <a:rPr lang="ja-JP" altLang="en-US" dirty="0" smtClean="0"/>
              <a:t>万円以上：年</a:t>
            </a:r>
            <a:r>
              <a:rPr lang="en-US" altLang="ja-JP" dirty="0" smtClean="0"/>
              <a:t>15</a:t>
            </a:r>
            <a:r>
              <a:rPr lang="ja-JP" altLang="en-US" dirty="0" smtClean="0"/>
              <a:t>％までとなっています。</a:t>
            </a:r>
            <a:endParaRPr lang="en-US" altLang="ja-JP" dirty="0" smtClean="0"/>
          </a:p>
          <a:p>
            <a:pPr marL="169958" indent="-169958" defTabSz="906445" eaLnBrk="1" hangingPunct="1">
              <a:buFont typeface="Arial" panose="020B0604020202020204" pitchFamily="34" charset="0"/>
              <a:buChar char="•"/>
              <a:defRPr/>
            </a:pPr>
            <a:r>
              <a:rPr lang="ja-JP" altLang="en-US" b="1" dirty="0" smtClean="0"/>
              <a:t>（クリック）</a:t>
            </a:r>
            <a:r>
              <a:rPr lang="ja-JP" altLang="en-US" dirty="0" smtClean="0"/>
              <a:t>毎月一定額を返済するリボルビング払い、</a:t>
            </a:r>
            <a:r>
              <a:rPr lang="ja-JP" altLang="en-US" b="1" dirty="0" smtClean="0"/>
              <a:t>通称リボ払いは、</a:t>
            </a:r>
            <a:r>
              <a:rPr lang="en-US" altLang="ja-JP" b="1" dirty="0" smtClean="0"/>
              <a:t>12-15</a:t>
            </a:r>
            <a:r>
              <a:rPr lang="ja-JP" altLang="en-US" b="1" dirty="0" smtClean="0"/>
              <a:t>％の手数料</a:t>
            </a:r>
            <a:r>
              <a:rPr lang="ja-JP" altLang="en-US" dirty="0" smtClean="0"/>
              <a:t>がかかります。これはつまり借金の元本の部分がなかなか減らないのでトータルの支払いは結局は大きくなることに注意してください。</a:t>
            </a:r>
            <a:endParaRPr lang="en-US" altLang="ja-JP" dirty="0" smtClean="0"/>
          </a:p>
          <a:p>
            <a:pPr marL="169958" indent="-169958" defTabSz="906445" eaLnBrk="1" hangingPunct="1">
              <a:buFont typeface="Arial" panose="020B0604020202020204" pitchFamily="34" charset="0"/>
              <a:buChar char="•"/>
              <a:defRPr/>
            </a:pPr>
            <a:r>
              <a:rPr lang="ja-JP" altLang="en-US" b="1" dirty="0" smtClean="0"/>
              <a:t>（クリック）</a:t>
            </a:r>
            <a:r>
              <a:rPr lang="ja-JP" altLang="en-US" dirty="0" smtClean="0"/>
              <a:t>なので、自分のルールを決めることが大事です。例えば</a:t>
            </a:r>
            <a:r>
              <a:rPr lang="ja-JP" altLang="en-US" b="0" dirty="0" smtClean="0"/>
              <a:t>必ず一回払いにすると決めておけば、高い手数料を取られずに済みます</a:t>
            </a:r>
            <a:r>
              <a:rPr lang="ja-JP" altLang="en-US" dirty="0" smtClean="0"/>
              <a:t>。クレジットカードを使うとポイントが貯まるのですが、ポイントが貯まるからと言ってそれ以上の手数料を払わないようにすることが大切です。</a:t>
            </a:r>
            <a:endParaRPr lang="ja-JP" altLang="ja-JP" dirty="0" smtClean="0"/>
          </a:p>
        </p:txBody>
      </p:sp>
    </p:spTree>
    <p:extLst>
      <p:ext uri="{BB962C8B-B14F-4D97-AF65-F5344CB8AC3E}">
        <p14:creationId xmlns:p14="http://schemas.microsoft.com/office/powerpoint/2010/main" val="30594728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借金シミュレーターで、調べてみましょう。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借金の種類の中で、クレジットカードをタップします。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借入金額</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万円、返済手段はリボ払いをタップ、金利は</a:t>
            </a:r>
            <a:r>
              <a:rPr lang="en-US" altLang="ja-JP" b="0" dirty="0" smtClean="0">
                <a:latin typeface="HGPｺﾞｼｯｸM" panose="020B0600000000000000" pitchFamily="50" charset="-128"/>
                <a:ea typeface="HGPｺﾞｼｯｸM" panose="020B0600000000000000" pitchFamily="50" charset="-128"/>
              </a:rPr>
              <a:t>16%</a:t>
            </a:r>
            <a:r>
              <a:rPr lang="ja-JP" altLang="en-US" b="0" dirty="0" err="1"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月額返済金額は</a:t>
            </a:r>
            <a:r>
              <a:rPr lang="en-US" altLang="ja-JP" b="0" dirty="0" smtClean="0">
                <a:latin typeface="HGPｺﾞｼｯｸM" panose="020B0600000000000000" pitchFamily="50" charset="-128"/>
                <a:ea typeface="HGPｺﾞｼｯｸM" panose="020B0600000000000000" pitchFamily="50" charset="-128"/>
              </a:rPr>
              <a:t>5000</a:t>
            </a:r>
            <a:r>
              <a:rPr lang="ja-JP" altLang="en-US" b="0" dirty="0" smtClean="0">
                <a:latin typeface="HGPｺﾞｼｯｸM" panose="020B0600000000000000" pitchFamily="50" charset="-128"/>
                <a:ea typeface="HGPｺﾞｼｯｸM" panose="020B0600000000000000" pitchFamily="50" charset="-128"/>
              </a:rPr>
              <a:t>円を選択します。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万円借りて、毎月</a:t>
            </a:r>
            <a:r>
              <a:rPr lang="en-US" altLang="ja-JP" b="0" dirty="0" smtClean="0">
                <a:latin typeface="HGPｺﾞｼｯｸM" panose="020B0600000000000000" pitchFamily="50" charset="-128"/>
                <a:ea typeface="HGPｺﾞｼｯｸM" panose="020B0600000000000000" pitchFamily="50" charset="-128"/>
              </a:rPr>
              <a:t>5000</a:t>
            </a:r>
            <a:r>
              <a:rPr lang="ja-JP" altLang="en-US" b="0" dirty="0" smtClean="0">
                <a:latin typeface="HGPｺﾞｼｯｸM" panose="020B0600000000000000" pitchFamily="50" charset="-128"/>
                <a:ea typeface="HGPｺﾞｼｯｸM" panose="020B0600000000000000" pitchFamily="50" charset="-128"/>
              </a:rPr>
              <a:t>円の返済だと、なんか良さそうですよね？本当にそうでしょうか、確認してみましょう。</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1273644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264">
              <a:buFont typeface="Wingdings" panose="05000000000000000000" pitchFamily="2" charset="2"/>
              <a:buChar char="p"/>
              <a:defRPr/>
            </a:pPr>
            <a:r>
              <a:rPr lang="ja-JP" altLang="en-US" b="0" dirty="0" smtClean="0"/>
              <a:t>シミュレーション結果を見てみましょう。グラフは毎月の返済額</a:t>
            </a:r>
            <a:r>
              <a:rPr lang="en-US" altLang="ja-JP" b="0" dirty="0" smtClean="0"/>
              <a:t>5000</a:t>
            </a:r>
            <a:r>
              <a:rPr lang="ja-JP" altLang="en-US" b="0" dirty="0" smtClean="0"/>
              <a:t>円が元金部分と利息部分どちらの返済に使われているかを色で示しています。元金部分は青、利息部分はオレンジです。オレンジ部分がかなり大きいですね。グラフを右にスライドしていくと、返済が進むにつれて借りている金額が減るので、オレンジの利息部分は減っていきます。</a:t>
            </a:r>
            <a:endParaRPr lang="en-US" altLang="ja-JP" b="0" dirty="0" smtClean="0"/>
          </a:p>
          <a:p>
            <a:pPr marL="172896" indent="-172896" defTabSz="922264">
              <a:buFont typeface="Wingdings" panose="05000000000000000000" pitchFamily="2" charset="2"/>
              <a:buChar char="p"/>
              <a:defRPr/>
            </a:pPr>
            <a:r>
              <a:rPr lang="ja-JP" altLang="en-US" b="0" dirty="0" smtClean="0"/>
              <a:t>下のグレーの部分に返済金額が書かれています。なんと</a:t>
            </a:r>
            <a:r>
              <a:rPr lang="en-US" altLang="ja-JP" b="0" dirty="0" smtClean="0"/>
              <a:t>287,670</a:t>
            </a:r>
            <a:r>
              <a:rPr lang="ja-JP" altLang="en-US" b="0" dirty="0" smtClean="0"/>
              <a:t>円です。</a:t>
            </a:r>
            <a:r>
              <a:rPr lang="en-US" altLang="ja-JP" b="0" dirty="0" smtClean="0"/>
              <a:t>20</a:t>
            </a:r>
            <a:r>
              <a:rPr lang="ja-JP" altLang="en-US" b="0" dirty="0" smtClean="0"/>
              <a:t>万借りて、</a:t>
            </a:r>
            <a:r>
              <a:rPr lang="en-US" altLang="ja-JP" b="0" dirty="0" smtClean="0"/>
              <a:t>29</a:t>
            </a:r>
            <a:r>
              <a:rPr lang="ja-JP" altLang="en-US" b="0" dirty="0" smtClean="0"/>
              <a:t>万円返すことになります。ちなみに返済回数は</a:t>
            </a:r>
            <a:r>
              <a:rPr lang="en-US" altLang="ja-JP" b="0" dirty="0" smtClean="0"/>
              <a:t>58</a:t>
            </a:r>
            <a:r>
              <a:rPr lang="ja-JP" altLang="en-US" b="0" dirty="0" smtClean="0"/>
              <a:t>回なので、約</a:t>
            </a:r>
            <a:r>
              <a:rPr lang="en-US" altLang="ja-JP" b="0" dirty="0" smtClean="0"/>
              <a:t>5</a:t>
            </a:r>
            <a:r>
              <a:rPr lang="ja-JP" altLang="en-US" b="0" dirty="0" smtClean="0"/>
              <a:t>年かかります。</a:t>
            </a:r>
            <a:endParaRPr lang="en-US" altLang="ja-JP" b="0" dirty="0" smtClean="0"/>
          </a:p>
          <a:p>
            <a:pPr marL="172896" indent="-172896" defTabSz="922264">
              <a:buFont typeface="Wingdings" panose="05000000000000000000" pitchFamily="2" charset="2"/>
              <a:buChar char="p"/>
              <a:defRPr/>
            </a:pPr>
            <a:r>
              <a:rPr lang="ja-JP" altLang="en-US" b="1" dirty="0" smtClean="0"/>
              <a:t>月々の返済額が</a:t>
            </a:r>
            <a:r>
              <a:rPr lang="en-US" altLang="ja-JP" b="1" dirty="0" smtClean="0"/>
              <a:t>5</a:t>
            </a:r>
            <a:r>
              <a:rPr lang="ja-JP" altLang="en-US" b="1" dirty="0" smtClean="0"/>
              <a:t>千円というと少なく見える</a:t>
            </a:r>
            <a:r>
              <a:rPr lang="ja-JP" altLang="en-US" dirty="0" smtClean="0"/>
              <a:t>かもしれませんが、金利が</a:t>
            </a:r>
            <a:r>
              <a:rPr lang="en-US" altLang="ja-JP" dirty="0" smtClean="0"/>
              <a:t>16%</a:t>
            </a:r>
            <a:r>
              <a:rPr lang="ja-JP" altLang="en-US" dirty="0" smtClean="0"/>
              <a:t>と高いので、</a:t>
            </a:r>
            <a:r>
              <a:rPr lang="ja-JP" altLang="en-US" b="1" dirty="0" smtClean="0"/>
              <a:t>最終的な返済総額は</a:t>
            </a:r>
            <a:r>
              <a:rPr lang="en-US" altLang="ja-JP" b="1" dirty="0" smtClean="0"/>
              <a:t>29</a:t>
            </a:r>
            <a:r>
              <a:rPr lang="ja-JP" altLang="en-US" b="1" dirty="0" smtClean="0"/>
              <a:t>万円とかなり多く</a:t>
            </a:r>
            <a:r>
              <a:rPr lang="ja-JP" altLang="en-US" dirty="0" smtClean="0"/>
              <a:t>なります。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お金を借りるときには、借りる前に、毎月の返済額はいくらか、返済期間はどのくらいかをきちんと確認し、</a:t>
            </a:r>
            <a:r>
              <a:rPr lang="ja-JP" altLang="en-US" b="1" dirty="0" smtClean="0">
                <a:latin typeface="HGPｺﾞｼｯｸM" panose="020B0600000000000000" pitchFamily="50" charset="-128"/>
                <a:ea typeface="HGPｺﾞｼｯｸM" panose="020B0600000000000000" pitchFamily="50" charset="-128"/>
              </a:rPr>
              <a:t>「借りたお金を返せるかどうか」をよく考えましょう</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また、お金を借りるときの金利が高いほど、返済総額が大きくなってしまいます。お金を借りるときには、</a:t>
            </a:r>
            <a:r>
              <a:rPr lang="ja-JP" altLang="en-US" b="1" dirty="0" smtClean="0">
                <a:latin typeface="HGPｺﾞｼｯｸM" panose="020B0600000000000000" pitchFamily="50" charset="-128"/>
                <a:ea typeface="HGPｺﾞｼｯｸM" panose="020B0600000000000000" pitchFamily="50" charset="-128"/>
              </a:rPr>
              <a:t>金利もよく確認</a:t>
            </a:r>
            <a:r>
              <a:rPr lang="ja-JP" altLang="en-US" dirty="0" smtClean="0">
                <a:latin typeface="HGPｺﾞｼｯｸM" panose="020B0600000000000000" pitchFamily="50" charset="-128"/>
                <a:ea typeface="HGPｺﾞｼｯｸM" panose="020B0600000000000000" pitchFamily="50" charset="-128"/>
              </a:rPr>
              <a:t>しましょう。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541555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（３）貸金業者（クレジットカード、消費者金融）では年収の</a:t>
            </a:r>
            <a:r>
              <a:rPr lang="en-US" altLang="ja-JP" dirty="0" smtClean="0">
                <a:latin typeface="HGPｺﾞｼｯｸM" panose="020B0600000000000000" pitchFamily="50" charset="-128"/>
                <a:ea typeface="HGPｺﾞｼｯｸM" panose="020B0600000000000000" pitchFamily="50" charset="-128"/>
              </a:rPr>
              <a:t>1/3</a:t>
            </a:r>
            <a:r>
              <a:rPr lang="ja-JP" altLang="en-US" dirty="0" smtClean="0">
                <a:latin typeface="HGPｺﾞｼｯｸM" panose="020B0600000000000000" pitchFamily="50" charset="-128"/>
                <a:ea typeface="HGPｺﾞｼｯｸM" panose="020B0600000000000000" pitchFamily="50" charset="-128"/>
              </a:rPr>
              <a:t>を超える金額を借りることはできない。一方で、銀行（住宅ローンなど）では、それ以上に借りることができる。</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19412622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t>皆さんの中には高校卒業後、進学する人もいると思います。</a:t>
            </a:r>
            <a:endParaRPr lang="en-US" altLang="ja-JP" dirty="0" smtClean="0"/>
          </a:p>
          <a:p>
            <a:pPr marL="172896" indent="-172896">
              <a:buFont typeface="Wingdings" panose="05000000000000000000" pitchFamily="2" charset="2"/>
              <a:buChar char="p"/>
            </a:pPr>
            <a:r>
              <a:rPr lang="ja-JP" altLang="en-US" dirty="0" smtClean="0"/>
              <a:t>また、学費を自分で用意しようという人も多いです。そこで活用されるのが</a:t>
            </a:r>
            <a:r>
              <a:rPr lang="ja-JP" altLang="en-US" b="1" dirty="0" smtClean="0"/>
              <a:t>奨学金</a:t>
            </a:r>
            <a:r>
              <a:rPr lang="ja-JP" altLang="en-US" dirty="0" smtClean="0"/>
              <a:t>です。</a:t>
            </a:r>
            <a:endParaRPr lang="en-US" altLang="ja-JP" dirty="0" smtClean="0"/>
          </a:p>
          <a:p>
            <a:pPr marL="172896" indent="-172896">
              <a:buFont typeface="Wingdings" panose="05000000000000000000" pitchFamily="2" charset="2"/>
              <a:buChar char="p"/>
            </a:pPr>
            <a:r>
              <a:rPr lang="ja-JP" altLang="en-US" dirty="0" smtClean="0"/>
              <a:t>奨学金には</a:t>
            </a:r>
            <a:r>
              <a:rPr lang="ja-JP" altLang="en-US" b="1" dirty="0" smtClean="0"/>
              <a:t>給付型と貸与型</a:t>
            </a:r>
            <a:r>
              <a:rPr lang="ja-JP" altLang="en-US" dirty="0" smtClean="0"/>
              <a:t>の</a:t>
            </a:r>
            <a:r>
              <a:rPr lang="en-US" altLang="ja-JP" dirty="0" smtClean="0"/>
              <a:t>2</a:t>
            </a:r>
            <a:r>
              <a:rPr lang="ja-JP" altLang="en-US" dirty="0" smtClean="0"/>
              <a:t>種類があります。給付型は家計や学業成績の基準がありますが、返済の必要はありません。一方で奨学金を利用する人の多くの人が利用するのは貸与型。こちらは卒業後に返済する必要があります。利子がつくものとつかないものがあります。</a:t>
            </a: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p:txBody>
      </p:sp>
    </p:spTree>
    <p:extLst>
      <p:ext uri="{BB962C8B-B14F-4D97-AF65-F5344CB8AC3E}">
        <p14:creationId xmlns:p14="http://schemas.microsoft.com/office/powerpoint/2010/main" val="8535377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165621" indent="-165621">
              <a:spcBef>
                <a:spcPts val="580"/>
              </a:spcBef>
              <a:spcAft>
                <a:spcPts val="580"/>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それでは、大学在学中にはどのくらいの費用がかかるのでしょうか？ここでは、教育費だけでなく、生活費も推計してみました。</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65621" indent="-165621">
              <a:spcBef>
                <a:spcPts val="580"/>
              </a:spcBef>
              <a:spcAft>
                <a:spcPts val="580"/>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この表は、大学の入学金・授業料等の教育費の推計をし、さらに生活費を自宅と一人暮らしなどの自宅外に分類して推計してます。こちらも典型的と考えられるパターンに分類したもので、当然ながら全てを網羅している訳ではありません。</a:t>
            </a:r>
          </a:p>
          <a:p>
            <a:pPr marL="165621" indent="-165621">
              <a:spcBef>
                <a:spcPts val="580"/>
              </a:spcBef>
              <a:spcAft>
                <a:spcPts val="580"/>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国立大学の自宅生が一番安くて４年間で </a:t>
            </a:r>
            <a:r>
              <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rPr>
              <a:t>384</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万円、私立大学で自宅外が最も高くて４年間</a:t>
            </a:r>
            <a:r>
              <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rPr>
              <a:t> 906</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万円です。</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大学時代も「結構大きなお金がかかる」</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ことは実感できるのではないでしょうか？</a:t>
            </a:r>
          </a:p>
          <a:p>
            <a:pPr marL="165621" indent="-165621" defTabSz="883310">
              <a:spcBef>
                <a:spcPts val="580"/>
              </a:spcBef>
              <a:spcAft>
                <a:spcPts val="580"/>
              </a:spcAft>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なお、大学時代の教育費は学生が自分自身で稼ぐケースもありますし、奨学金を利用する場合などもありますので、人によって大きく異なります。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7817412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t>ここでは一例として、</a:t>
            </a:r>
            <a:r>
              <a:rPr lang="ja-JP" altLang="en-US" b="1" dirty="0" smtClean="0"/>
              <a:t>国公立</a:t>
            </a:r>
            <a:r>
              <a:rPr lang="en-US" altLang="ja-JP" b="1" dirty="0" smtClean="0"/>
              <a:t>4</a:t>
            </a:r>
            <a:r>
              <a:rPr lang="ja-JP" altLang="en-US" b="1" dirty="0" smtClean="0"/>
              <a:t>年生大学に自宅から通う場合</a:t>
            </a:r>
            <a:r>
              <a:rPr lang="ja-JP" altLang="en-US" dirty="0" smtClean="0"/>
              <a:t>を考えてみましょう。</a:t>
            </a:r>
            <a:endParaRPr lang="en-US" altLang="ja-JP" dirty="0" smtClean="0"/>
          </a:p>
          <a:p>
            <a:pPr marL="172896" indent="-172896">
              <a:buFont typeface="Wingdings" panose="05000000000000000000" pitchFamily="2" charset="2"/>
              <a:buChar char="p"/>
            </a:pPr>
            <a:r>
              <a:rPr lang="ja-JP" altLang="en-US" b="1" dirty="0" smtClean="0"/>
              <a:t>学費の部分は奨学金で借りて、生活費はアルバイトして稼ぐことを想定</a:t>
            </a:r>
            <a:r>
              <a:rPr lang="ja-JP" altLang="en-US" dirty="0" smtClean="0"/>
              <a:t>してみました。入学金は</a:t>
            </a:r>
            <a:r>
              <a:rPr lang="en-US" altLang="ja-JP" dirty="0" smtClean="0"/>
              <a:t>30</a:t>
            </a:r>
            <a:r>
              <a:rPr lang="ja-JP" altLang="en-US" dirty="0" smtClean="0"/>
              <a:t>万円、授業料は</a:t>
            </a:r>
            <a:r>
              <a:rPr lang="en-US" altLang="ja-JP" dirty="0" smtClean="0"/>
              <a:t>210</a:t>
            </a:r>
            <a:r>
              <a:rPr lang="ja-JP" altLang="en-US" dirty="0" smtClean="0"/>
              <a:t>万円です。合計で</a:t>
            </a:r>
            <a:r>
              <a:rPr lang="en-US" altLang="ja-JP" b="1" dirty="0" smtClean="0"/>
              <a:t>240</a:t>
            </a:r>
            <a:r>
              <a:rPr lang="ja-JP" altLang="en-US" b="1" dirty="0" smtClean="0"/>
              <a:t>万円借ります</a:t>
            </a:r>
            <a:r>
              <a:rPr lang="ja-JP" altLang="en-US" dirty="0" smtClean="0"/>
              <a:t>。ちなみに専門学校は</a:t>
            </a:r>
            <a:r>
              <a:rPr lang="en-US" altLang="ja-JP" dirty="0" smtClean="0"/>
              <a:t>2</a:t>
            </a:r>
            <a:r>
              <a:rPr lang="ja-JP" altLang="en-US" dirty="0" smtClean="0"/>
              <a:t>年で授業料はまちまちですが、平均で</a:t>
            </a:r>
            <a:r>
              <a:rPr lang="en-US" altLang="ja-JP" dirty="0" smtClean="0"/>
              <a:t>240</a:t>
            </a:r>
            <a:r>
              <a:rPr lang="ja-JP" altLang="en-US" dirty="0" smtClean="0"/>
              <a:t>万円くらいです。</a:t>
            </a:r>
            <a:endParaRPr lang="en-US" altLang="ja-JP" dirty="0" smtClean="0"/>
          </a:p>
          <a:p>
            <a:pPr marL="172896" indent="-172896">
              <a:buFont typeface="Wingdings" panose="05000000000000000000" pitchFamily="2" charset="2"/>
              <a:buChar char="p"/>
            </a:pPr>
            <a:r>
              <a:rPr lang="ja-JP" altLang="en-US" b="1" dirty="0" smtClean="0"/>
              <a:t>もう一つの例として、私立文系</a:t>
            </a:r>
            <a:r>
              <a:rPr lang="en-US" altLang="ja-JP" b="1" dirty="0" smtClean="0"/>
              <a:t>4</a:t>
            </a:r>
            <a:r>
              <a:rPr lang="ja-JP" altLang="en-US" b="1" dirty="0" smtClean="0"/>
              <a:t>年生大学に自宅外から通う場合</a:t>
            </a:r>
            <a:r>
              <a:rPr lang="ja-JP" altLang="en-US" dirty="0" smtClean="0"/>
              <a:t>を考えてみましょう。</a:t>
            </a:r>
            <a:endParaRPr lang="en-US" altLang="ja-JP" dirty="0" smtClean="0"/>
          </a:p>
          <a:p>
            <a:pPr marL="172896" indent="-172896">
              <a:buFont typeface="Wingdings" panose="05000000000000000000" pitchFamily="2" charset="2"/>
              <a:buChar char="p"/>
            </a:pPr>
            <a:r>
              <a:rPr lang="ja-JP" altLang="en-US" b="1" dirty="0" smtClean="0"/>
              <a:t>学費の部分と、生活費の一部を奨学金で借りることを想定</a:t>
            </a:r>
            <a:r>
              <a:rPr lang="ja-JP" altLang="en-US" dirty="0" smtClean="0"/>
              <a:t>してみました。学費は</a:t>
            </a:r>
            <a:r>
              <a:rPr lang="en-US" altLang="ja-JP" dirty="0" smtClean="0"/>
              <a:t>380</a:t>
            </a:r>
            <a:r>
              <a:rPr lang="ja-JP" altLang="en-US" dirty="0" smtClean="0"/>
              <a:t>万円、生活費の一部として年</a:t>
            </a:r>
            <a:r>
              <a:rPr lang="en-US" altLang="ja-JP" dirty="0" smtClean="0"/>
              <a:t>55</a:t>
            </a:r>
            <a:r>
              <a:rPr lang="ja-JP" altLang="en-US" dirty="0" smtClean="0"/>
              <a:t>万円、</a:t>
            </a:r>
            <a:r>
              <a:rPr lang="en-US" altLang="ja-JP" dirty="0" smtClean="0"/>
              <a:t>220</a:t>
            </a:r>
            <a:r>
              <a:rPr lang="ja-JP" altLang="en-US" dirty="0" smtClean="0"/>
              <a:t>万円を借りた場合、合計で</a:t>
            </a:r>
            <a:r>
              <a:rPr lang="en-US" altLang="ja-JP" b="1" dirty="0" smtClean="0"/>
              <a:t>600</a:t>
            </a:r>
            <a:r>
              <a:rPr lang="ja-JP" altLang="en-US" b="1" dirty="0" smtClean="0"/>
              <a:t>万円借ります</a:t>
            </a:r>
            <a:r>
              <a:rPr lang="ja-JP" altLang="en-US" dirty="0" smtClean="0"/>
              <a:t>。</a:t>
            </a:r>
            <a:endParaRPr lang="en-US" altLang="ja-JP" dirty="0" smtClean="0"/>
          </a:p>
          <a:p>
            <a:pPr marL="172896" indent="-172896" defTabSz="883310">
              <a:buFont typeface="Wingdings" panose="05000000000000000000" pitchFamily="2" charset="2"/>
              <a:buChar char="p"/>
              <a:defRPr/>
            </a:pPr>
            <a:r>
              <a:rPr lang="ja-JP" altLang="en-US" dirty="0" smtClean="0"/>
              <a:t>この場合の返済計画はどうなるでしょうか。</a:t>
            </a: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p:txBody>
      </p:sp>
    </p:spTree>
    <p:extLst>
      <p:ext uri="{BB962C8B-B14F-4D97-AF65-F5344CB8AC3E}">
        <p14:creationId xmlns:p14="http://schemas.microsoft.com/office/powerpoint/2010/main" val="348829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5208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86415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16808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3753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932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268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ユーザー設定レイアウト">
    <p:spTree>
      <p:nvGrpSpPr>
        <p:cNvPr id="1" name=""/>
        <p:cNvGrpSpPr/>
        <p:nvPr/>
      </p:nvGrpSpPr>
      <p:grpSpPr>
        <a:xfrm>
          <a:off x="0" y="0"/>
          <a:ext cx="0" cy="0"/>
          <a:chOff x="0" y="0"/>
          <a:chExt cx="0" cy="0"/>
        </a:xfrm>
      </p:grpSpPr>
      <p:sp>
        <p:nvSpPr>
          <p:cNvPr id="18" name="タイトル 1"/>
          <p:cNvSpPr>
            <a:spLocks noGrp="1"/>
          </p:cNvSpPr>
          <p:nvPr>
            <p:ph type="title"/>
          </p:nvPr>
        </p:nvSpPr>
        <p:spPr bwMode="gray">
          <a:xfrm>
            <a:off x="252000" y="250015"/>
            <a:ext cx="8308135" cy="424800"/>
          </a:xfrm>
          <a:prstGeom prst="rect">
            <a:avLst/>
          </a:prstGeom>
        </p:spPr>
        <p:txBody>
          <a:bodyPr anchor="ctr"/>
          <a:lstStyle>
            <a:lvl1pPr algn="l">
              <a:defRPr sz="18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smtClean="0"/>
              <a:t>マスター タイトルの書式設定</a:t>
            </a:r>
            <a:endParaRPr kumimoji="1" lang="ja-JP" altLang="en-US" dirty="0"/>
          </a:p>
        </p:txBody>
      </p:sp>
      <p:cxnSp>
        <p:nvCxnSpPr>
          <p:cNvPr id="3" name="直線コネクタ 2"/>
          <p:cNvCxnSpPr/>
          <p:nvPr userDrawn="1"/>
        </p:nvCxnSpPr>
        <p:spPr>
          <a:xfrm>
            <a:off x="0" y="116632"/>
            <a:ext cx="9144000"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2526" y="161208"/>
            <a:ext cx="91440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4685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9858" y="1521732"/>
            <a:ext cx="5551714" cy="1050018"/>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979714" y="2775857"/>
            <a:ext cx="4572000" cy="1251857"/>
          </a:xfrm>
        </p:spPr>
        <p:txBody>
          <a:bodyPr/>
          <a:lstStyle>
            <a:lvl1pPr marL="0" indent="0" algn="ctr">
              <a:buNone/>
              <a:defRPr/>
            </a:lvl1pPr>
            <a:lvl2pPr marL="325920" indent="0" algn="ctr">
              <a:buNone/>
              <a:defRPr/>
            </a:lvl2pPr>
            <a:lvl3pPr marL="651837" indent="0" algn="ctr">
              <a:buNone/>
              <a:defRPr/>
            </a:lvl3pPr>
            <a:lvl4pPr marL="977753" indent="0" algn="ctr">
              <a:buNone/>
              <a:defRPr/>
            </a:lvl4pPr>
            <a:lvl5pPr marL="1303674" indent="0" algn="ctr">
              <a:buNone/>
              <a:defRPr/>
            </a:lvl5pPr>
            <a:lvl6pPr marL="1629597" indent="0" algn="ctr">
              <a:buNone/>
              <a:defRPr/>
            </a:lvl6pPr>
            <a:lvl7pPr marL="1955512" indent="0" algn="ctr">
              <a:buNone/>
              <a:defRPr/>
            </a:lvl7pPr>
            <a:lvl8pPr marL="2281432" indent="0" algn="ctr">
              <a:buNone/>
              <a:defRPr/>
            </a:lvl8pPr>
            <a:lvl9pPr marL="260735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9014294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0051506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5942" y="3147789"/>
            <a:ext cx="5551714" cy="972911"/>
          </a:xfrm>
        </p:spPr>
        <p:txBody>
          <a:bodyPr anchor="t"/>
          <a:lstStyle>
            <a:lvl1pPr algn="l">
              <a:defRPr sz="29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15942" y="2076225"/>
            <a:ext cx="5551714" cy="1071562"/>
          </a:xfrm>
        </p:spPr>
        <p:txBody>
          <a:bodyPr anchor="b"/>
          <a:lstStyle>
            <a:lvl1pPr marL="0" indent="0">
              <a:buNone/>
              <a:defRPr sz="1500"/>
            </a:lvl1pPr>
            <a:lvl2pPr marL="325920" indent="0">
              <a:buNone/>
              <a:defRPr sz="1200"/>
            </a:lvl2pPr>
            <a:lvl3pPr marL="651837" indent="0">
              <a:buNone/>
              <a:defRPr sz="1100"/>
            </a:lvl3pPr>
            <a:lvl4pPr marL="977753" indent="0">
              <a:buNone/>
              <a:defRPr sz="900"/>
            </a:lvl4pPr>
            <a:lvl5pPr marL="1303674" indent="0">
              <a:buNone/>
              <a:defRPr sz="900"/>
            </a:lvl5pPr>
            <a:lvl6pPr marL="1629597" indent="0">
              <a:buNone/>
              <a:defRPr sz="900"/>
            </a:lvl6pPr>
            <a:lvl7pPr marL="1955512" indent="0">
              <a:buNone/>
              <a:defRPr sz="900"/>
            </a:lvl7pPr>
            <a:lvl8pPr marL="2281432" indent="0">
              <a:buNone/>
              <a:defRPr sz="900"/>
            </a:lvl8pPr>
            <a:lvl9pPr marL="2607350" indent="0">
              <a:buNone/>
              <a:defRPr sz="9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80981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8919975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6574" y="1143014"/>
            <a:ext cx="2884714" cy="3232831"/>
          </a:xfrm>
        </p:spPr>
        <p:txBody>
          <a:bodyPr/>
          <a:lstStyle>
            <a:lvl1pPr>
              <a:defRPr sz="19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320145" y="1143014"/>
            <a:ext cx="2884714" cy="3232831"/>
          </a:xfrm>
        </p:spPr>
        <p:txBody>
          <a:bodyPr/>
          <a:lstStyle>
            <a:lvl1pPr>
              <a:defRPr sz="19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28971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26575" y="1096509"/>
            <a:ext cx="2885849" cy="456973"/>
          </a:xfrm>
        </p:spPr>
        <p:txBody>
          <a:bodyPr anchor="b"/>
          <a:lstStyle>
            <a:lvl1pPr marL="0" indent="0">
              <a:buNone/>
              <a:defRPr sz="1800" b="1"/>
            </a:lvl1pPr>
            <a:lvl2pPr marL="325920" indent="0">
              <a:buNone/>
              <a:defRPr sz="1500" b="1"/>
            </a:lvl2pPr>
            <a:lvl3pPr marL="651837" indent="0">
              <a:buNone/>
              <a:defRPr sz="1200" b="1"/>
            </a:lvl3pPr>
            <a:lvl4pPr marL="977753" indent="0">
              <a:buNone/>
              <a:defRPr sz="1100" b="1"/>
            </a:lvl4pPr>
            <a:lvl5pPr marL="1303674" indent="0">
              <a:buNone/>
              <a:defRPr sz="1100" b="1"/>
            </a:lvl5pPr>
            <a:lvl6pPr marL="1629597" indent="0">
              <a:buNone/>
              <a:defRPr sz="1100" b="1"/>
            </a:lvl6pPr>
            <a:lvl7pPr marL="1955512" indent="0">
              <a:buNone/>
              <a:defRPr sz="1100" b="1"/>
            </a:lvl7pPr>
            <a:lvl8pPr marL="2281432" indent="0">
              <a:buNone/>
              <a:defRPr sz="1100" b="1"/>
            </a:lvl8pPr>
            <a:lvl9pPr marL="2607350" indent="0">
              <a:buNone/>
              <a:defRPr sz="11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26575" y="1553495"/>
            <a:ext cx="2885849" cy="2822349"/>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317876" y="1096509"/>
            <a:ext cx="2886983" cy="456973"/>
          </a:xfrm>
        </p:spPr>
        <p:txBody>
          <a:bodyPr anchor="b"/>
          <a:lstStyle>
            <a:lvl1pPr marL="0" indent="0">
              <a:buNone/>
              <a:defRPr sz="1800" b="1"/>
            </a:lvl1pPr>
            <a:lvl2pPr marL="325920" indent="0">
              <a:buNone/>
              <a:defRPr sz="1500" b="1"/>
            </a:lvl2pPr>
            <a:lvl3pPr marL="651837" indent="0">
              <a:buNone/>
              <a:defRPr sz="1200" b="1"/>
            </a:lvl3pPr>
            <a:lvl4pPr marL="977753" indent="0">
              <a:buNone/>
              <a:defRPr sz="1100" b="1"/>
            </a:lvl4pPr>
            <a:lvl5pPr marL="1303674" indent="0">
              <a:buNone/>
              <a:defRPr sz="1100" b="1"/>
            </a:lvl5pPr>
            <a:lvl6pPr marL="1629597" indent="0">
              <a:buNone/>
              <a:defRPr sz="1100" b="1"/>
            </a:lvl6pPr>
            <a:lvl7pPr marL="1955512" indent="0">
              <a:buNone/>
              <a:defRPr sz="1100" b="1"/>
            </a:lvl7pPr>
            <a:lvl8pPr marL="2281432" indent="0">
              <a:buNone/>
              <a:defRPr sz="1100" b="1"/>
            </a:lvl8pPr>
            <a:lvl9pPr marL="2607350" indent="0">
              <a:buNone/>
              <a:defRPr sz="11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317876" y="1553495"/>
            <a:ext cx="2886983" cy="2822349"/>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648479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3236170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958125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6573" y="195036"/>
            <a:ext cx="2148796" cy="830036"/>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553615" y="195042"/>
            <a:ext cx="3651249" cy="4180795"/>
          </a:xfrm>
        </p:spPr>
        <p:txBody>
          <a:bodyPr/>
          <a:lstStyle>
            <a:lvl1pPr>
              <a:defRPr sz="22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26573" y="1025086"/>
            <a:ext cx="2148796" cy="3350759"/>
          </a:xfrm>
        </p:spPr>
        <p:txBody>
          <a:bodyPr/>
          <a:lstStyle>
            <a:lvl1pPr marL="0" indent="0">
              <a:buNone/>
              <a:defRPr sz="900"/>
            </a:lvl1pPr>
            <a:lvl2pPr marL="325920" indent="0">
              <a:buNone/>
              <a:defRPr sz="900"/>
            </a:lvl2pPr>
            <a:lvl3pPr marL="651837" indent="0">
              <a:buNone/>
              <a:defRPr sz="600"/>
            </a:lvl3pPr>
            <a:lvl4pPr marL="977753" indent="0">
              <a:buNone/>
              <a:defRPr sz="600"/>
            </a:lvl4pPr>
            <a:lvl5pPr marL="1303674" indent="0">
              <a:buNone/>
              <a:defRPr sz="600"/>
            </a:lvl5pPr>
            <a:lvl6pPr marL="1629597" indent="0">
              <a:buNone/>
              <a:defRPr sz="600"/>
            </a:lvl6pPr>
            <a:lvl7pPr marL="1955512" indent="0">
              <a:buNone/>
              <a:defRPr sz="600"/>
            </a:lvl7pPr>
            <a:lvl8pPr marL="2281432" indent="0">
              <a:buNone/>
              <a:defRPr sz="600"/>
            </a:lvl8pPr>
            <a:lvl9pPr marL="2607350" indent="0">
              <a:buNone/>
              <a:defRPr sz="6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334374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280212" y="3429001"/>
            <a:ext cx="3918859" cy="404813"/>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280212" y="437696"/>
            <a:ext cx="3918859" cy="2939143"/>
          </a:xfrm>
        </p:spPr>
        <p:txBody>
          <a:bodyPr lIns="65181" tIns="32594" rIns="65181" bIns="32594"/>
          <a:lstStyle>
            <a:lvl1pPr marL="0" indent="0">
              <a:buNone/>
              <a:defRPr sz="2200"/>
            </a:lvl1pPr>
            <a:lvl2pPr marL="325920" indent="0">
              <a:buNone/>
              <a:defRPr sz="1900"/>
            </a:lvl2pPr>
            <a:lvl3pPr marL="651837" indent="0">
              <a:buNone/>
              <a:defRPr sz="1800"/>
            </a:lvl3pPr>
            <a:lvl4pPr marL="977753" indent="0">
              <a:buNone/>
              <a:defRPr sz="1500"/>
            </a:lvl4pPr>
            <a:lvl5pPr marL="1303674" indent="0">
              <a:buNone/>
              <a:defRPr sz="1500"/>
            </a:lvl5pPr>
            <a:lvl6pPr marL="1629597" indent="0">
              <a:buNone/>
              <a:defRPr sz="1500"/>
            </a:lvl6pPr>
            <a:lvl7pPr marL="1955512" indent="0">
              <a:buNone/>
              <a:defRPr sz="1500"/>
            </a:lvl7pPr>
            <a:lvl8pPr marL="2281432" indent="0">
              <a:buNone/>
              <a:defRPr sz="1500"/>
            </a:lvl8pPr>
            <a:lvl9pPr marL="2607350" indent="0">
              <a:buNone/>
              <a:defRPr sz="1500"/>
            </a:lvl9pPr>
          </a:lstStyle>
          <a:p>
            <a:pPr lvl="0"/>
            <a:endParaRPr lang="ja-JP" altLang="en-US" noProof="0" dirty="0" smtClean="0"/>
          </a:p>
        </p:txBody>
      </p:sp>
      <p:sp>
        <p:nvSpPr>
          <p:cNvPr id="4" name="テキスト プレースホルダー 3"/>
          <p:cNvSpPr>
            <a:spLocks noGrp="1"/>
          </p:cNvSpPr>
          <p:nvPr>
            <p:ph type="body" sz="half" idx="2"/>
          </p:nvPr>
        </p:nvSpPr>
        <p:spPr>
          <a:xfrm>
            <a:off x="1280212" y="3833827"/>
            <a:ext cx="3918859" cy="574901"/>
          </a:xfrm>
        </p:spPr>
        <p:txBody>
          <a:bodyPr/>
          <a:lstStyle>
            <a:lvl1pPr marL="0" indent="0">
              <a:buNone/>
              <a:defRPr sz="900"/>
            </a:lvl1pPr>
            <a:lvl2pPr marL="325920" indent="0">
              <a:buNone/>
              <a:defRPr sz="900"/>
            </a:lvl2pPr>
            <a:lvl3pPr marL="651837" indent="0">
              <a:buNone/>
              <a:defRPr sz="600"/>
            </a:lvl3pPr>
            <a:lvl4pPr marL="977753" indent="0">
              <a:buNone/>
              <a:defRPr sz="600"/>
            </a:lvl4pPr>
            <a:lvl5pPr marL="1303674" indent="0">
              <a:buNone/>
              <a:defRPr sz="600"/>
            </a:lvl5pPr>
            <a:lvl6pPr marL="1629597" indent="0">
              <a:buNone/>
              <a:defRPr sz="600"/>
            </a:lvl6pPr>
            <a:lvl7pPr marL="1955512" indent="0">
              <a:buNone/>
              <a:defRPr sz="600"/>
            </a:lvl7pPr>
            <a:lvl8pPr marL="2281432" indent="0">
              <a:buNone/>
              <a:defRPr sz="600"/>
            </a:lvl8pPr>
            <a:lvl9pPr marL="2607350" indent="0">
              <a:buNone/>
              <a:defRPr sz="6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323710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467633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735288" y="196179"/>
            <a:ext cx="1469571" cy="417966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26575" y="196179"/>
            <a:ext cx="4299858" cy="417966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910567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タイトルのみ">
    <p:spTree>
      <p:nvGrpSpPr>
        <p:cNvPr id="1" name=""/>
        <p:cNvGrpSpPr/>
        <p:nvPr/>
      </p:nvGrpSpPr>
      <p:grpSpPr>
        <a:xfrm>
          <a:off x="0" y="0"/>
          <a:ext cx="0" cy="0"/>
          <a:chOff x="0" y="0"/>
          <a:chExt cx="0" cy="0"/>
        </a:xfrm>
      </p:grpSpPr>
      <p:pic>
        <p:nvPicPr>
          <p:cNvPr id="6" name="図 5" descr="PPT1-2-2.png"/>
          <p:cNvPicPr>
            <a:picLocks noChangeAspect="1"/>
          </p:cNvPicPr>
          <p:nvPr userDrawn="1"/>
        </p:nvPicPr>
        <p:blipFill>
          <a:blip r:embed="rId2" cstate="print">
            <a:extLst>
              <a:ext uri="{28A0092B-C50C-407E-A947-70E740481C1C}">
                <a14:useLocalDpi xmlns:a14="http://schemas.microsoft.com/office/drawing/2010/main" val="0"/>
              </a:ext>
            </a:extLst>
          </a:blip>
          <a:srcRect b="88152"/>
          <a:stretch>
            <a:fillRect/>
          </a:stretch>
        </p:blipFill>
        <p:spPr bwMode="auto">
          <a:xfrm>
            <a:off x="-11882" y="-12879"/>
            <a:ext cx="844061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6"/>
          <p:cNvSpPr>
            <a:spLocks noGrp="1"/>
          </p:cNvSpPr>
          <p:nvPr>
            <p:ph type="title"/>
          </p:nvPr>
        </p:nvSpPr>
        <p:spPr bwMode="white">
          <a:xfrm>
            <a:off x="350206" y="164034"/>
            <a:ext cx="6497392" cy="454159"/>
          </a:xfrm>
          <a:prstGeom prst="rect">
            <a:avLst/>
          </a:prstGeom>
        </p:spPr>
        <p:txBody>
          <a:bodyPr/>
          <a:lstStyle>
            <a:lvl1pPr>
              <a:defRPr sz="2900"/>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03584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pPr>
                <a:defRPr/>
              </a:pPr>
              <a:t>‹#›</a:t>
            </a:fld>
            <a:endParaRPr lang="en-US" altLang="ja-JP"/>
          </a:p>
        </p:txBody>
      </p:sp>
    </p:spTree>
    <p:extLst>
      <p:ext uri="{BB962C8B-B14F-4D97-AF65-F5344CB8AC3E}">
        <p14:creationId xmlns:p14="http://schemas.microsoft.com/office/powerpoint/2010/main" val="337587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7" name="正方形/長方形 6"/>
          <p:cNvSpPr/>
          <p:nvPr userDrawn="1"/>
        </p:nvSpPr>
        <p:spPr>
          <a:xfrm>
            <a:off x="8689080" y="6554017"/>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62066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pPr>
                <a:defRPr/>
              </a:pPr>
              <a:t>‹#›</a:t>
            </a:fld>
            <a:endParaRPr lang="en-US" altLang="ja-JP" dirty="0"/>
          </a:p>
        </p:txBody>
      </p:sp>
      <p:sp>
        <p:nvSpPr>
          <p:cNvPr id="7" name="正方形/長方形 6"/>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8EF71AC9-A3D3-47E2-92FD-6F7BFB8D1AC2}" type="slidenum">
              <a:rPr kumimoji="1" lang="ja-JP" altLang="en-US" sz="1600" b="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5672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pPr>
                <a:defRPr/>
              </a:pPr>
              <a:t>‹#›</a:t>
            </a:fld>
            <a:endParaRPr lang="en-US" altLang="ja-JP"/>
          </a:p>
        </p:txBody>
      </p:sp>
    </p:spTree>
    <p:extLst>
      <p:ext uri="{BB962C8B-B14F-4D97-AF65-F5344CB8AC3E}">
        <p14:creationId xmlns:p14="http://schemas.microsoft.com/office/powerpoint/2010/main" val="1797609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pPr>
                <a:defRPr/>
              </a:pPr>
              <a:t>‹#›</a:t>
            </a:fld>
            <a:endParaRPr lang="en-US" altLang="ja-JP"/>
          </a:p>
        </p:txBody>
      </p:sp>
    </p:spTree>
    <p:extLst>
      <p:ext uri="{BB962C8B-B14F-4D97-AF65-F5344CB8AC3E}">
        <p14:creationId xmlns:p14="http://schemas.microsoft.com/office/powerpoint/2010/main" val="3242480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pPr>
                <a:defRPr/>
              </a:pPr>
              <a:t>‹#›</a:t>
            </a:fld>
            <a:endParaRPr lang="en-US" altLang="ja-JP"/>
          </a:p>
        </p:txBody>
      </p:sp>
    </p:spTree>
    <p:extLst>
      <p:ext uri="{BB962C8B-B14F-4D97-AF65-F5344CB8AC3E}">
        <p14:creationId xmlns:p14="http://schemas.microsoft.com/office/powerpoint/2010/main" val="2686456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pPr>
                <a:defRPr/>
              </a:pPr>
              <a:t>‹#›</a:t>
            </a:fld>
            <a:endParaRPr lang="en-US" altLang="ja-JP"/>
          </a:p>
        </p:txBody>
      </p:sp>
    </p:spTree>
    <p:extLst>
      <p:ext uri="{BB962C8B-B14F-4D97-AF65-F5344CB8AC3E}">
        <p14:creationId xmlns:p14="http://schemas.microsoft.com/office/powerpoint/2010/main" val="1597503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pPr>
                <a:defRPr/>
              </a:pPr>
              <a:t>‹#›</a:t>
            </a:fld>
            <a:endParaRPr lang="en-US" altLang="ja-JP"/>
          </a:p>
        </p:txBody>
      </p:sp>
    </p:spTree>
    <p:extLst>
      <p:ext uri="{BB962C8B-B14F-4D97-AF65-F5344CB8AC3E}">
        <p14:creationId xmlns:p14="http://schemas.microsoft.com/office/powerpoint/2010/main" val="3805088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2997844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pPr>
                <a:defRPr/>
              </a:pPr>
              <a:t>‹#›</a:t>
            </a:fld>
            <a:endParaRPr lang="en-US" altLang="ja-JP"/>
          </a:p>
        </p:txBody>
      </p:sp>
    </p:spTree>
    <p:extLst>
      <p:ext uri="{BB962C8B-B14F-4D97-AF65-F5344CB8AC3E}">
        <p14:creationId xmlns:p14="http://schemas.microsoft.com/office/powerpoint/2010/main" val="2492946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1906654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427371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8" name="正方形/長方形 7"/>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7756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extLst>
      <p:ext uri="{BB962C8B-B14F-4D97-AF65-F5344CB8AC3E}">
        <p14:creationId xmlns:p14="http://schemas.microsoft.com/office/powerpoint/2010/main" val="14457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dirty="0"/>
          </a:p>
        </p:txBody>
      </p:sp>
      <p:sp>
        <p:nvSpPr>
          <p:cNvPr id="8" name="フッター プレースホルダー 7"/>
          <p:cNvSpPr>
            <a:spLocks noGrp="1"/>
          </p:cNvSpPr>
          <p:nvPr>
            <p:ph type="ftr" sz="quarter" idx="11"/>
          </p:nvPr>
        </p:nvSpPr>
        <p:spPr/>
        <p:txBody>
          <a:bodyPr/>
          <a:lstStyle/>
          <a:p>
            <a:pPr>
              <a:defRPr/>
            </a:pPr>
            <a:endParaRPr lang="en-US" altLang="ja-JP" dirty="0"/>
          </a:p>
        </p:txBody>
      </p:sp>
      <p:sp>
        <p:nvSpPr>
          <p:cNvPr id="10" name="正方形/長方形 9"/>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8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dirty="0"/>
          </a:p>
        </p:txBody>
      </p:sp>
      <p:sp>
        <p:nvSpPr>
          <p:cNvPr id="4" name="フッター プレースホルダー 3"/>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88138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p>
        </p:txBody>
      </p:sp>
      <p:sp>
        <p:nvSpPr>
          <p:cNvPr id="3" name="フッター プレースホルダー 2"/>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925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41967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64055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Tree>
    <p:extLst>
      <p:ext uri="{BB962C8B-B14F-4D97-AF65-F5344CB8AC3E}">
        <p14:creationId xmlns:p14="http://schemas.microsoft.com/office/powerpoint/2010/main" val="71185998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736" r:id="rId12"/>
    <p:sldLayoutId id="2147483995" r:id="rId13"/>
    <p:sldLayoutId id="2147484016" r:id="rId14"/>
    <p:sldLayoutId id="2147484030" r:id="rId15"/>
    <p:sldLayoutId id="2147484031" r:id="rId16"/>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74" y="274411"/>
            <a:ext cx="823005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6974" y="1599974"/>
            <a:ext cx="8230054" cy="452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6974" y="6245679"/>
            <a:ext cx="213405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t" anchorCtr="0" compatLnSpc="1">
            <a:prstTxWarp prst="textNoShape">
              <a:avLst/>
            </a:prstTxWarp>
          </a:bodyPr>
          <a:lstStyle>
            <a:lvl1pPr defTabSz="912118">
              <a:defRPr kumimoji="0" sz="1500">
                <a:latin typeface="Arial" charset="0"/>
                <a:ea typeface="ＭＳ Ｐゴシック" pitchFamily="50" charset="-128"/>
              </a:defRPr>
            </a:lvl1pPr>
          </a:lstStyle>
          <a:p>
            <a:pPr>
              <a:lnSpc>
                <a:spcPct val="100000"/>
              </a:lnSpc>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123974" y="6245679"/>
            <a:ext cx="289605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t" anchorCtr="0" compatLnSpc="1">
            <a:prstTxWarp prst="textNoShape">
              <a:avLst/>
            </a:prstTxWarp>
          </a:bodyPr>
          <a:lstStyle>
            <a:lvl1pPr algn="ctr" defTabSz="912118">
              <a:defRPr kumimoji="0" sz="1500">
                <a:latin typeface="Arial" charset="0"/>
                <a:ea typeface="ＭＳ Ｐゴシック" pitchFamily="50" charset="-128"/>
              </a:defRPr>
            </a:lvl1pPr>
          </a:lstStyle>
          <a:p>
            <a:pPr>
              <a:lnSpc>
                <a:spcPct val="100000"/>
              </a:lnSpc>
              <a:spcBef>
                <a:spcPct val="0"/>
              </a:spcBef>
              <a:spcAft>
                <a:spcPct val="0"/>
              </a:spcAft>
              <a:defRPr/>
            </a:pPr>
            <a:endParaRPr lang="en-US" altLang="ja-JP" dirty="0">
              <a:solidFill>
                <a:srgbClr val="000000"/>
              </a:solidFill>
            </a:endParaRPr>
          </a:p>
        </p:txBody>
      </p:sp>
    </p:spTree>
    <p:extLst>
      <p:ext uri="{BB962C8B-B14F-4D97-AF65-F5344CB8AC3E}">
        <p14:creationId xmlns:p14="http://schemas.microsoft.com/office/powerpoint/2010/main" val="1273524365"/>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iming>
    <p:tnLst>
      <p:par>
        <p:cTn id="1" dur="indefinite" restart="never" nodeType="tmRoot"/>
      </p:par>
    </p:tnLst>
  </p:timing>
  <p:hf sldNum="0" hdr="0" ftr="0" dt="0"/>
  <p:txStyles>
    <p:titleStyle>
      <a:lvl1pPr algn="ctr" defTabSz="909302" rtl="0" eaLnBrk="0" fontAlgn="base" hangingPunct="0">
        <a:spcBef>
          <a:spcPct val="0"/>
        </a:spcBef>
        <a:spcAft>
          <a:spcPct val="0"/>
        </a:spcAft>
        <a:defRPr kumimoji="1" sz="4400">
          <a:solidFill>
            <a:schemeClr val="tx2"/>
          </a:solidFill>
          <a:latin typeface="+mj-lt"/>
          <a:ea typeface="+mj-ea"/>
          <a:cs typeface="+mj-cs"/>
        </a:defRPr>
      </a:lvl1pPr>
      <a:lvl2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325920" algn="ctr" rtl="0" fontAlgn="base">
        <a:spcBef>
          <a:spcPct val="0"/>
        </a:spcBef>
        <a:spcAft>
          <a:spcPct val="0"/>
        </a:spcAft>
        <a:defRPr kumimoji="1" sz="3100">
          <a:solidFill>
            <a:schemeClr val="tx2"/>
          </a:solidFill>
          <a:latin typeface="Arial" charset="0"/>
          <a:ea typeface="ＭＳ Ｐゴシック" pitchFamily="50" charset="-128"/>
        </a:defRPr>
      </a:lvl6pPr>
      <a:lvl7pPr marL="651837" algn="ctr" rtl="0" fontAlgn="base">
        <a:spcBef>
          <a:spcPct val="0"/>
        </a:spcBef>
        <a:spcAft>
          <a:spcPct val="0"/>
        </a:spcAft>
        <a:defRPr kumimoji="1" sz="3100">
          <a:solidFill>
            <a:schemeClr val="tx2"/>
          </a:solidFill>
          <a:latin typeface="Arial" charset="0"/>
          <a:ea typeface="ＭＳ Ｐゴシック" pitchFamily="50" charset="-128"/>
        </a:defRPr>
      </a:lvl7pPr>
      <a:lvl8pPr marL="977753" algn="ctr" rtl="0" fontAlgn="base">
        <a:spcBef>
          <a:spcPct val="0"/>
        </a:spcBef>
        <a:spcAft>
          <a:spcPct val="0"/>
        </a:spcAft>
        <a:defRPr kumimoji="1" sz="3100">
          <a:solidFill>
            <a:schemeClr val="tx2"/>
          </a:solidFill>
          <a:latin typeface="Arial" charset="0"/>
          <a:ea typeface="ＭＳ Ｐゴシック" pitchFamily="50" charset="-128"/>
        </a:defRPr>
      </a:lvl8pPr>
      <a:lvl9pPr marL="1303674" algn="ctr" rtl="0" fontAlgn="base">
        <a:spcBef>
          <a:spcPct val="0"/>
        </a:spcBef>
        <a:spcAft>
          <a:spcPct val="0"/>
        </a:spcAft>
        <a:defRPr kumimoji="1" sz="3100">
          <a:solidFill>
            <a:schemeClr val="tx2"/>
          </a:solidFill>
          <a:latin typeface="Arial" charset="0"/>
          <a:ea typeface="ＭＳ Ｐゴシック" pitchFamily="50" charset="-128"/>
        </a:defRPr>
      </a:lvl9pPr>
    </p:titleStyle>
    <p:bodyStyle>
      <a:lvl1pPr marL="337870" indent="-337870" algn="l" defTabSz="909302" rtl="0" eaLnBrk="0" fontAlgn="base" hangingPunct="0">
        <a:spcBef>
          <a:spcPct val="20000"/>
        </a:spcBef>
        <a:spcAft>
          <a:spcPct val="0"/>
        </a:spcAft>
        <a:buChar char="•"/>
        <a:defRPr kumimoji="1" sz="3100">
          <a:solidFill>
            <a:schemeClr val="tx1"/>
          </a:solidFill>
          <a:latin typeface="+mn-lt"/>
          <a:ea typeface="+mn-ea"/>
          <a:cs typeface="+mn-cs"/>
        </a:defRPr>
      </a:lvl1pPr>
      <a:lvl2pPr marL="738099" indent="-281181" algn="l" defTabSz="909302" rtl="0" eaLnBrk="0" fontAlgn="base" hangingPunct="0">
        <a:spcBef>
          <a:spcPct val="20000"/>
        </a:spcBef>
        <a:spcAft>
          <a:spcPct val="0"/>
        </a:spcAft>
        <a:buChar char="–"/>
        <a:defRPr kumimoji="1" sz="2900">
          <a:solidFill>
            <a:schemeClr val="tx1"/>
          </a:solidFill>
          <a:latin typeface="+mn-lt"/>
          <a:ea typeface="+mn-ea"/>
        </a:defRPr>
      </a:lvl2pPr>
      <a:lvl3pPr marL="1138328" indent="-224491" algn="l" defTabSz="909302" rtl="0" eaLnBrk="0" fontAlgn="base" hangingPunct="0">
        <a:spcBef>
          <a:spcPct val="20000"/>
        </a:spcBef>
        <a:spcAft>
          <a:spcPct val="0"/>
        </a:spcAft>
        <a:buChar char="•"/>
        <a:defRPr kumimoji="1" sz="2400">
          <a:solidFill>
            <a:schemeClr val="tx1"/>
          </a:solidFill>
          <a:latin typeface="+mn-lt"/>
          <a:ea typeface="+mn-ea"/>
        </a:defRPr>
      </a:lvl3pPr>
      <a:lvl4pPr marL="1595246" indent="-223357" algn="l" defTabSz="909302" rtl="0" eaLnBrk="0" fontAlgn="base" hangingPunct="0">
        <a:spcBef>
          <a:spcPct val="20000"/>
        </a:spcBef>
        <a:spcAft>
          <a:spcPct val="0"/>
        </a:spcAft>
        <a:buChar char="–"/>
        <a:defRPr kumimoji="1" sz="1900">
          <a:solidFill>
            <a:schemeClr val="tx1"/>
          </a:solidFill>
          <a:latin typeface="+mn-lt"/>
          <a:ea typeface="+mn-ea"/>
        </a:defRPr>
      </a:lvl4pPr>
      <a:lvl5pPr marL="2051031" indent="-223357" algn="l" defTabSz="909302" rtl="0" eaLnBrk="0" fontAlgn="base" hangingPunct="0">
        <a:spcBef>
          <a:spcPct val="20000"/>
        </a:spcBef>
        <a:spcAft>
          <a:spcPct val="0"/>
        </a:spcAft>
        <a:buChar char="»"/>
        <a:defRPr kumimoji="1" sz="1900">
          <a:solidFill>
            <a:schemeClr val="tx1"/>
          </a:solidFill>
          <a:latin typeface="+mn-lt"/>
          <a:ea typeface="+mn-ea"/>
        </a:defRPr>
      </a:lvl5pPr>
      <a:lvl6pPr marL="1792555" indent="-162958" algn="l" rtl="0" fontAlgn="base">
        <a:spcBef>
          <a:spcPct val="20000"/>
        </a:spcBef>
        <a:spcAft>
          <a:spcPct val="0"/>
        </a:spcAft>
        <a:buChar char="»"/>
        <a:defRPr kumimoji="1" sz="1500">
          <a:solidFill>
            <a:schemeClr val="tx1"/>
          </a:solidFill>
          <a:latin typeface="+mn-lt"/>
          <a:ea typeface="+mn-ea"/>
        </a:defRPr>
      </a:lvl6pPr>
      <a:lvl7pPr marL="2118475" indent="-162958" algn="l" rtl="0" fontAlgn="base">
        <a:spcBef>
          <a:spcPct val="20000"/>
        </a:spcBef>
        <a:spcAft>
          <a:spcPct val="0"/>
        </a:spcAft>
        <a:buChar char="»"/>
        <a:defRPr kumimoji="1" sz="1500">
          <a:solidFill>
            <a:schemeClr val="tx1"/>
          </a:solidFill>
          <a:latin typeface="+mn-lt"/>
          <a:ea typeface="+mn-ea"/>
        </a:defRPr>
      </a:lvl7pPr>
      <a:lvl8pPr marL="2444391" indent="-162958" algn="l" rtl="0" fontAlgn="base">
        <a:spcBef>
          <a:spcPct val="20000"/>
        </a:spcBef>
        <a:spcAft>
          <a:spcPct val="0"/>
        </a:spcAft>
        <a:buChar char="»"/>
        <a:defRPr kumimoji="1" sz="1500">
          <a:solidFill>
            <a:schemeClr val="tx1"/>
          </a:solidFill>
          <a:latin typeface="+mn-lt"/>
          <a:ea typeface="+mn-ea"/>
        </a:defRPr>
      </a:lvl8pPr>
      <a:lvl9pPr marL="2770310" indent="-162958"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51837" rtl="0" eaLnBrk="1" latinLnBrk="0" hangingPunct="1">
        <a:defRPr kumimoji="1" sz="1200" kern="1200">
          <a:solidFill>
            <a:schemeClr val="tx1"/>
          </a:solidFill>
          <a:latin typeface="+mn-lt"/>
          <a:ea typeface="+mn-ea"/>
          <a:cs typeface="+mn-cs"/>
        </a:defRPr>
      </a:lvl1pPr>
      <a:lvl2pPr marL="325920" algn="l" defTabSz="651837" rtl="0" eaLnBrk="1" latinLnBrk="0" hangingPunct="1">
        <a:defRPr kumimoji="1" sz="1200" kern="1200">
          <a:solidFill>
            <a:schemeClr val="tx1"/>
          </a:solidFill>
          <a:latin typeface="+mn-lt"/>
          <a:ea typeface="+mn-ea"/>
          <a:cs typeface="+mn-cs"/>
        </a:defRPr>
      </a:lvl2pPr>
      <a:lvl3pPr marL="651837" algn="l" defTabSz="651837" rtl="0" eaLnBrk="1" latinLnBrk="0" hangingPunct="1">
        <a:defRPr kumimoji="1" sz="1200" kern="1200">
          <a:solidFill>
            <a:schemeClr val="tx1"/>
          </a:solidFill>
          <a:latin typeface="+mn-lt"/>
          <a:ea typeface="+mn-ea"/>
          <a:cs typeface="+mn-cs"/>
        </a:defRPr>
      </a:lvl3pPr>
      <a:lvl4pPr marL="977753" algn="l" defTabSz="651837" rtl="0" eaLnBrk="1" latinLnBrk="0" hangingPunct="1">
        <a:defRPr kumimoji="1" sz="1200" kern="1200">
          <a:solidFill>
            <a:schemeClr val="tx1"/>
          </a:solidFill>
          <a:latin typeface="+mn-lt"/>
          <a:ea typeface="+mn-ea"/>
          <a:cs typeface="+mn-cs"/>
        </a:defRPr>
      </a:lvl4pPr>
      <a:lvl5pPr marL="1303674" algn="l" defTabSz="651837" rtl="0" eaLnBrk="1" latinLnBrk="0" hangingPunct="1">
        <a:defRPr kumimoji="1" sz="1200" kern="1200">
          <a:solidFill>
            <a:schemeClr val="tx1"/>
          </a:solidFill>
          <a:latin typeface="+mn-lt"/>
          <a:ea typeface="+mn-ea"/>
          <a:cs typeface="+mn-cs"/>
        </a:defRPr>
      </a:lvl5pPr>
      <a:lvl6pPr marL="1629597" algn="l" defTabSz="651837" rtl="0" eaLnBrk="1" latinLnBrk="0" hangingPunct="1">
        <a:defRPr kumimoji="1" sz="1200" kern="1200">
          <a:solidFill>
            <a:schemeClr val="tx1"/>
          </a:solidFill>
          <a:latin typeface="+mn-lt"/>
          <a:ea typeface="+mn-ea"/>
          <a:cs typeface="+mn-cs"/>
        </a:defRPr>
      </a:lvl6pPr>
      <a:lvl7pPr marL="1955512" algn="l" defTabSz="651837" rtl="0" eaLnBrk="1" latinLnBrk="0" hangingPunct="1">
        <a:defRPr kumimoji="1" sz="1200" kern="1200">
          <a:solidFill>
            <a:schemeClr val="tx1"/>
          </a:solidFill>
          <a:latin typeface="+mn-lt"/>
          <a:ea typeface="+mn-ea"/>
          <a:cs typeface="+mn-cs"/>
        </a:defRPr>
      </a:lvl7pPr>
      <a:lvl8pPr marL="2281432" algn="l" defTabSz="651837" rtl="0" eaLnBrk="1" latinLnBrk="0" hangingPunct="1">
        <a:defRPr kumimoji="1" sz="1200" kern="1200">
          <a:solidFill>
            <a:schemeClr val="tx1"/>
          </a:solidFill>
          <a:latin typeface="+mn-lt"/>
          <a:ea typeface="+mn-ea"/>
          <a:cs typeface="+mn-cs"/>
        </a:defRPr>
      </a:lvl8pPr>
      <a:lvl9pPr marL="2607350" algn="l" defTabSz="651837" rtl="0" eaLnBrk="1" latinLnBrk="0" hangingPunct="1">
        <a:defRPr kumimoji="1"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327311999"/>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0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png"/><Relationship Id="rId3" Type="http://schemas.openxmlformats.org/officeDocument/2006/relationships/hyperlink" Target="https://www.fsa.go.jp/policy/nisa2/index.html" TargetMode="External"/><Relationship Id="rId7" Type="http://schemas.openxmlformats.org/officeDocument/2006/relationships/image" Target="../media/image79.png"/><Relationship Id="rId12" Type="http://schemas.openxmlformats.org/officeDocument/2006/relationships/image" Target="../media/image82.png"/><Relationship Id="rId2" Type="http://schemas.openxmlformats.org/officeDocument/2006/relationships/notesSlide" Target="../notesSlides/notesSlide114.xml"/><Relationship Id="rId1" Type="http://schemas.openxmlformats.org/officeDocument/2006/relationships/slideLayout" Target="../slideLayouts/slideLayout29.xml"/><Relationship Id="rId6" Type="http://schemas.openxmlformats.org/officeDocument/2006/relationships/image" Target="../media/image78.png"/><Relationship Id="rId11" Type="http://schemas.openxmlformats.org/officeDocument/2006/relationships/hyperlink" Target="https://www.fsa.go.jp/teach/kou4.pdf" TargetMode="External"/><Relationship Id="rId5" Type="http://schemas.openxmlformats.org/officeDocument/2006/relationships/image" Target="../media/image77.png"/><Relationship Id="rId15" Type="http://schemas.openxmlformats.org/officeDocument/2006/relationships/image" Target="../media/image85.jpeg"/><Relationship Id="rId10" Type="http://schemas.openxmlformats.org/officeDocument/2006/relationships/image" Target="../media/image81.png"/><Relationship Id="rId4" Type="http://schemas.openxmlformats.org/officeDocument/2006/relationships/image" Target="../media/image76.jpeg"/><Relationship Id="rId9" Type="http://schemas.openxmlformats.org/officeDocument/2006/relationships/hyperlink" Target="https://www.fsa.go.jp/policy/nisa2/unko/" TargetMode="External"/><Relationship Id="rId14" Type="http://schemas.openxmlformats.org/officeDocument/2006/relationships/image" Target="../media/image8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hyperlink" Target="https://3.bp.blogspot.com/-0PM6KsPSvXU/UgsxeYz2AcI/AAAAAAAAXYI/sWKJkb7ciqE/s800/money_cashcard.pn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5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7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8.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9.xml"/><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1146608" y="3258961"/>
            <a:ext cx="6720091" cy="0"/>
          </a:xfrm>
          <a:prstGeom prst="line">
            <a:avLst/>
          </a:prstGeom>
          <a:ln w="25400">
            <a:solidFill>
              <a:srgbClr val="14AAEB"/>
            </a:solidFill>
          </a:ln>
        </p:spPr>
        <p:style>
          <a:lnRef idx="1">
            <a:schemeClr val="accent1"/>
          </a:lnRef>
          <a:fillRef idx="0">
            <a:schemeClr val="accent1"/>
          </a:fillRef>
          <a:effectRef idx="0">
            <a:schemeClr val="accent1"/>
          </a:effectRef>
          <a:fontRef idx="minor">
            <a:schemeClr val="tx1"/>
          </a:fontRef>
        </p:style>
      </p:cxnSp>
      <p:sp>
        <p:nvSpPr>
          <p:cNvPr id="24" name="タイトル 1"/>
          <p:cNvSpPr txBox="1">
            <a:spLocks/>
          </p:cNvSpPr>
          <p:nvPr/>
        </p:nvSpPr>
        <p:spPr>
          <a:xfrm>
            <a:off x="0" y="2506195"/>
            <a:ext cx="9144000" cy="615553"/>
          </a:xfrm>
          <a:prstGeom prst="rect">
            <a:avLst/>
          </a:prstGeom>
          <a:noFill/>
        </p:spPr>
        <p:txBody>
          <a:bodyPr vert="horz" wrap="square" lIns="0" tIns="0" rIns="0" bIns="0" rtlCol="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1" lang="ja-JP" altLang="en-US" sz="4000" b="1" kern="1200" dirty="0">
                <a:solidFill>
                  <a:schemeClr val="tx1"/>
                </a:solidFill>
                <a:latin typeface="+mn-lt"/>
                <a:ea typeface="+mn-ea"/>
                <a:cs typeface="+mn-cs"/>
              </a:defRPr>
            </a:lvl1pPr>
          </a:lstStyle>
          <a:p>
            <a:pPr algn="ctr">
              <a:defRPr/>
            </a:pPr>
            <a:r>
              <a:rPr lang="ja-JP" altLang="en-US"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高校生のための金融リテラシー</a:t>
            </a:r>
            <a:r>
              <a:rPr lang="ja-JP" altLang="en-US"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講座</a:t>
            </a:r>
          </a:p>
        </p:txBody>
      </p:sp>
      <p:pic>
        <p:nvPicPr>
          <p:cNvPr id="7" name="Picture 2" descr="金融庁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5250" y="5543160"/>
            <a:ext cx="902806" cy="751134"/>
          </a:xfrm>
          <a:prstGeom prst="rect">
            <a:avLst/>
          </a:prstGeom>
          <a:noFill/>
          <a:extLst>
            <a:ext uri="{909E8E84-426E-40DD-AFC4-6F175D3DCCD1}">
              <a14:hiddenFill xmlns:a14="http://schemas.microsoft.com/office/drawing/2010/main">
                <a:solidFill>
                  <a:srgbClr val="FFFFFF"/>
                </a:solidFill>
              </a14:hiddenFill>
            </a:ext>
          </a:extLst>
        </p:spPr>
      </p:pic>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6234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nvPr>
        </p:nvGraphicFramePr>
        <p:xfrm>
          <a:off x="317988" y="430064"/>
          <a:ext cx="6808526" cy="622592"/>
        </p:xfrm>
        <a:graphic>
          <a:graphicData uri="http://schemas.openxmlformats.org/drawingml/2006/table">
            <a:tbl>
              <a:tblPr firstRow="1" bandRow="1">
                <a:tableStyleId>{5C22544A-7EE6-4342-B048-85BDC9FD1C3A}</a:tableStyleId>
              </a:tblPr>
              <a:tblGrid>
                <a:gridCol w="1147955">
                  <a:extLst>
                    <a:ext uri="{9D8B030D-6E8A-4147-A177-3AD203B41FA5}">
                      <a16:colId xmlns:a16="http://schemas.microsoft.com/office/drawing/2014/main" val="20000"/>
                    </a:ext>
                  </a:extLst>
                </a:gridCol>
                <a:gridCol w="566057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家計管理</a:t>
                      </a:r>
                      <a:endPar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bwMode="auto">
          <a:xfrm>
            <a:off x="554461" y="2249742"/>
            <a:ext cx="7833919" cy="6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高校生</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の場合</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2" name="角丸四角形 1"/>
          <p:cNvSpPr/>
          <p:nvPr/>
        </p:nvSpPr>
        <p:spPr>
          <a:xfrm>
            <a:off x="930497" y="2783064"/>
            <a:ext cx="2522483" cy="1824473"/>
          </a:xfrm>
          <a:prstGeom prst="roundRect">
            <a:avLst/>
          </a:prstGeom>
          <a:solidFill>
            <a:schemeClr val="accent5">
              <a:lumMod val="20000"/>
              <a:lumOff val="8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600"/>
              </a:spcAft>
            </a:pPr>
            <a:r>
              <a:rPr lang="ja-JP" altLang="en-US" sz="2800" b="1" dirty="0" smtClean="0">
                <a:solidFill>
                  <a:srgbClr val="14AAEB"/>
                </a:solidFill>
                <a:latin typeface="メイリオ" panose="020B0604030504040204" pitchFamily="50" charset="-128"/>
                <a:ea typeface="メイリオ" panose="020B0604030504040204" pitchFamily="50" charset="-128"/>
              </a:rPr>
              <a:t>収入</a:t>
            </a:r>
            <a:endParaRPr lang="en-US" altLang="ja-JP" sz="2800" b="1" dirty="0" smtClean="0">
              <a:solidFill>
                <a:srgbClr val="14AAEB"/>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小遣い</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お年玉</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アルバイト代</a:t>
            </a:r>
            <a:endParaRPr lang="en-US" altLang="ja-JP" sz="2000" dirty="0" smtClean="0">
              <a:solidFill>
                <a:schemeClr val="tx1"/>
              </a:solidFill>
              <a:latin typeface="メイリオ" panose="020B0604030504040204" pitchFamily="50" charset="-128"/>
              <a:ea typeface="メイリオ" panose="020B0604030504040204" pitchFamily="50" charset="-128"/>
            </a:endParaRPr>
          </a:p>
        </p:txBody>
      </p:sp>
      <p:sp>
        <p:nvSpPr>
          <p:cNvPr id="3" name="右矢印 2"/>
          <p:cNvSpPr/>
          <p:nvPr/>
        </p:nvSpPr>
        <p:spPr>
          <a:xfrm>
            <a:off x="3764522" y="3222333"/>
            <a:ext cx="431355" cy="94593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507419" y="2778478"/>
            <a:ext cx="3648871" cy="1824473"/>
          </a:xfrm>
          <a:prstGeom prst="roundRect">
            <a:avLst/>
          </a:prstGeom>
          <a:solidFill>
            <a:schemeClr val="accent3">
              <a:lumMod val="20000"/>
              <a:lumOff val="80000"/>
            </a:schemeClr>
          </a:solidFill>
          <a:ln>
            <a:solidFill>
              <a:schemeClr val="accent3"/>
            </a:solid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600"/>
              </a:spcAft>
            </a:pPr>
            <a:r>
              <a:rPr lang="ja-JP" altLang="en-US" sz="2800" b="1" dirty="0" smtClean="0">
                <a:solidFill>
                  <a:schemeClr val="accent3">
                    <a:lumMod val="75000"/>
                  </a:schemeClr>
                </a:solidFill>
                <a:latin typeface="メイリオ" panose="020B0604030504040204" pitchFamily="50" charset="-128"/>
                <a:ea typeface="メイリオ" panose="020B0604030504040204" pitchFamily="50" charset="-128"/>
              </a:rPr>
              <a:t>支出</a:t>
            </a:r>
            <a:endParaRPr lang="en-US" altLang="ja-JP" sz="2800" b="1" dirty="0" smtClean="0">
              <a:solidFill>
                <a:schemeClr val="accent3">
                  <a:lumMod val="75000"/>
                </a:schemeClr>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rPr>
              <a:t>　</a:t>
            </a:r>
            <a:r>
              <a:rPr lang="ja-JP" altLang="en-US" sz="2000" dirty="0">
                <a:solidFill>
                  <a:schemeClr val="tx1"/>
                </a:solidFill>
                <a:latin typeface="メイリオ" panose="020B0604030504040204" pitchFamily="50" charset="-128"/>
                <a:ea typeface="メイリオ" panose="020B0604030504040204" pitchFamily="50" charset="-128"/>
              </a:rPr>
              <a:t>参考書・雑誌　洋服</a:t>
            </a: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家計補助　塾代　</a:t>
            </a: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友人との遊び　ゲーム　　　　　　　　　</a:t>
            </a: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など</a:t>
            </a:r>
          </a:p>
        </p:txBody>
      </p:sp>
      <p:sp>
        <p:nvSpPr>
          <p:cNvPr id="25" name="タイトル 1"/>
          <p:cNvSpPr txBox="1">
            <a:spLocks/>
          </p:cNvSpPr>
          <p:nvPr/>
        </p:nvSpPr>
        <p:spPr bwMode="auto">
          <a:xfrm>
            <a:off x="554460" y="1115814"/>
            <a:ext cx="7833919" cy="85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spcAft>
                <a:spcPts val="0"/>
              </a:spcAft>
              <a:buFontTx/>
              <a:buNone/>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家庭生活を営むための収入と支出の運営</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を管理することを</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spcAft>
                <a:spcPts val="0"/>
              </a:spcAft>
              <a:buFontTx/>
              <a:buNone/>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家計管理</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」といいます。</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412" y="4127279"/>
            <a:ext cx="1343526" cy="1309938"/>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341" y="1886230"/>
            <a:ext cx="1605291" cy="1605291"/>
          </a:xfrm>
          <a:prstGeom prst="rect">
            <a:avLst/>
          </a:prstGeom>
        </p:spPr>
      </p:pic>
      <p:sp>
        <p:nvSpPr>
          <p:cNvPr id="13" name="タイトル 1"/>
          <p:cNvSpPr txBox="1">
            <a:spLocks/>
          </p:cNvSpPr>
          <p:nvPr/>
        </p:nvSpPr>
        <p:spPr bwMode="auto">
          <a:xfrm>
            <a:off x="554460" y="5506111"/>
            <a:ext cx="7880986" cy="1125175"/>
          </a:xfrm>
          <a:prstGeom prst="roundRect">
            <a:avLst/>
          </a:prstGeom>
          <a:solidFill>
            <a:schemeClr val="accent6">
              <a:lumMod val="20000"/>
              <a:lumOff val="80000"/>
            </a:schemeClr>
          </a:solidFill>
          <a:ln w="762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大学生や社会人になって</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、ひとり暮らし</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をする場合</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どのようなお金が必要でしょうか？</a:t>
            </a:r>
          </a:p>
        </p:txBody>
      </p:sp>
      <p:sp>
        <p:nvSpPr>
          <p:cNvPr id="15" name="楕円 14"/>
          <p:cNvSpPr/>
          <p:nvPr/>
        </p:nvSpPr>
        <p:spPr>
          <a:xfrm>
            <a:off x="667057" y="5614503"/>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a:t>
            </a:fld>
            <a:endParaRPr lang="en-US" altLang="ja-JP" dirty="0"/>
          </a:p>
        </p:txBody>
      </p:sp>
      <p:sp>
        <p:nvSpPr>
          <p:cNvPr id="17" name="星 5 1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40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43627" y="1181757"/>
            <a:ext cx="8191443" cy="462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例</a:t>
            </a:r>
            <a:r>
              <a:rPr lang="ja-JP" altLang="en-US" sz="2200" dirty="0">
                <a:solidFill>
                  <a:schemeClr val="tx1"/>
                </a:solidFill>
                <a:latin typeface="Meiryo UI" panose="020B0604030504040204" pitchFamily="50" charset="-128"/>
                <a:ea typeface="Meiryo UI" panose="020B0604030504040204" pitchFamily="50" charset="-128"/>
              </a:rPr>
              <a:t>１）国公立</a:t>
            </a:r>
            <a:r>
              <a:rPr lang="en-US" altLang="ja-JP" sz="2200" dirty="0">
                <a:solidFill>
                  <a:schemeClr val="tx1"/>
                </a:solidFill>
                <a:latin typeface="Meiryo UI" panose="020B0604030504040204" pitchFamily="50" charset="-128"/>
                <a:ea typeface="Meiryo UI" panose="020B0604030504040204" pitchFamily="50" charset="-128"/>
              </a:rPr>
              <a:t>4</a:t>
            </a:r>
            <a:r>
              <a:rPr lang="ja-JP" altLang="en-US" sz="2200" dirty="0">
                <a:solidFill>
                  <a:schemeClr val="tx1"/>
                </a:solidFill>
                <a:latin typeface="Meiryo UI" panose="020B0604030504040204" pitchFamily="50" charset="-128"/>
                <a:ea typeface="Meiryo UI" panose="020B0604030504040204" pitchFamily="50" charset="-128"/>
              </a:rPr>
              <a:t>年生大学に自宅から通う</a:t>
            </a:r>
            <a:r>
              <a:rPr lang="ja-JP" altLang="en-US" sz="2200" dirty="0" smtClean="0">
                <a:solidFill>
                  <a:schemeClr val="tx1"/>
                </a:solidFill>
                <a:latin typeface="Meiryo UI" panose="020B0604030504040204" pitchFamily="50" charset="-128"/>
                <a:ea typeface="Meiryo UI" panose="020B0604030504040204" pitchFamily="50" charset="-128"/>
              </a:rPr>
              <a:t>場合に、</a:t>
            </a:r>
            <a:r>
              <a:rPr lang="en-US" altLang="ja-JP" sz="2200" dirty="0" smtClean="0">
                <a:solidFill>
                  <a:schemeClr val="tx1"/>
                </a:solidFill>
                <a:latin typeface="Meiryo UI" panose="020B0604030504040204" pitchFamily="50" charset="-128"/>
                <a:ea typeface="Meiryo UI" panose="020B0604030504040204" pitchFamily="50" charset="-128"/>
              </a:rPr>
              <a:t>240</a:t>
            </a:r>
            <a:r>
              <a:rPr lang="ja-JP" altLang="en-US" sz="2200" dirty="0" smtClean="0">
                <a:solidFill>
                  <a:schemeClr val="tx1"/>
                </a:solidFill>
                <a:latin typeface="Meiryo UI" panose="020B0604030504040204" pitchFamily="50" charset="-128"/>
                <a:ea typeface="Meiryo UI" panose="020B0604030504040204" pitchFamily="50" charset="-128"/>
              </a:rPr>
              <a:t>万円借入</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a:solidFill>
                  <a:schemeClr val="tx1"/>
                </a:solidFill>
                <a:latin typeface="Meiryo UI" panose="020B0604030504040204" pitchFamily="50" charset="-128"/>
                <a:ea typeface="Meiryo UI" panose="020B0604030504040204" pitchFamily="50" charset="-128"/>
              </a:rPr>
              <a:t>・卒業</a:t>
            </a:r>
            <a:r>
              <a:rPr lang="en-US" altLang="ja-JP" sz="2200" dirty="0">
                <a:solidFill>
                  <a:schemeClr val="tx1"/>
                </a:solidFill>
                <a:latin typeface="Meiryo UI" panose="020B0604030504040204" pitchFamily="50" charset="-128"/>
                <a:ea typeface="Meiryo UI" panose="020B0604030504040204" pitchFamily="50" charset="-128"/>
              </a:rPr>
              <a:t>7</a:t>
            </a:r>
            <a:r>
              <a:rPr lang="ja-JP" altLang="en-US" sz="2200" dirty="0">
                <a:solidFill>
                  <a:schemeClr val="tx1"/>
                </a:solidFill>
                <a:latin typeface="Meiryo UI" panose="020B0604030504040204" pitchFamily="50" charset="-128"/>
                <a:ea typeface="Meiryo UI" panose="020B0604030504040204" pitchFamily="50" charset="-128"/>
              </a:rPr>
              <a:t>か月後から返済がスタート</a:t>
            </a: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a:t>
            </a:r>
            <a:r>
              <a:rPr lang="ja-JP" altLang="en-US" sz="2200" b="1" dirty="0" smtClean="0">
                <a:solidFill>
                  <a:srgbClr val="00B0F0"/>
                </a:solidFill>
                <a:latin typeface="Meiryo UI" panose="020B0604030504040204" pitchFamily="50" charset="-128"/>
                <a:ea typeface="Meiryo UI" panose="020B0604030504040204" pitchFamily="50" charset="-128"/>
              </a:rPr>
              <a:t>毎月</a:t>
            </a:r>
            <a:r>
              <a:rPr lang="en-US" altLang="ja-JP" sz="2200" b="1" dirty="0">
                <a:solidFill>
                  <a:srgbClr val="00B0F0"/>
                </a:solidFill>
                <a:latin typeface="Meiryo UI" panose="020B0604030504040204" pitchFamily="50" charset="-128"/>
                <a:ea typeface="Meiryo UI" panose="020B0604030504040204" pitchFamily="50" charset="-128"/>
              </a:rPr>
              <a:t>13,819</a:t>
            </a:r>
            <a:r>
              <a:rPr lang="ja-JP" altLang="en-US" sz="2200" b="1" dirty="0" smtClean="0">
                <a:solidFill>
                  <a:srgbClr val="00B0F0"/>
                </a:solidFill>
                <a:latin typeface="Meiryo UI" panose="020B0604030504040204" pitchFamily="50" charset="-128"/>
                <a:ea typeface="Meiryo UI" panose="020B0604030504040204" pitchFamily="50" charset="-128"/>
              </a:rPr>
              <a:t>円返済、計</a:t>
            </a:r>
            <a:r>
              <a:rPr lang="en-US" altLang="ja-JP" sz="2200" b="1" dirty="0" smtClean="0">
                <a:solidFill>
                  <a:srgbClr val="00B0F0"/>
                </a:solidFill>
                <a:latin typeface="Meiryo UI" panose="020B0604030504040204" pitchFamily="50" charset="-128"/>
                <a:ea typeface="Meiryo UI" panose="020B0604030504040204" pitchFamily="50" charset="-128"/>
              </a:rPr>
              <a:t>15</a:t>
            </a:r>
            <a:r>
              <a:rPr lang="ja-JP" altLang="en-US" sz="2200" b="1" dirty="0" smtClean="0">
                <a:solidFill>
                  <a:srgbClr val="00B0F0"/>
                </a:solidFill>
                <a:latin typeface="Meiryo UI" panose="020B0604030504040204" pitchFamily="50" charset="-128"/>
                <a:ea typeface="Meiryo UI" panose="020B0604030504040204" pitchFamily="50" charset="-128"/>
              </a:rPr>
              <a:t>年で返済完了</a:t>
            </a:r>
            <a:endParaRPr lang="en-US" altLang="ja-JP" sz="2200" b="1" dirty="0" smtClean="0">
              <a:solidFill>
                <a:srgbClr val="00B0F0"/>
              </a:solidFill>
              <a:latin typeface="Meiryo UI" panose="020B0604030504040204" pitchFamily="50" charset="-128"/>
              <a:ea typeface="Meiryo UI" panose="020B0604030504040204" pitchFamily="50" charset="-128"/>
            </a:endParaRPr>
          </a:p>
          <a:p>
            <a:pPr>
              <a:lnSpc>
                <a:spcPts val="26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最終月の返済額は</a:t>
            </a:r>
            <a:r>
              <a:rPr lang="en-US" altLang="ja-JP" dirty="0" smtClean="0">
                <a:solidFill>
                  <a:schemeClr val="tx1"/>
                </a:solidFill>
                <a:latin typeface="Meiryo UI" panose="020B0604030504040204" pitchFamily="50" charset="-128"/>
                <a:ea typeface="Meiryo UI" panose="020B0604030504040204" pitchFamily="50" charset="-128"/>
              </a:rPr>
              <a:t>13,972</a:t>
            </a:r>
            <a:r>
              <a:rPr lang="ja-JP" altLang="en-US" dirty="0" smtClean="0">
                <a:solidFill>
                  <a:schemeClr val="tx1"/>
                </a:solidFill>
                <a:latin typeface="Meiryo UI" panose="020B0604030504040204" pitchFamily="50" charset="-128"/>
                <a:ea typeface="Meiryo UI" panose="020B0604030504040204" pitchFamily="50" charset="-128"/>
              </a:rPr>
              <a:t>円。返済総額は</a:t>
            </a:r>
            <a:r>
              <a:rPr lang="en-US" altLang="ja-JP" dirty="0" smtClean="0">
                <a:solidFill>
                  <a:schemeClr val="tx1"/>
                </a:solidFill>
                <a:latin typeface="Meiryo UI" panose="020B0604030504040204" pitchFamily="50" charset="-128"/>
                <a:ea typeface="Meiryo UI" panose="020B0604030504040204" pitchFamily="50" charset="-128"/>
              </a:rPr>
              <a:t>2,487,573</a:t>
            </a:r>
            <a:r>
              <a:rPr lang="ja-JP" altLang="en-US" dirty="0" smtClean="0">
                <a:solidFill>
                  <a:schemeClr val="tx1"/>
                </a:solidFill>
                <a:latin typeface="Meiryo UI" panose="020B0604030504040204" pitchFamily="50" charset="-128"/>
                <a:ea typeface="Meiryo UI" panose="020B0604030504040204" pitchFamily="50" charset="-128"/>
              </a:rPr>
              <a:t>円</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spcBef>
                <a:spcPts val="0"/>
              </a:spcBef>
              <a:spcAft>
                <a:spcPts val="0"/>
              </a:spcAft>
            </a:pPr>
            <a:r>
              <a:rPr lang="ja-JP" altLang="en-US" dirty="0" smtClean="0">
                <a:solidFill>
                  <a:schemeClr val="tx1"/>
                </a:solidFill>
                <a:latin typeface="Meiryo UI" panose="020B0604030504040204" pitchFamily="50" charset="-128"/>
                <a:ea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rPr>
              <a:t>22</a:t>
            </a:r>
            <a:r>
              <a:rPr lang="ja-JP" altLang="en-US" dirty="0">
                <a:solidFill>
                  <a:schemeClr val="tx1"/>
                </a:solidFill>
                <a:latin typeface="Meiryo UI" panose="020B0604030504040204" pitchFamily="50" charset="-128"/>
                <a:ea typeface="Meiryo UI" panose="020B0604030504040204" pitchFamily="50" charset="-128"/>
              </a:rPr>
              <a:t>歳</a:t>
            </a:r>
            <a:r>
              <a:rPr lang="ja-JP" altLang="en-US" dirty="0" smtClean="0">
                <a:solidFill>
                  <a:schemeClr val="tx1"/>
                </a:solidFill>
                <a:latin typeface="Meiryo UI" panose="020B0604030504040204" pitchFamily="50" charset="-128"/>
                <a:ea typeface="Meiryo UI" panose="020B0604030504040204" pitchFamily="50" charset="-128"/>
              </a:rPr>
              <a:t>で卒業した場合、</a:t>
            </a:r>
            <a:r>
              <a:rPr lang="en-US" altLang="ja-JP" dirty="0" smtClean="0">
                <a:solidFill>
                  <a:schemeClr val="tx1"/>
                </a:solidFill>
                <a:latin typeface="Meiryo UI" panose="020B0604030504040204" pitchFamily="50" charset="-128"/>
                <a:ea typeface="Meiryo UI" panose="020B0604030504040204" pitchFamily="50" charset="-128"/>
              </a:rPr>
              <a:t>37</a:t>
            </a:r>
            <a:r>
              <a:rPr lang="ja-JP" altLang="en-US" dirty="0" smtClean="0">
                <a:solidFill>
                  <a:schemeClr val="tx1"/>
                </a:solidFill>
                <a:latin typeface="Meiryo UI" panose="020B0604030504040204" pitchFamily="50" charset="-128"/>
                <a:ea typeface="Meiryo UI" panose="020B0604030504040204" pitchFamily="50" charset="-128"/>
              </a:rPr>
              <a:t>歳で返済が終了。</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例</a:t>
            </a:r>
            <a:r>
              <a:rPr lang="ja-JP" altLang="en-US" sz="2200" dirty="0">
                <a:solidFill>
                  <a:schemeClr val="tx1"/>
                </a:solidFill>
                <a:latin typeface="Meiryo UI" panose="020B0604030504040204" pitchFamily="50" charset="-128"/>
                <a:ea typeface="Meiryo UI" panose="020B0604030504040204" pitchFamily="50" charset="-128"/>
              </a:rPr>
              <a:t>２）私立文系</a:t>
            </a:r>
            <a:r>
              <a:rPr lang="en-US" altLang="ja-JP" sz="2200" dirty="0">
                <a:solidFill>
                  <a:schemeClr val="tx1"/>
                </a:solidFill>
                <a:latin typeface="Meiryo UI" panose="020B0604030504040204" pitchFamily="50" charset="-128"/>
                <a:ea typeface="Meiryo UI" panose="020B0604030504040204" pitchFamily="50" charset="-128"/>
              </a:rPr>
              <a:t>4</a:t>
            </a:r>
            <a:r>
              <a:rPr lang="ja-JP" altLang="en-US" sz="2200" dirty="0">
                <a:solidFill>
                  <a:schemeClr val="tx1"/>
                </a:solidFill>
                <a:latin typeface="Meiryo UI" panose="020B0604030504040204" pitchFamily="50" charset="-128"/>
                <a:ea typeface="Meiryo UI" panose="020B0604030504040204" pitchFamily="50" charset="-128"/>
              </a:rPr>
              <a:t>年生大学に自宅外から通う</a:t>
            </a:r>
            <a:r>
              <a:rPr lang="ja-JP" altLang="en-US" sz="2200" dirty="0" smtClean="0">
                <a:solidFill>
                  <a:schemeClr val="tx1"/>
                </a:solidFill>
                <a:latin typeface="Meiryo UI" panose="020B0604030504040204" pitchFamily="50" charset="-128"/>
                <a:ea typeface="Meiryo UI" panose="020B0604030504040204" pitchFamily="50" charset="-128"/>
              </a:rPr>
              <a:t>場合に、</a:t>
            </a:r>
            <a:r>
              <a:rPr lang="en-US" altLang="ja-JP" sz="2200" dirty="0" smtClean="0">
                <a:solidFill>
                  <a:schemeClr val="tx1"/>
                </a:solidFill>
                <a:latin typeface="Meiryo UI" panose="020B0604030504040204" pitchFamily="50" charset="-128"/>
                <a:ea typeface="Meiryo UI" panose="020B0604030504040204" pitchFamily="50" charset="-128"/>
              </a:rPr>
              <a:t>600</a:t>
            </a:r>
            <a:r>
              <a:rPr lang="ja-JP" altLang="en-US" sz="2200" dirty="0" smtClean="0">
                <a:solidFill>
                  <a:schemeClr val="tx1"/>
                </a:solidFill>
                <a:latin typeface="Meiryo UI" panose="020B0604030504040204" pitchFamily="50" charset="-128"/>
                <a:ea typeface="Meiryo UI" panose="020B0604030504040204" pitchFamily="50" charset="-128"/>
              </a:rPr>
              <a:t>万円借入</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a:solidFill>
                  <a:schemeClr val="tx1"/>
                </a:solidFill>
                <a:latin typeface="Meiryo UI" panose="020B0604030504040204" pitchFamily="50" charset="-128"/>
                <a:ea typeface="Meiryo UI" panose="020B0604030504040204" pitchFamily="50" charset="-128"/>
              </a:rPr>
              <a:t>・卒業</a:t>
            </a:r>
            <a:r>
              <a:rPr lang="en-US" altLang="ja-JP" sz="2200" dirty="0">
                <a:solidFill>
                  <a:schemeClr val="tx1"/>
                </a:solidFill>
                <a:latin typeface="Meiryo UI" panose="020B0604030504040204" pitchFamily="50" charset="-128"/>
                <a:ea typeface="Meiryo UI" panose="020B0604030504040204" pitchFamily="50" charset="-128"/>
              </a:rPr>
              <a:t>7</a:t>
            </a:r>
            <a:r>
              <a:rPr lang="ja-JP" altLang="en-US" sz="2200" dirty="0">
                <a:solidFill>
                  <a:schemeClr val="tx1"/>
                </a:solidFill>
                <a:latin typeface="Meiryo UI" panose="020B0604030504040204" pitchFamily="50" charset="-128"/>
                <a:ea typeface="Meiryo UI" panose="020B0604030504040204" pitchFamily="50" charset="-128"/>
              </a:rPr>
              <a:t>か月後から返済がスタート</a:t>
            </a: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a:t>
            </a:r>
            <a:r>
              <a:rPr lang="ja-JP" altLang="en-US" sz="2200" b="1" dirty="0" smtClean="0">
                <a:solidFill>
                  <a:srgbClr val="00B0F0"/>
                </a:solidFill>
                <a:latin typeface="Meiryo UI" panose="020B0604030504040204" pitchFamily="50" charset="-128"/>
                <a:ea typeface="Meiryo UI" panose="020B0604030504040204" pitchFamily="50" charset="-128"/>
              </a:rPr>
              <a:t>毎月</a:t>
            </a:r>
            <a:r>
              <a:rPr lang="en-US" altLang="ja-JP" sz="2200" b="1" dirty="0" smtClean="0">
                <a:solidFill>
                  <a:srgbClr val="00B0F0"/>
                </a:solidFill>
                <a:latin typeface="Meiryo UI" panose="020B0604030504040204" pitchFamily="50" charset="-128"/>
                <a:ea typeface="Meiryo UI" panose="020B0604030504040204" pitchFamily="50" charset="-128"/>
              </a:rPr>
              <a:t>26,201</a:t>
            </a:r>
            <a:r>
              <a:rPr lang="ja-JP" altLang="en-US" sz="2200" b="1" dirty="0" smtClean="0">
                <a:solidFill>
                  <a:srgbClr val="00B0F0"/>
                </a:solidFill>
                <a:latin typeface="Meiryo UI" panose="020B0604030504040204" pitchFamily="50" charset="-128"/>
                <a:ea typeface="Meiryo UI" panose="020B0604030504040204" pitchFamily="50" charset="-128"/>
              </a:rPr>
              <a:t>円</a:t>
            </a:r>
            <a:r>
              <a:rPr lang="ja-JP" altLang="en-US" sz="2200" b="1" dirty="0">
                <a:solidFill>
                  <a:srgbClr val="00B0F0"/>
                </a:solidFill>
                <a:latin typeface="Meiryo UI" panose="020B0604030504040204" pitchFamily="50" charset="-128"/>
                <a:ea typeface="Meiryo UI" panose="020B0604030504040204" pitchFamily="50" charset="-128"/>
              </a:rPr>
              <a:t>返済、</a:t>
            </a:r>
            <a:r>
              <a:rPr lang="ja-JP" altLang="en-US" sz="2200" b="1" dirty="0" smtClean="0">
                <a:solidFill>
                  <a:srgbClr val="00B0F0"/>
                </a:solidFill>
                <a:latin typeface="Meiryo UI" panose="020B0604030504040204" pitchFamily="50" charset="-128"/>
                <a:ea typeface="Meiryo UI" panose="020B0604030504040204" pitchFamily="50" charset="-128"/>
              </a:rPr>
              <a:t>計</a:t>
            </a:r>
            <a:r>
              <a:rPr lang="en-US" altLang="ja-JP" sz="2200" b="1" dirty="0" smtClean="0">
                <a:solidFill>
                  <a:srgbClr val="00B0F0"/>
                </a:solidFill>
                <a:latin typeface="Meiryo UI" panose="020B0604030504040204" pitchFamily="50" charset="-128"/>
                <a:ea typeface="Meiryo UI" panose="020B0604030504040204" pitchFamily="50" charset="-128"/>
              </a:rPr>
              <a:t>20</a:t>
            </a:r>
            <a:r>
              <a:rPr lang="ja-JP" altLang="en-US" sz="2200" b="1" dirty="0" smtClean="0">
                <a:solidFill>
                  <a:srgbClr val="00B0F0"/>
                </a:solidFill>
                <a:latin typeface="Meiryo UI" panose="020B0604030504040204" pitchFamily="50" charset="-128"/>
                <a:ea typeface="Meiryo UI" panose="020B0604030504040204" pitchFamily="50" charset="-128"/>
              </a:rPr>
              <a:t>年</a:t>
            </a:r>
            <a:r>
              <a:rPr lang="ja-JP" altLang="en-US" sz="2200" b="1" dirty="0">
                <a:solidFill>
                  <a:srgbClr val="00B0F0"/>
                </a:solidFill>
                <a:latin typeface="Meiryo UI" panose="020B0604030504040204" pitchFamily="50" charset="-128"/>
                <a:ea typeface="Meiryo UI" panose="020B0604030504040204" pitchFamily="50" charset="-128"/>
              </a:rPr>
              <a:t>で返済完了</a:t>
            </a:r>
            <a:endParaRPr lang="en-US" altLang="ja-JP" sz="2200" b="1" dirty="0">
              <a:solidFill>
                <a:srgbClr val="00B0F0"/>
              </a:solidFill>
              <a:latin typeface="Meiryo UI" panose="020B0604030504040204" pitchFamily="50" charset="-128"/>
              <a:ea typeface="Meiryo UI" panose="020B0604030504040204" pitchFamily="50" charset="-128"/>
            </a:endParaRPr>
          </a:p>
          <a:p>
            <a:pPr>
              <a:lnSpc>
                <a:spcPts val="2600"/>
              </a:lnSpc>
              <a:spcBef>
                <a:spcPts val="0"/>
              </a:spcBef>
              <a:spcAft>
                <a:spcPts val="0"/>
              </a:spcAft>
            </a:pPr>
            <a:r>
              <a:rPr lang="ja-JP" altLang="en-US" dirty="0" smtClean="0">
                <a:solidFill>
                  <a:schemeClr val="tx1"/>
                </a:solidFill>
                <a:latin typeface="Meiryo UI" panose="020B0604030504040204" pitchFamily="50" charset="-128"/>
                <a:ea typeface="Meiryo UI" panose="020B0604030504040204" pitchFamily="50" charset="-128"/>
              </a:rPr>
              <a:t>・最終</a:t>
            </a:r>
            <a:r>
              <a:rPr lang="ja-JP" altLang="en-US" dirty="0">
                <a:solidFill>
                  <a:schemeClr val="tx1"/>
                </a:solidFill>
                <a:latin typeface="Meiryo UI" panose="020B0604030504040204" pitchFamily="50" charset="-128"/>
                <a:ea typeface="Meiryo UI" panose="020B0604030504040204" pitchFamily="50" charset="-128"/>
              </a:rPr>
              <a:t>月の返済額</a:t>
            </a:r>
            <a:r>
              <a:rPr lang="ja-JP" altLang="en-US" dirty="0" smtClean="0">
                <a:solidFill>
                  <a:schemeClr val="tx1"/>
                </a:solidFill>
                <a:latin typeface="Meiryo UI" panose="020B0604030504040204" pitchFamily="50" charset="-128"/>
                <a:ea typeface="Meiryo UI" panose="020B0604030504040204" pitchFamily="50" charset="-128"/>
              </a:rPr>
              <a:t>は</a:t>
            </a:r>
            <a:r>
              <a:rPr lang="en-US" altLang="ja-JP" dirty="0" smtClean="0">
                <a:solidFill>
                  <a:schemeClr val="tx1"/>
                </a:solidFill>
                <a:latin typeface="Meiryo UI" panose="020B0604030504040204" pitchFamily="50" charset="-128"/>
                <a:ea typeface="Meiryo UI" panose="020B0604030504040204" pitchFamily="50" charset="-128"/>
              </a:rPr>
              <a:t>26,273</a:t>
            </a:r>
            <a:r>
              <a:rPr lang="ja-JP" altLang="en-US" dirty="0" smtClean="0">
                <a:solidFill>
                  <a:schemeClr val="tx1"/>
                </a:solidFill>
                <a:latin typeface="Meiryo UI" panose="020B0604030504040204" pitchFamily="50" charset="-128"/>
                <a:ea typeface="Meiryo UI" panose="020B0604030504040204" pitchFamily="50" charset="-128"/>
              </a:rPr>
              <a:t>円</a:t>
            </a:r>
            <a:r>
              <a:rPr lang="ja-JP" altLang="en-US" dirty="0">
                <a:solidFill>
                  <a:schemeClr val="tx1"/>
                </a:solidFill>
                <a:latin typeface="Meiryo UI" panose="020B0604030504040204" pitchFamily="50" charset="-128"/>
                <a:ea typeface="Meiryo UI" panose="020B0604030504040204" pitchFamily="50" charset="-128"/>
              </a:rPr>
              <a:t>。返済総額</a:t>
            </a:r>
            <a:r>
              <a:rPr lang="ja-JP" altLang="en-US" dirty="0" smtClean="0">
                <a:solidFill>
                  <a:schemeClr val="tx1"/>
                </a:solidFill>
                <a:latin typeface="Meiryo UI" panose="020B0604030504040204" pitchFamily="50" charset="-128"/>
                <a:ea typeface="Meiryo UI" panose="020B0604030504040204" pitchFamily="50" charset="-128"/>
              </a:rPr>
              <a:t>は</a:t>
            </a:r>
            <a:r>
              <a:rPr lang="en-US" altLang="ja-JP" dirty="0" smtClean="0">
                <a:solidFill>
                  <a:schemeClr val="tx1"/>
                </a:solidFill>
                <a:latin typeface="Meiryo UI" panose="020B0604030504040204" pitchFamily="50" charset="-128"/>
                <a:ea typeface="Meiryo UI" panose="020B0604030504040204" pitchFamily="50" charset="-128"/>
              </a:rPr>
              <a:t>6,288,312</a:t>
            </a:r>
            <a:r>
              <a:rPr lang="ja-JP" altLang="en-US" dirty="0" smtClean="0">
                <a:solidFill>
                  <a:schemeClr val="tx1"/>
                </a:solidFill>
                <a:latin typeface="Meiryo UI" panose="020B0604030504040204" pitchFamily="50" charset="-128"/>
                <a:ea typeface="Meiryo UI" panose="020B0604030504040204" pitchFamily="50" charset="-128"/>
              </a:rPr>
              <a:t>円。</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spcBef>
                <a:spcPts val="0"/>
              </a:spcBef>
              <a:spcAft>
                <a:spcPts val="0"/>
              </a:spcAft>
            </a:pPr>
            <a:r>
              <a:rPr lang="ja-JP" altLang="en-US" dirty="0" smtClean="0">
                <a:solidFill>
                  <a:schemeClr val="tx1"/>
                </a:solidFill>
                <a:latin typeface="Meiryo UI" panose="020B0604030504040204" pitchFamily="50" charset="-128"/>
                <a:ea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rPr>
              <a:t>22</a:t>
            </a:r>
            <a:r>
              <a:rPr lang="ja-JP" altLang="en-US" dirty="0" smtClean="0">
                <a:solidFill>
                  <a:schemeClr val="tx1"/>
                </a:solidFill>
                <a:latin typeface="Meiryo UI" panose="020B0604030504040204" pitchFamily="50" charset="-128"/>
                <a:ea typeface="Meiryo UI" panose="020B0604030504040204" pitchFamily="50" charset="-128"/>
              </a:rPr>
              <a:t>歳で卒業した場合、</a:t>
            </a:r>
            <a:r>
              <a:rPr lang="en-US" altLang="ja-JP" dirty="0" smtClean="0">
                <a:solidFill>
                  <a:schemeClr val="tx1"/>
                </a:solidFill>
                <a:latin typeface="Meiryo UI" panose="020B0604030504040204" pitchFamily="50" charset="-128"/>
                <a:ea typeface="Meiryo UI" panose="020B0604030504040204" pitchFamily="50" charset="-128"/>
              </a:rPr>
              <a:t>42</a:t>
            </a:r>
            <a:r>
              <a:rPr lang="ja-JP" altLang="en-US" dirty="0" smtClean="0">
                <a:solidFill>
                  <a:schemeClr val="tx1"/>
                </a:solidFill>
                <a:latin typeface="Meiryo UI" panose="020B0604030504040204" pitchFamily="50" charset="-128"/>
                <a:ea typeface="Meiryo UI" panose="020B0604030504040204" pitchFamily="50" charset="-128"/>
              </a:rPr>
              <a:t>歳で返済が終了。</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smtClean="0">
              <a:solidFill>
                <a:schemeClr val="tx1"/>
              </a:solidFill>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317987" y="417364"/>
          <a:ext cx="4828547" cy="622592"/>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83423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貸与型奨学金の返済</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
          <p:cNvSpPr txBox="1">
            <a:spLocks noChangeArrowheads="1"/>
          </p:cNvSpPr>
          <p:nvPr/>
        </p:nvSpPr>
        <p:spPr bwMode="auto">
          <a:xfrm>
            <a:off x="316730" y="6094914"/>
            <a:ext cx="8645236" cy="61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p>
            <a:pPr marL="536575" indent="-536575">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注１）いずれの例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、毎月定額返済、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利率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0.45%</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機関保証制度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ありの場合でシミュレーションを実施。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（注２）返済方法を変更することで、もっと早く返済を完了させることも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）独立行政法人　日本学生支援機構　奨学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金貸与・返還シミュレーション</a:t>
            </a:r>
          </a:p>
        </p:txBody>
      </p:sp>
      <p:sp>
        <p:nvSpPr>
          <p:cNvPr id="13"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99</a:t>
            </a:fld>
            <a:endParaRPr lang="en-US" altLang="ja-JP" dirty="0"/>
          </a:p>
        </p:txBody>
      </p:sp>
    </p:spTree>
    <p:extLst>
      <p:ext uri="{BB962C8B-B14F-4D97-AF65-F5344CB8AC3E}">
        <p14:creationId xmlns:p14="http://schemas.microsoft.com/office/powerpoint/2010/main" val="1471825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978698467"/>
              </p:ext>
            </p:extLst>
          </p:nvPr>
        </p:nvGraphicFramePr>
        <p:xfrm>
          <a:off x="186240" y="1169642"/>
          <a:ext cx="8709286" cy="528602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1134646">
                <a:tc>
                  <a:txBody>
                    <a:bodyPr/>
                    <a:lstStyle/>
                    <a:p>
                      <a:pPr algn="r">
                        <a:lnSpc>
                          <a:spcPct val="15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「借りる」</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と一般的に利子（金利）が発生します。</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元本と利子、両方を返済</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する必要があります。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607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クレジットカード</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の利用もお金を借りることになります。</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手数料</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（実質的には金利）が発生します。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7899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600"/>
                        </a:spcBef>
                      </a:pPr>
                      <a:r>
                        <a:rPr lang="ja-JP" altLang="en-US" sz="2200" b="0" dirty="0" smtClean="0">
                          <a:solidFill>
                            <a:schemeClr val="tx1"/>
                          </a:solidFill>
                          <a:latin typeface="Meiryo UI" panose="020B0604030504040204" pitchFamily="50" charset="-128"/>
                          <a:ea typeface="Meiryo UI" panose="020B0604030504040204" pitchFamily="50" charset="-128"/>
                        </a:rPr>
                        <a:t>借りる前に</a:t>
                      </a:r>
                      <a:r>
                        <a:rPr lang="ja-JP" altLang="en-US" sz="2200" b="1" dirty="0" smtClean="0">
                          <a:solidFill>
                            <a:srgbClr val="00B0F0"/>
                          </a:solidFill>
                          <a:latin typeface="Meiryo UI" panose="020B0604030504040204" pitchFamily="50" charset="-128"/>
                          <a:ea typeface="Meiryo UI" panose="020B0604030504040204" pitchFamily="50" charset="-128"/>
                        </a:rPr>
                        <a:t>返済のイメージ</a:t>
                      </a:r>
                      <a:r>
                        <a:rPr lang="ja-JP" altLang="en-US" sz="2200" b="0" dirty="0" smtClean="0">
                          <a:solidFill>
                            <a:schemeClr val="tx1"/>
                          </a:solidFill>
                          <a:latin typeface="Meiryo UI" panose="020B0604030504040204" pitchFamily="50" charset="-128"/>
                          <a:ea typeface="Meiryo UI" panose="020B0604030504040204" pitchFamily="50" charset="-128"/>
                        </a:rPr>
                        <a:t>を持ちましょう。</a:t>
                      </a:r>
                      <a:endParaRPr lang="en-US" altLang="ja-JP" sz="2200" b="0" dirty="0" smtClean="0">
                        <a:solidFill>
                          <a:schemeClr val="tx1"/>
                        </a:solidFill>
                        <a:latin typeface="Meiryo UI" panose="020B0604030504040204" pitchFamily="50" charset="-128"/>
                        <a:ea typeface="Meiryo UI" panose="020B0604030504040204" pitchFamily="50" charset="-128"/>
                      </a:endParaRPr>
                    </a:p>
                    <a:p>
                      <a:pPr>
                        <a:lnSpc>
                          <a:spcPct val="120000"/>
                        </a:lnSpc>
                        <a:spcBef>
                          <a:spcPts val="600"/>
                        </a:spcBef>
                      </a:pPr>
                      <a:r>
                        <a:rPr lang="ja-JP" altLang="en-US" sz="2200" b="0" dirty="0" smtClean="0">
                          <a:solidFill>
                            <a:schemeClr val="tx1"/>
                          </a:solidFill>
                          <a:latin typeface="Meiryo UI" panose="020B0604030504040204" pitchFamily="50" charset="-128"/>
                          <a:ea typeface="Meiryo UI" panose="020B0604030504040204" pitchFamily="50" charset="-128"/>
                        </a:rPr>
                        <a:t>（毎月の返済額、返済期間、返済総額を確認する）</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7404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借り過ぎに注意</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3763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必要に応じて、</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奨学金</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の仕組みを理解し活用しましょう。家計管理をしっかりして、計画的に返済しましょう。</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100</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961954543"/>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409888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43155"/>
            <a:ext cx="2867661" cy="560938"/>
            <a:chOff x="1202980" y="1065283"/>
            <a:chExt cx="1776333" cy="172885"/>
          </a:xfrm>
        </p:grpSpPr>
        <p:sp>
          <p:nvSpPr>
            <p:cNvPr id="7" name="テキスト ボックス 6"/>
            <p:cNvSpPr txBox="1"/>
            <p:nvPr/>
          </p:nvSpPr>
          <p:spPr>
            <a:xfrm>
              <a:off x="1637827" y="1065283"/>
              <a:ext cx="1341486" cy="161695"/>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金融トラブル</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6</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101</a:t>
            </a:fld>
            <a:endParaRPr lang="en-US" altLang="ja-JP" dirty="0"/>
          </a:p>
        </p:txBody>
      </p:sp>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42454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0"/>
            <a:ext cx="8624236" cy="2023429"/>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金融トラブルの相談窓口は？</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528763" indent="-457200">
              <a:spcBef>
                <a:spcPct val="0"/>
              </a:spcBef>
              <a:spcAft>
                <a:spcPts val="0"/>
              </a:spcAft>
              <a:buFont typeface="+mj-ea"/>
              <a:buAutoNum type="circleNumDbPlain"/>
              <a:defRPr/>
            </a:pP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117</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番</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528763" indent="-457200">
              <a:spcBef>
                <a:spcPct val="0"/>
              </a:spcBef>
              <a:spcAft>
                <a:spcPts val="0"/>
              </a:spcAft>
              <a:buFont typeface="+mj-ea"/>
              <a:buAutoNum type="circleNumDbPlain"/>
              <a:defRPr/>
            </a:pP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171</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番</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528763" indent="-457200">
              <a:spcBef>
                <a:spcPct val="0"/>
              </a:spcBef>
              <a:spcAft>
                <a:spcPts val="0"/>
              </a:spcAft>
              <a:buFont typeface="+mj-ea"/>
              <a:buAutoNum type="circleNumDbPlain"/>
              <a:defRPr/>
            </a:pP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188</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番</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102</a:t>
            </a:fld>
            <a:endParaRPr lang="en-US" altLang="ja-JP" dirty="0"/>
          </a:p>
        </p:txBody>
      </p:sp>
      <p:grpSp>
        <p:nvGrpSpPr>
          <p:cNvPr id="9" name="グループ化 8"/>
          <p:cNvGrpSpPr/>
          <p:nvPr/>
        </p:nvGrpSpPr>
        <p:grpSpPr>
          <a:xfrm>
            <a:off x="2406316" y="3165377"/>
            <a:ext cx="4427621" cy="3391666"/>
            <a:chOff x="2438902" y="3345943"/>
            <a:chExt cx="3820778" cy="290082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902" y="3347320"/>
              <a:ext cx="1775909" cy="2899443"/>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28" y="3345943"/>
              <a:ext cx="1776752" cy="2900820"/>
            </a:xfrm>
            <a:prstGeom prst="rect">
              <a:avLst/>
            </a:prstGeom>
          </p:spPr>
        </p:pic>
      </p:grpSp>
      <p:sp>
        <p:nvSpPr>
          <p:cNvPr id="12" name="正方形/長方形 11"/>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星 5 1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89905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299404163"/>
              </p:ext>
            </p:extLst>
          </p:nvPr>
        </p:nvGraphicFramePr>
        <p:xfrm>
          <a:off x="317988" y="417364"/>
          <a:ext cx="6578758" cy="622592"/>
        </p:xfrm>
        <a:graphic>
          <a:graphicData uri="http://schemas.openxmlformats.org/drawingml/2006/table">
            <a:tbl>
              <a:tblPr firstRow="1" bandRow="1">
                <a:tableStyleId>{5C22544A-7EE6-4342-B048-85BDC9FD1C3A}</a:tableStyleId>
              </a:tblPr>
              <a:tblGrid>
                <a:gridCol w="1312102">
                  <a:extLst>
                    <a:ext uri="{9D8B030D-6E8A-4147-A177-3AD203B41FA5}">
                      <a16:colId xmlns:a16="http://schemas.microsoft.com/office/drawing/2014/main" val="20000"/>
                    </a:ext>
                  </a:extLst>
                </a:gridCol>
                <a:gridCol w="5266656">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金融トラブルの具体例①</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35" y="3236676"/>
            <a:ext cx="2030413" cy="2956912"/>
          </a:xfrm>
          <a:prstGeom prst="rect">
            <a:avLst/>
          </a:prstGeom>
        </p:spPr>
      </p:pic>
      <p:sp>
        <p:nvSpPr>
          <p:cNvPr id="25" name="タイトル 1"/>
          <p:cNvSpPr txBox="1">
            <a:spLocks/>
          </p:cNvSpPr>
          <p:nvPr/>
        </p:nvSpPr>
        <p:spPr>
          <a:xfrm>
            <a:off x="317988" y="2099417"/>
            <a:ext cx="2483508" cy="76135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Aft>
                <a:spcPts val="0"/>
              </a:spcAft>
            </a:pPr>
            <a:r>
              <a:rPr lang="ja-JP" altLang="en-US"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友達づきあい</a:t>
            </a:r>
            <a:endParaRPr lang="en-US" altLang="ja-JP" sz="28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ＳＮＳ</a:t>
            </a:r>
            <a:endParaRPr lang="en-US" altLang="ja-JP"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吹き出し 25"/>
          <p:cNvSpPr/>
          <p:nvPr/>
        </p:nvSpPr>
        <p:spPr>
          <a:xfrm>
            <a:off x="3046664" y="1990818"/>
            <a:ext cx="4992436" cy="1739903"/>
          </a:xfrm>
          <a:prstGeom prst="wedgeRoundRectCallout">
            <a:avLst>
              <a:gd name="adj1" fmla="val -55822"/>
              <a:gd name="adj2" fmla="val 29287"/>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kumimoji="1" lang="ja-JP" altLang="en-US" sz="2400" b="1" dirty="0" smtClean="0">
                <a:solidFill>
                  <a:schemeClr val="tx1"/>
                </a:solidFill>
                <a:latin typeface="Meiryo UI" panose="020B0604030504040204" pitchFamily="50" charset="-128"/>
                <a:ea typeface="Meiryo UI" panose="020B0604030504040204" pitchFamily="50" charset="-128"/>
              </a:rPr>
              <a:t>バイナリーオプション</a:t>
            </a:r>
            <a:r>
              <a:rPr kumimoji="1" lang="ja-JP" altLang="en-US" sz="2400" dirty="0" smtClean="0">
                <a:solidFill>
                  <a:schemeClr val="tx1"/>
                </a:solidFill>
                <a:latin typeface="Meiryo UI" panose="020B0604030504040204" pitchFamily="50" charset="-128"/>
                <a:ea typeface="Meiryo UI" panose="020B0604030504040204" pitchFamily="50" charset="-128"/>
              </a:rPr>
              <a:t>って知ってる？</a:t>
            </a:r>
            <a:endParaRPr kumimoji="1" lang="en-US" altLang="ja-JP" sz="2400" dirty="0" smtClean="0">
              <a:solidFill>
                <a:schemeClr val="tx1"/>
              </a:solidFill>
              <a:latin typeface="Meiryo UI" panose="020B0604030504040204" pitchFamily="50" charset="-128"/>
              <a:ea typeface="Meiryo UI" panose="020B0604030504040204" pitchFamily="50" charset="-128"/>
            </a:endParaRPr>
          </a:p>
          <a:p>
            <a:pPr>
              <a:spcBef>
                <a:spcPts val="0"/>
              </a:spcBef>
              <a:spcAft>
                <a:spcPts val="0"/>
              </a:spcAft>
            </a:pPr>
            <a:r>
              <a:rPr lang="ja-JP" altLang="en-US" sz="2400" dirty="0" smtClean="0">
                <a:solidFill>
                  <a:schemeClr val="tx1"/>
                </a:solidFill>
                <a:latin typeface="Meiryo UI" panose="020B0604030504040204" pitchFamily="50" charset="-128"/>
                <a:ea typeface="Meiryo UI" panose="020B0604030504040204" pitchFamily="50" charset="-128"/>
              </a:rPr>
              <a:t>分析ツールが入った</a:t>
            </a:r>
            <a:r>
              <a:rPr lang="en-US" altLang="ja-JP" sz="2400" dirty="0" smtClean="0">
                <a:solidFill>
                  <a:schemeClr val="tx1"/>
                </a:solidFill>
                <a:latin typeface="Meiryo UI" panose="020B0604030504040204" pitchFamily="50" charset="-128"/>
                <a:ea typeface="Meiryo UI" panose="020B0604030504040204" pitchFamily="50" charset="-128"/>
              </a:rPr>
              <a:t>USB </a:t>
            </a:r>
            <a:r>
              <a:rPr lang="ja-JP" altLang="en-US" sz="2400" dirty="0" smtClean="0">
                <a:solidFill>
                  <a:schemeClr val="tx1"/>
                </a:solidFill>
                <a:latin typeface="Meiryo UI" panose="020B0604030504040204" pitchFamily="50" charset="-128"/>
                <a:ea typeface="Meiryo UI" panose="020B0604030504040204" pitchFamily="50" charset="-128"/>
              </a:rPr>
              <a:t>を買えば、</a:t>
            </a:r>
            <a:endParaRPr lang="en-US" altLang="ja-JP" sz="2400" dirty="0" smtClean="0">
              <a:solidFill>
                <a:schemeClr val="tx1"/>
              </a:solidFill>
              <a:latin typeface="Meiryo UI" panose="020B0604030504040204" pitchFamily="50" charset="-128"/>
              <a:ea typeface="Meiryo UI" panose="020B0604030504040204" pitchFamily="50" charset="-128"/>
            </a:endParaRPr>
          </a:p>
          <a:p>
            <a:pPr>
              <a:spcBef>
                <a:spcPts val="0"/>
              </a:spcBef>
              <a:spcAft>
                <a:spcPts val="0"/>
              </a:spcAft>
            </a:pPr>
            <a:r>
              <a:rPr lang="ja-JP" altLang="en-US" sz="2400" b="1" dirty="0" smtClean="0">
                <a:solidFill>
                  <a:schemeClr val="tx1"/>
                </a:solidFill>
                <a:latin typeface="Meiryo UI" panose="020B0604030504040204" pitchFamily="50" charset="-128"/>
                <a:ea typeface="Meiryo UI" panose="020B0604030504040204" pitchFamily="50" charset="-128"/>
              </a:rPr>
              <a:t>簡単に、絶対儲かるよ</a:t>
            </a:r>
            <a:r>
              <a:rPr lang="ja-JP" altLang="en-US" sz="2400" dirty="0" smtClean="0">
                <a:solidFill>
                  <a:schemeClr val="tx1"/>
                </a:solidFill>
                <a:latin typeface="Meiryo UI" panose="020B0604030504040204" pitchFamily="50" charset="-128"/>
                <a:ea typeface="Meiryo UI" panose="020B0604030504040204" pitchFamily="50" charset="-128"/>
              </a:rPr>
              <a:t>！</a:t>
            </a:r>
            <a:endParaRPr lang="en-US" altLang="ja-JP" sz="2400" dirty="0" smtClean="0">
              <a:solidFill>
                <a:schemeClr val="tx1"/>
              </a:solidFill>
              <a:latin typeface="Meiryo UI" panose="020B0604030504040204" pitchFamily="50" charset="-128"/>
              <a:ea typeface="Meiryo UI" panose="020B0604030504040204" pitchFamily="50" charset="-128"/>
            </a:endParaRPr>
          </a:p>
        </p:txBody>
      </p:sp>
      <p:sp>
        <p:nvSpPr>
          <p:cNvPr id="27" name="角丸四角形吹き出し 26"/>
          <p:cNvSpPr/>
          <p:nvPr/>
        </p:nvSpPr>
        <p:spPr>
          <a:xfrm>
            <a:off x="3046664" y="4026384"/>
            <a:ext cx="5524500" cy="1160794"/>
          </a:xfrm>
          <a:prstGeom prst="wedgeRoundRectCallout">
            <a:avLst>
              <a:gd name="adj1" fmla="val -56500"/>
              <a:gd name="adj2" fmla="val 31165"/>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ja-JP" altLang="en-US" sz="2400" dirty="0" smtClean="0">
                <a:solidFill>
                  <a:schemeClr val="tx1"/>
                </a:solidFill>
                <a:latin typeface="Meiryo UI" panose="020B0604030504040204" pitchFamily="50" charset="-128"/>
                <a:ea typeface="Meiryo UI" panose="020B0604030504040204" pitchFamily="50" charset="-128"/>
              </a:rPr>
              <a:t>お金がなくても、</a:t>
            </a:r>
            <a:r>
              <a:rPr lang="ja-JP" altLang="en-US" sz="2400" b="1" dirty="0" smtClean="0">
                <a:solidFill>
                  <a:schemeClr val="tx1"/>
                </a:solidFill>
                <a:latin typeface="Meiryo UI" panose="020B0604030504040204" pitchFamily="50" charset="-128"/>
                <a:ea typeface="Meiryo UI" panose="020B0604030504040204" pitchFamily="50" charset="-128"/>
              </a:rPr>
              <a:t>学生ローン</a:t>
            </a:r>
            <a:r>
              <a:rPr lang="ja-JP" altLang="en-US" sz="2400" dirty="0" smtClean="0">
                <a:solidFill>
                  <a:schemeClr val="tx1"/>
                </a:solidFill>
                <a:latin typeface="Meiryo UI" panose="020B0604030504040204" pitchFamily="50" charset="-128"/>
                <a:ea typeface="Meiryo UI" panose="020B0604030504040204" pitchFamily="50" charset="-128"/>
              </a:rPr>
              <a:t>で借りるといい。</a:t>
            </a:r>
            <a:endParaRPr lang="en-US" altLang="ja-JP" sz="2400" dirty="0" smtClean="0">
              <a:solidFill>
                <a:schemeClr val="tx1"/>
              </a:solidFill>
              <a:latin typeface="Meiryo UI" panose="020B0604030504040204" pitchFamily="50" charset="-128"/>
              <a:ea typeface="Meiryo UI" panose="020B0604030504040204" pitchFamily="50" charset="-128"/>
            </a:endParaRPr>
          </a:p>
          <a:p>
            <a:pPr>
              <a:spcBef>
                <a:spcPts val="0"/>
              </a:spcBef>
              <a:spcAft>
                <a:spcPts val="0"/>
              </a:spcAft>
            </a:pPr>
            <a:r>
              <a:rPr lang="ja-JP" altLang="en-US" sz="2400" dirty="0" smtClean="0">
                <a:solidFill>
                  <a:schemeClr val="tx1"/>
                </a:solidFill>
                <a:latin typeface="Meiryo UI" panose="020B0604030504040204" pitchFamily="50" charset="-128"/>
                <a:ea typeface="Meiryo UI" panose="020B0604030504040204" pitchFamily="50" charset="-128"/>
              </a:rPr>
              <a:t>すぐに利益が出て返せるよ！</a:t>
            </a:r>
            <a:endParaRPr lang="en-US" altLang="ja-JP" sz="2400" dirty="0" smtClean="0">
              <a:solidFill>
                <a:schemeClr val="tx1"/>
              </a:solidFill>
              <a:latin typeface="Meiryo UI" panose="020B0604030504040204" pitchFamily="50" charset="-128"/>
              <a:ea typeface="Meiryo UI" panose="020B0604030504040204" pitchFamily="50" charset="-128"/>
            </a:endParaRPr>
          </a:p>
        </p:txBody>
      </p:sp>
      <p:sp>
        <p:nvSpPr>
          <p:cNvPr id="33" name="角丸四角形吹き出し 32"/>
          <p:cNvSpPr/>
          <p:nvPr/>
        </p:nvSpPr>
        <p:spPr>
          <a:xfrm>
            <a:off x="3046664" y="5509435"/>
            <a:ext cx="4992436" cy="852818"/>
          </a:xfrm>
          <a:prstGeom prst="wedgeRoundRectCallout">
            <a:avLst>
              <a:gd name="adj1" fmla="val -55597"/>
              <a:gd name="adj2" fmla="val 29182"/>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ja-JP" altLang="en-US" sz="2400" dirty="0">
                <a:solidFill>
                  <a:schemeClr val="tx1"/>
                </a:solidFill>
                <a:latin typeface="Meiryo UI" panose="020B0604030504040204" pitchFamily="50" charset="-128"/>
                <a:ea typeface="Meiryo UI" panose="020B0604030504040204" pitchFamily="50" charset="-128"/>
              </a:rPr>
              <a:t>誰</a:t>
            </a:r>
            <a:r>
              <a:rPr lang="ja-JP" altLang="en-US" sz="2400" dirty="0" smtClean="0">
                <a:solidFill>
                  <a:schemeClr val="tx1"/>
                </a:solidFill>
                <a:latin typeface="Meiryo UI" panose="020B0604030504040204" pitchFamily="50" charset="-128"/>
                <a:ea typeface="Meiryo UI" panose="020B0604030504040204" pitchFamily="50" charset="-128"/>
              </a:rPr>
              <a:t>かを</a:t>
            </a:r>
            <a:r>
              <a:rPr lang="ja-JP" altLang="en-US" sz="2400" b="1" dirty="0" smtClean="0">
                <a:solidFill>
                  <a:schemeClr val="tx1"/>
                </a:solidFill>
                <a:latin typeface="Meiryo UI" panose="020B0604030504040204" pitchFamily="50" charset="-128"/>
                <a:ea typeface="Meiryo UI" panose="020B0604030504040204" pitchFamily="50" charset="-128"/>
              </a:rPr>
              <a:t>紹介すると報酬</a:t>
            </a:r>
            <a:r>
              <a:rPr lang="ja-JP" altLang="en-US" sz="2400" dirty="0" smtClean="0">
                <a:solidFill>
                  <a:schemeClr val="tx1"/>
                </a:solidFill>
                <a:latin typeface="Meiryo UI" panose="020B0604030504040204" pitchFamily="50" charset="-128"/>
                <a:ea typeface="Meiryo UI" panose="020B0604030504040204" pitchFamily="50" charset="-128"/>
              </a:rPr>
              <a:t>がもらえるよ！</a:t>
            </a:r>
            <a:endParaRPr lang="en-US" altLang="ja-JP" sz="2400" dirty="0" smtClean="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544535" y="1190111"/>
            <a:ext cx="4977960" cy="5905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マルチ商法</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（ネットワークビジネス）</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103</a:t>
            </a:fld>
            <a:endParaRPr lang="en-US" altLang="ja-JP" dirty="0"/>
          </a:p>
        </p:txBody>
      </p:sp>
    </p:spTree>
    <p:extLst>
      <p:ext uri="{BB962C8B-B14F-4D97-AF65-F5344CB8AC3E}">
        <p14:creationId xmlns:p14="http://schemas.microsoft.com/office/powerpoint/2010/main" val="6342944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799370161"/>
              </p:ext>
            </p:extLst>
          </p:nvPr>
        </p:nvGraphicFramePr>
        <p:xfrm>
          <a:off x="317988" y="417364"/>
          <a:ext cx="6578758" cy="622592"/>
        </p:xfrm>
        <a:graphic>
          <a:graphicData uri="http://schemas.openxmlformats.org/drawingml/2006/table">
            <a:tbl>
              <a:tblPr firstRow="1" bandRow="1">
                <a:tableStyleId>{5C22544A-7EE6-4342-B048-85BDC9FD1C3A}</a:tableStyleId>
              </a:tblPr>
              <a:tblGrid>
                <a:gridCol w="1312102">
                  <a:extLst>
                    <a:ext uri="{9D8B030D-6E8A-4147-A177-3AD203B41FA5}">
                      <a16:colId xmlns:a16="http://schemas.microsoft.com/office/drawing/2014/main" val="20000"/>
                    </a:ext>
                  </a:extLst>
                </a:gridCol>
                <a:gridCol w="5266656">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金融トラブルの具体例②</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38" y="2707289"/>
            <a:ext cx="2030413" cy="2956912"/>
          </a:xfrm>
          <a:prstGeom prst="rect">
            <a:avLst/>
          </a:prstGeom>
        </p:spPr>
      </p:pic>
      <p:sp>
        <p:nvSpPr>
          <p:cNvPr id="25" name="タイトル 1"/>
          <p:cNvSpPr txBox="1">
            <a:spLocks/>
          </p:cNvSpPr>
          <p:nvPr/>
        </p:nvSpPr>
        <p:spPr>
          <a:xfrm>
            <a:off x="373991" y="1570030"/>
            <a:ext cx="2483508" cy="76135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Aft>
                <a:spcPts val="0"/>
              </a:spcAft>
            </a:pPr>
            <a:r>
              <a:rPr lang="ja-JP" altLang="en-US"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友達づきあい</a:t>
            </a:r>
            <a:endParaRPr lang="en-US" altLang="ja-JP" sz="28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ＳＮＳ</a:t>
            </a:r>
            <a:endParaRPr lang="en-US" altLang="ja-JP"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吹き出し 25"/>
          <p:cNvSpPr/>
          <p:nvPr/>
        </p:nvSpPr>
        <p:spPr>
          <a:xfrm>
            <a:off x="3022601" y="1457320"/>
            <a:ext cx="5410198" cy="1373296"/>
          </a:xfrm>
          <a:prstGeom prst="wedgeRoundRectCallout">
            <a:avLst>
              <a:gd name="adj1" fmla="val -55822"/>
              <a:gd name="adj2" fmla="val 29287"/>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kumimoji="1" lang="ja-JP" altLang="en-US" sz="2400" b="1" dirty="0" smtClean="0">
                <a:solidFill>
                  <a:schemeClr val="tx1"/>
                </a:solidFill>
                <a:latin typeface="Meiryo UI" panose="020B0604030504040204" pitchFamily="50" charset="-128"/>
                <a:ea typeface="Meiryo UI" panose="020B0604030504040204" pitchFamily="50" charset="-128"/>
              </a:rPr>
              <a:t>暗号資産</a:t>
            </a:r>
            <a:r>
              <a:rPr lang="ja-JP" altLang="en-US" sz="2400" b="1" dirty="0" smtClean="0">
                <a:solidFill>
                  <a:schemeClr val="tx1"/>
                </a:solidFill>
                <a:latin typeface="Meiryo UI" panose="020B0604030504040204" pitchFamily="50" charset="-128"/>
                <a:ea typeface="Meiryo UI" panose="020B0604030504040204" pitchFamily="50" charset="-128"/>
              </a:rPr>
              <a:t>（仮想通貨）</a:t>
            </a:r>
            <a:r>
              <a:rPr kumimoji="1" lang="ja-JP" altLang="en-US" sz="2400" dirty="0" smtClean="0">
                <a:solidFill>
                  <a:schemeClr val="tx1"/>
                </a:solidFill>
                <a:latin typeface="Meiryo UI" panose="020B0604030504040204" pitchFamily="50" charset="-128"/>
                <a:ea typeface="Meiryo UI" panose="020B0604030504040204" pitchFamily="50" charset="-128"/>
              </a:rPr>
              <a:t>に投資すれば、月●</a:t>
            </a:r>
            <a:r>
              <a:rPr lang="ja-JP" altLang="en-US" sz="2400" dirty="0" smtClean="0">
                <a:solidFill>
                  <a:schemeClr val="tx1"/>
                </a:solidFill>
                <a:latin typeface="Meiryo UI" panose="020B0604030504040204" pitchFamily="50" charset="-128"/>
                <a:ea typeface="Meiryo UI" panose="020B0604030504040204" pitchFamily="50" charset="-128"/>
              </a:rPr>
              <a:t>万円くらいは稼げるよ</a:t>
            </a:r>
            <a:r>
              <a:rPr kumimoji="1" lang="ja-JP" altLang="en-US" sz="2400" dirty="0" smtClean="0">
                <a:solidFill>
                  <a:schemeClr val="tx1"/>
                </a:solidFill>
                <a:latin typeface="Meiryo UI" panose="020B0604030504040204" pitchFamily="50" charset="-128"/>
                <a:ea typeface="Meiryo UI" panose="020B0604030504040204" pitchFamily="50" charset="-128"/>
              </a:rPr>
              <a:t>！</a:t>
            </a:r>
            <a:endParaRPr lang="en-US" altLang="ja-JP" sz="2400" dirty="0" smtClean="0">
              <a:solidFill>
                <a:schemeClr val="tx1"/>
              </a:solidFill>
              <a:latin typeface="Meiryo UI" panose="020B0604030504040204" pitchFamily="50" charset="-128"/>
              <a:ea typeface="Meiryo UI" panose="020B0604030504040204" pitchFamily="50" charset="-128"/>
            </a:endParaRPr>
          </a:p>
        </p:txBody>
      </p:sp>
      <p:sp>
        <p:nvSpPr>
          <p:cNvPr id="27" name="角丸四角形吹き出し 26"/>
          <p:cNvSpPr/>
          <p:nvPr/>
        </p:nvSpPr>
        <p:spPr>
          <a:xfrm>
            <a:off x="3022601" y="3088678"/>
            <a:ext cx="5016499" cy="1319544"/>
          </a:xfrm>
          <a:prstGeom prst="wedgeRoundRectCallout">
            <a:avLst>
              <a:gd name="adj1" fmla="val -56500"/>
              <a:gd name="adj2" fmla="val 31165"/>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ja-JP" altLang="en-US" sz="2400" b="1" dirty="0" smtClean="0">
                <a:solidFill>
                  <a:schemeClr val="tx1"/>
                </a:solidFill>
                <a:latin typeface="Meiryo UI" panose="020B0604030504040204" pitchFamily="50" charset="-128"/>
                <a:ea typeface="Meiryo UI" panose="020B0604030504040204" pitchFamily="50" charset="-128"/>
              </a:rPr>
              <a:t>海外の不動産事業</a:t>
            </a:r>
            <a:r>
              <a:rPr lang="ja-JP" altLang="en-US" sz="2400" dirty="0" smtClean="0">
                <a:solidFill>
                  <a:schemeClr val="tx1"/>
                </a:solidFill>
                <a:latin typeface="Meiryo UI" panose="020B0604030504040204" pitchFamily="50" charset="-128"/>
                <a:ea typeface="Meiryo UI" panose="020B0604030504040204" pitchFamily="50" charset="-128"/>
              </a:rPr>
              <a:t>に投資すれば、</a:t>
            </a:r>
            <a:endParaRPr lang="en-US" altLang="ja-JP" sz="2400" dirty="0" smtClean="0">
              <a:solidFill>
                <a:schemeClr val="tx1"/>
              </a:solidFill>
              <a:latin typeface="Meiryo UI" panose="020B0604030504040204" pitchFamily="50" charset="-128"/>
              <a:ea typeface="Meiryo UI" panose="020B0604030504040204" pitchFamily="50" charset="-128"/>
            </a:endParaRPr>
          </a:p>
          <a:p>
            <a:pPr>
              <a:spcBef>
                <a:spcPts val="0"/>
              </a:spcBef>
              <a:spcAft>
                <a:spcPts val="0"/>
              </a:spcAft>
            </a:pPr>
            <a:r>
              <a:rPr lang="en-US" altLang="ja-JP" sz="2400" dirty="0" smtClean="0">
                <a:solidFill>
                  <a:schemeClr val="tx1"/>
                </a:solidFill>
                <a:latin typeface="Meiryo UI" panose="020B0604030504040204" pitchFamily="50" charset="-128"/>
                <a:ea typeface="Meiryo UI" panose="020B0604030504040204" pitchFamily="50" charset="-128"/>
              </a:rPr>
              <a:t>1</a:t>
            </a:r>
            <a:r>
              <a:rPr lang="ja-JP" altLang="en-US" sz="2400" dirty="0" smtClean="0">
                <a:solidFill>
                  <a:schemeClr val="tx1"/>
                </a:solidFill>
                <a:latin typeface="Meiryo UI" panose="020B0604030504040204" pitchFamily="50" charset="-128"/>
                <a:ea typeface="Meiryo UI" panose="020B0604030504040204" pitchFamily="50" charset="-128"/>
              </a:rPr>
              <a:t>年後には●倍になるよ！</a:t>
            </a:r>
            <a:endParaRPr lang="en-US" altLang="ja-JP" sz="2400" dirty="0" smtClean="0">
              <a:solidFill>
                <a:schemeClr val="tx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4414742" y="4787301"/>
            <a:ext cx="4035211" cy="1545434"/>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42900" indent="-342900" algn="l">
              <a:spcAft>
                <a:spcPts val="0"/>
              </a:spcAft>
              <a:buFont typeface="Wingdings" panose="05000000000000000000" pitchFamily="2" charset="2"/>
              <a:buChar char="Ø"/>
            </a:pPr>
            <a:r>
              <a:rPr lang="ja-JP" altLang="en-US"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多額の損失が発生した</a:t>
            </a:r>
            <a:endParaRPr lang="en-US" altLang="ja-JP"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l">
              <a:spcAft>
                <a:spcPts val="0"/>
              </a:spcAft>
              <a:buFont typeface="Wingdings" panose="05000000000000000000" pitchFamily="2" charset="2"/>
              <a:buChar char="Ø"/>
            </a:pPr>
            <a:r>
              <a:rPr lang="ja-JP" altLang="en-US"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業者と連絡がつかなくなった</a:t>
            </a:r>
            <a:endParaRPr lang="en-US" altLang="ja-JP"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l">
              <a:spcAft>
                <a:spcPts val="0"/>
              </a:spcAft>
              <a:buFont typeface="Wingdings" panose="05000000000000000000" pitchFamily="2" charset="2"/>
              <a:buChar char="Ø"/>
            </a:pPr>
            <a:r>
              <a:rPr lang="ja-JP" altLang="en-US"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お金が</a:t>
            </a:r>
            <a:r>
              <a:rPr lang="ja-JP" altLang="en-US" sz="24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返</a:t>
            </a:r>
            <a:r>
              <a:rPr lang="ja-JP" altLang="en-US"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ってこない　</a:t>
            </a:r>
            <a:endParaRPr lang="en-US" altLang="ja-JP"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l">
              <a:spcAft>
                <a:spcPts val="0"/>
              </a:spcAft>
              <a:buFont typeface="Wingdings" panose="05000000000000000000" pitchFamily="2" charset="2"/>
              <a:buChar char="Ø"/>
            </a:pPr>
            <a:r>
              <a:rPr lang="ja-JP" altLang="en-US"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無登録業者に注意！　</a:t>
            </a:r>
            <a:endParaRPr lang="en-US" altLang="ja-JP"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星 32 1"/>
          <p:cNvSpPr/>
          <p:nvPr/>
        </p:nvSpPr>
        <p:spPr>
          <a:xfrm>
            <a:off x="2929650" y="4906248"/>
            <a:ext cx="1389742" cy="1307541"/>
          </a:xfrm>
          <a:prstGeom prst="star32">
            <a:avLst>
              <a:gd name="adj" fmla="val 44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000" b="1" dirty="0" smtClean="0">
                <a:latin typeface="Meiryo UI" panose="020B0604030504040204" pitchFamily="50" charset="-128"/>
                <a:ea typeface="Meiryo UI" panose="020B0604030504040204" pitchFamily="50" charset="-128"/>
              </a:rPr>
              <a:t>トラブル</a:t>
            </a:r>
            <a:endParaRPr kumimoji="1" lang="ja-JP" altLang="en-US" sz="2000" b="1" dirty="0">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104</a:t>
            </a:fld>
            <a:endParaRPr lang="en-US" altLang="ja-JP" dirty="0"/>
          </a:p>
        </p:txBody>
      </p:sp>
    </p:spTree>
    <p:extLst>
      <p:ext uri="{BB962C8B-B14F-4D97-AF65-F5344CB8AC3E}">
        <p14:creationId xmlns:p14="http://schemas.microsoft.com/office/powerpoint/2010/main" val="364465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194191735"/>
              </p:ext>
            </p:extLst>
          </p:nvPr>
        </p:nvGraphicFramePr>
        <p:xfrm>
          <a:off x="317988" y="417364"/>
          <a:ext cx="6578758" cy="622592"/>
        </p:xfrm>
        <a:graphic>
          <a:graphicData uri="http://schemas.openxmlformats.org/drawingml/2006/table">
            <a:tbl>
              <a:tblPr firstRow="1" bandRow="1">
                <a:tableStyleId>{5C22544A-7EE6-4342-B048-85BDC9FD1C3A}</a:tableStyleId>
              </a:tblPr>
              <a:tblGrid>
                <a:gridCol w="1312102">
                  <a:extLst>
                    <a:ext uri="{9D8B030D-6E8A-4147-A177-3AD203B41FA5}">
                      <a16:colId xmlns:a16="http://schemas.microsoft.com/office/drawing/2014/main" val="20000"/>
                    </a:ext>
                  </a:extLst>
                </a:gridCol>
                <a:gridCol w="5266656">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金融トラブルの具体例③</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角丸四角形吹き出し 25"/>
          <p:cNvSpPr/>
          <p:nvPr/>
        </p:nvSpPr>
        <p:spPr>
          <a:xfrm>
            <a:off x="3130885" y="1973521"/>
            <a:ext cx="4699000" cy="2148305"/>
          </a:xfrm>
          <a:prstGeom prst="wedgeRoundRectCallout">
            <a:avLst>
              <a:gd name="adj1" fmla="val -56621"/>
              <a:gd name="adj2" fmla="val 28393"/>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ja-JP" altLang="en-US" sz="2400" b="1" dirty="0" smtClean="0">
                <a:solidFill>
                  <a:schemeClr val="tx1"/>
                </a:solidFill>
                <a:latin typeface="Meiryo UI" panose="020B0604030504040204" pitchFamily="50" charset="-128"/>
                <a:ea typeface="Meiryo UI" panose="020B0604030504040204" pitchFamily="50" charset="-128"/>
              </a:rPr>
              <a:t>お金を貸します</a:t>
            </a:r>
            <a:r>
              <a:rPr kumimoji="1" lang="ja-JP" altLang="en-US" sz="2400" b="1" dirty="0" smtClean="0">
                <a:solidFill>
                  <a:schemeClr val="tx1"/>
                </a:solidFill>
                <a:latin typeface="Meiryo UI" panose="020B0604030504040204" pitchFamily="50" charset="-128"/>
                <a:ea typeface="Meiryo UI" panose="020B0604030504040204" pitchFamily="50" charset="-128"/>
              </a:rPr>
              <a:t>！審査不要！</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0"/>
              </a:spcBef>
              <a:spcAft>
                <a:spcPts val="0"/>
              </a:spcAft>
            </a:pPr>
            <a:r>
              <a:rPr lang="ja-JP" altLang="en-US" sz="2400" dirty="0" smtClean="0">
                <a:solidFill>
                  <a:schemeClr val="tx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個人間融資</a:t>
            </a:r>
            <a:endParaRPr lang="en-US" altLang="ja-JP" sz="2400" dirty="0">
              <a:solidFill>
                <a:schemeClr val="tx1"/>
              </a:solidFill>
              <a:latin typeface="Meiryo UI" panose="020B0604030504040204" pitchFamily="50" charset="-128"/>
              <a:ea typeface="Meiryo UI" panose="020B0604030504040204" pitchFamily="50" charset="-128"/>
            </a:endParaRPr>
          </a:p>
          <a:p>
            <a:pPr>
              <a:lnSpc>
                <a:spcPct val="100000"/>
              </a:lnSpc>
              <a:spcAft>
                <a:spcPts val="0"/>
              </a:spcAft>
            </a:pPr>
            <a:r>
              <a:rPr lang="ja-JP" altLang="en-US" sz="2400" dirty="0">
                <a:solidFill>
                  <a:schemeClr val="tx1"/>
                </a:solidFill>
                <a:latin typeface="Meiryo UI" panose="020B0604030504040204" pitchFamily="50" charset="-128"/>
                <a:ea typeface="Meiryo UI" panose="020B0604030504040204" pitchFamily="50" charset="-128"/>
              </a:rPr>
              <a:t>＃お金貸します</a:t>
            </a:r>
            <a:endParaRPr lang="en-US" altLang="ja-JP" sz="2400" dirty="0">
              <a:solidFill>
                <a:schemeClr val="tx1"/>
              </a:solidFill>
              <a:latin typeface="Meiryo UI" panose="020B0604030504040204" pitchFamily="50" charset="-128"/>
              <a:ea typeface="Meiryo UI" panose="020B0604030504040204" pitchFamily="50" charset="-128"/>
            </a:endParaRPr>
          </a:p>
          <a:p>
            <a:pPr>
              <a:lnSpc>
                <a:spcPct val="100000"/>
              </a:lnSpc>
              <a:spcAft>
                <a:spcPts val="0"/>
              </a:spcAft>
            </a:pPr>
            <a:r>
              <a:rPr lang="ja-JP" altLang="en-US" sz="2400" dirty="0">
                <a:solidFill>
                  <a:schemeClr val="tx1"/>
                </a:solidFill>
                <a:latin typeface="Meiryo UI" panose="020B0604030504040204" pitchFamily="50" charset="-128"/>
                <a:ea typeface="Meiryo UI" panose="020B0604030504040204" pitchFamily="50" charset="-128"/>
              </a:rPr>
              <a:t>＃ひととき</a:t>
            </a:r>
            <a:r>
              <a:rPr lang="ja-JP" altLang="en-US" sz="2400" dirty="0" smtClean="0">
                <a:solidFill>
                  <a:schemeClr val="tx1"/>
                </a:solidFill>
                <a:latin typeface="Meiryo UI" panose="020B0604030504040204" pitchFamily="50" charset="-128"/>
                <a:ea typeface="Meiryo UI" panose="020B0604030504040204" pitchFamily="50" charset="-128"/>
              </a:rPr>
              <a:t>融資</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3964690" y="4648154"/>
            <a:ext cx="4884842" cy="1545434"/>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42900" indent="-342900" algn="l">
              <a:lnSpc>
                <a:spcPts val="3000"/>
              </a:lnSpc>
              <a:spcAft>
                <a:spcPts val="0"/>
              </a:spcAft>
              <a:buFont typeface="Wingdings" panose="05000000000000000000" pitchFamily="2" charset="2"/>
              <a:buChar char="Ø"/>
            </a:pPr>
            <a:r>
              <a:rPr lang="ja-JP" altLang="en-US" sz="24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ヤミ金融業者により、違法な高金利で</a:t>
            </a:r>
            <a:r>
              <a:rPr lang="ja-JP" altLang="en-US"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の貸付け</a:t>
            </a:r>
            <a:r>
              <a:rPr lang="ja-JP" altLang="en-US" sz="24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が行われる</a:t>
            </a:r>
          </a:p>
          <a:p>
            <a:pPr marL="342900" indent="-342900" algn="l">
              <a:lnSpc>
                <a:spcPts val="3000"/>
              </a:lnSpc>
              <a:spcBef>
                <a:spcPts val="1200"/>
              </a:spcBef>
              <a:spcAft>
                <a:spcPts val="0"/>
              </a:spcAft>
              <a:buFont typeface="Wingdings" panose="05000000000000000000" pitchFamily="2" charset="2"/>
              <a:buChar char="Ø"/>
            </a:pPr>
            <a:r>
              <a:rPr lang="ja-JP" altLang="en-US" sz="24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個人情報が悪用され</a:t>
            </a:r>
            <a:r>
              <a:rPr lang="ja-JP" altLang="en-US" sz="2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、犯罪</a:t>
            </a:r>
            <a:r>
              <a:rPr lang="ja-JP" altLang="en-US" sz="24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被害やトラブルに巻き込まれる</a:t>
            </a:r>
          </a:p>
        </p:txBody>
      </p:sp>
      <p:sp>
        <p:nvSpPr>
          <p:cNvPr id="14" name="星 32 13"/>
          <p:cNvSpPr/>
          <p:nvPr/>
        </p:nvSpPr>
        <p:spPr>
          <a:xfrm>
            <a:off x="2574948" y="4602753"/>
            <a:ext cx="1389742" cy="1307541"/>
          </a:xfrm>
          <a:prstGeom prst="star32">
            <a:avLst>
              <a:gd name="adj" fmla="val 44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トラブル</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544535" y="1190111"/>
            <a:ext cx="3309007" cy="5905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en-US" altLang="ja-JP"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個人間融資</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35" y="3236676"/>
            <a:ext cx="2030413" cy="2956912"/>
          </a:xfrm>
          <a:prstGeom prst="rect">
            <a:avLst/>
          </a:prstGeom>
        </p:spPr>
      </p:pic>
      <p:sp>
        <p:nvSpPr>
          <p:cNvPr id="18" name="タイトル 1"/>
          <p:cNvSpPr txBox="1">
            <a:spLocks/>
          </p:cNvSpPr>
          <p:nvPr/>
        </p:nvSpPr>
        <p:spPr>
          <a:xfrm>
            <a:off x="317988" y="2099417"/>
            <a:ext cx="2483508" cy="76135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Aft>
                <a:spcPts val="0"/>
              </a:spcAft>
            </a:pPr>
            <a:r>
              <a:rPr lang="ja-JP" altLang="en-US"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ＳＮＳ</a:t>
            </a:r>
            <a:endParaRPr lang="en-US" altLang="ja-JP"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ネット掲示板</a:t>
            </a:r>
            <a:endParaRPr lang="en-US" altLang="ja-JP"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105</a:t>
            </a:fld>
            <a:endParaRPr lang="en-US" altLang="ja-JP" dirty="0"/>
          </a:p>
        </p:txBody>
      </p:sp>
    </p:spTree>
    <p:extLst>
      <p:ext uri="{BB962C8B-B14F-4D97-AF65-F5344CB8AC3E}">
        <p14:creationId xmlns:p14="http://schemas.microsoft.com/office/powerpoint/2010/main" val="19062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20000"/>
              </a:lnSpc>
              <a:spcBef>
                <a:spcPct val="20000"/>
              </a:spcBef>
              <a:spcAft>
                <a:spcPct val="20000"/>
              </a:spcAft>
              <a:buClrTx/>
              <a:buSzTx/>
              <a:buFontTx/>
              <a:buNone/>
              <a:tabLst/>
              <a:defRPr/>
            </a:pPr>
            <a:r>
              <a:rPr kumimoji="1" lang="ja-JP" altLang="en-US"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　</a:t>
            </a:r>
            <a:r>
              <a:rPr kumimoji="1" lang="en-US" altLang="ja-JP"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6</a:t>
            </a:r>
            <a:r>
              <a:rPr kumimoji="1" lang="en-US" altLang="ja-JP" sz="2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金融トラブル</a:t>
            </a:r>
            <a:endParaRPr kumimoji="1" lang="ja-JP" alt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nvPr>
        </p:nvGraphicFramePr>
        <p:xfrm>
          <a:off x="317988" y="417364"/>
          <a:ext cx="6578758" cy="622592"/>
        </p:xfrm>
        <a:graphic>
          <a:graphicData uri="http://schemas.openxmlformats.org/drawingml/2006/table">
            <a:tbl>
              <a:tblPr firstRow="1" bandRow="1">
                <a:tableStyleId>{5C22544A-7EE6-4342-B048-85BDC9FD1C3A}</a:tableStyleId>
              </a:tblPr>
              <a:tblGrid>
                <a:gridCol w="1312102">
                  <a:extLst>
                    <a:ext uri="{9D8B030D-6E8A-4147-A177-3AD203B41FA5}">
                      <a16:colId xmlns:a16="http://schemas.microsoft.com/office/drawing/2014/main" val="20000"/>
                    </a:ext>
                  </a:extLst>
                </a:gridCol>
                <a:gridCol w="5266656">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金融トラブルの具体例④</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正方形/長方形 10"/>
          <p:cNvSpPr/>
          <p:nvPr/>
        </p:nvSpPr>
        <p:spPr>
          <a:xfrm>
            <a:off x="232912" y="2141606"/>
            <a:ext cx="4382567" cy="4342757"/>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0" rIns="36000" rtlCol="0" anchor="ctr" anchorCtr="0"/>
          <a:lstStyle/>
          <a:p>
            <a:pPr marL="457200" marR="0" lvl="0" indent="-457200" algn="l" defTabSz="914400" rtl="0" eaLnBrk="1" fontAlgn="base" latinLnBrk="0" hangingPunct="1">
              <a:lnSpc>
                <a:spcPts val="2800"/>
              </a:lnSpc>
              <a:spcBef>
                <a:spcPts val="0"/>
              </a:spcBef>
              <a:spcAft>
                <a:spcPts val="1200"/>
              </a:spcAft>
              <a:buClr>
                <a:schemeClr val="tx1"/>
              </a:buClr>
              <a:buSzTx/>
              <a:buFont typeface="Wingdings" panose="05000000000000000000" pitchFamily="2" charset="2"/>
              <a:buChar char="l"/>
              <a:tabLst/>
              <a:defRPr/>
            </a:pPr>
            <a:r>
              <a:rPr kumimoji="1" lang="ja-JP" altLang="en-US" sz="2000" b="1" i="0" u="none" strike="noStrike" kern="1200" cap="none" spc="0" normalizeH="0" baseline="0" noProof="0" dirty="0" smtClean="0">
                <a:ln>
                  <a:noFill/>
                </a:ln>
                <a:solidFill>
                  <a:srgbClr val="14AAEB"/>
                </a:solidFill>
                <a:effectLst/>
                <a:uLnTx/>
                <a:uFillTx/>
                <a:latin typeface="Meiryo UI" panose="020B0604030504040204" pitchFamily="50" charset="-128"/>
                <a:ea typeface="Meiryo UI" panose="020B0604030504040204" pitchFamily="50" charset="-128"/>
                <a:cs typeface="Meiryo UI" panose="020B0604030504040204" pitchFamily="50" charset="-128"/>
              </a:rPr>
              <a:t>複数の業者から返しきれない</a:t>
            </a:r>
            <a:r>
              <a:rPr kumimoji="1" lang="ja-JP" altLang="en-US" sz="2000" b="1" i="0" u="none" strike="noStrike" kern="1200" cap="none" spc="0" normalizeH="0" baseline="0" noProof="0" dirty="0">
                <a:ln>
                  <a:noFill/>
                </a:ln>
                <a:solidFill>
                  <a:srgbClr val="14AAEB"/>
                </a:solidFill>
                <a:effectLst/>
                <a:uLnTx/>
                <a:uFillTx/>
                <a:latin typeface="Meiryo UI" panose="020B0604030504040204" pitchFamily="50" charset="-128"/>
                <a:ea typeface="Meiryo UI" panose="020B0604030504040204" pitchFamily="50" charset="-128"/>
                <a:cs typeface="Meiryo UI" panose="020B0604030504040204" pitchFamily="50" charset="-128"/>
              </a:rPr>
              <a:t>借金</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を背負ってしまうことがあります。</a:t>
            </a:r>
            <a:endPar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7200" marR="0" lvl="0" indent="-457200" algn="l" defTabSz="914400" rtl="0" eaLnBrk="1" fontAlgn="base" latinLnBrk="0" hangingPunct="1">
              <a:lnSpc>
                <a:spcPts val="2800"/>
              </a:lnSpc>
              <a:spcBef>
                <a:spcPts val="600"/>
              </a:spcBef>
              <a:spcAft>
                <a:spcPts val="1200"/>
              </a:spcAft>
              <a:buClr>
                <a:schemeClr val="tx1"/>
              </a:buClr>
              <a:buSzTx/>
              <a:buFont typeface="Wingdings" panose="05000000000000000000" pitchFamily="2" charset="2"/>
              <a:buChar char="l"/>
              <a:tabLst/>
              <a:defRPr/>
            </a:pP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軽い気持ちで</a:t>
            </a:r>
            <a:r>
              <a:rPr kumimoji="1" lang="ja-JP" altLang="en-US" sz="2000" b="1" i="0" u="none" strike="noStrike" kern="1200" cap="none" spc="0" normalizeH="0" baseline="0" noProof="0" dirty="0" smtClean="0">
                <a:ln>
                  <a:noFill/>
                </a:ln>
                <a:solidFill>
                  <a:srgbClr val="14AAEB"/>
                </a:solidFill>
                <a:effectLst/>
                <a:uLnTx/>
                <a:uFillTx/>
                <a:latin typeface="Meiryo UI" panose="020B0604030504040204" pitchFamily="50" charset="-128"/>
                <a:ea typeface="Meiryo UI" panose="020B0604030504040204" pitchFamily="50" charset="-128"/>
                <a:cs typeface="Meiryo UI" panose="020B0604030504040204" pitchFamily="50" charset="-128"/>
              </a:rPr>
              <a:t>高金利の借金</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をすると、借金はすぐに膨らみます。</a:t>
            </a:r>
            <a:endPar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7200" marR="0" lvl="0" indent="-457200" algn="l" defTabSz="914400" rtl="0" eaLnBrk="1" fontAlgn="base" latinLnBrk="0" hangingPunct="1">
              <a:lnSpc>
                <a:spcPts val="2800"/>
              </a:lnSpc>
              <a:spcBef>
                <a:spcPts val="600"/>
              </a:spcBef>
              <a:spcAft>
                <a:spcPts val="1200"/>
              </a:spcAft>
              <a:buClr>
                <a:schemeClr val="tx1"/>
              </a:buClr>
              <a:buSzTx/>
              <a:buFont typeface="Wingdings" panose="05000000000000000000" pitchFamily="2" charset="2"/>
              <a:buChar char="l"/>
              <a:tabLst/>
              <a:defRPr/>
            </a:pPr>
            <a:r>
              <a:rPr kumimoji="1" lang="ja-JP" altLang="en-US" sz="2000" b="1" i="0" u="none" strike="noStrike" kern="1200" cap="none" spc="0" normalizeH="0" baseline="0" noProof="0" dirty="0" smtClean="0">
                <a:ln>
                  <a:noFill/>
                </a:ln>
                <a:solidFill>
                  <a:srgbClr val="14AAEB"/>
                </a:solidFill>
                <a:effectLst/>
                <a:uLnTx/>
                <a:uFillTx/>
                <a:latin typeface="Meiryo UI" panose="020B0604030504040204" pitchFamily="50" charset="-128"/>
                <a:ea typeface="Meiryo UI" panose="020B0604030504040204" pitchFamily="50" charset="-128"/>
                <a:cs typeface="Meiryo UI" panose="020B0604030504040204" pitchFamily="50" charset="-128"/>
              </a:rPr>
              <a:t>収入の範囲内で生活</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すること、　　　　高金利の借金をしないことが重要</a:t>
            </a:r>
            <a:r>
              <a:rPr kumimoji="1" lang="ja-JP" altLang="en-US" sz="2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base" latinLnBrk="0" hangingPunct="1">
              <a:lnSpc>
                <a:spcPts val="2800"/>
              </a:lnSpc>
              <a:spcBef>
                <a:spcPts val="600"/>
              </a:spcBef>
              <a:spcAft>
                <a:spcPts val="600"/>
              </a:spcAft>
              <a:buClr>
                <a:srgbClr val="00B0F0"/>
              </a:buClr>
              <a:buSzTx/>
              <a:buFont typeface="Wingdings" panose="05000000000000000000" pitchFamily="2" charset="2"/>
              <a:buChar char="l"/>
              <a:tabLst/>
              <a:defRPr/>
            </a:pPr>
            <a:endParaRPr kumimoji="1" lang="en-US" altLang="ja-JP" sz="2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20000"/>
              </a:lnSpc>
              <a:spcBef>
                <a:spcPts val="600"/>
              </a:spcBef>
              <a:spcAft>
                <a:spcPts val="60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650814" y="1268680"/>
            <a:ext cx="2933212" cy="6326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多重債務</a:t>
            </a:r>
            <a:endParaRPr kumimoji="1" lang="en-US" altLang="ja-JP"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97293" y="5330737"/>
            <a:ext cx="3532472" cy="904863"/>
          </a:xfrm>
          <a:prstGeom prst="rect">
            <a:avLst/>
          </a:prstGeom>
          <a:solidFill>
            <a:schemeClr val="accent5">
              <a:lumMod val="20000"/>
              <a:lumOff val="80000"/>
            </a:schemeClr>
          </a:solidFill>
        </p:spPr>
        <p:txBody>
          <a:bodyPr wrap="square" rtlCol="0">
            <a:spAutoFit/>
          </a:bodyPr>
          <a:lstStyle/>
          <a:p>
            <a:pPr marL="0" marR="0" lvl="0" indent="0" algn="l" defTabSz="914400" rtl="0" eaLnBrk="1" fontAlgn="base" latinLnBrk="0" hangingPunct="1">
              <a:lnSpc>
                <a:spcPct val="120000"/>
              </a:lnSpc>
              <a:spcBef>
                <a:spcPct val="20000"/>
              </a:spcBef>
              <a:spcAft>
                <a:spcPct val="2000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多重債務に陥ってしまったら、</a:t>
            </a:r>
            <a:r>
              <a:rPr kumimoji="1" lang="ja-JP" altLang="en-US" sz="2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多重</a:t>
            </a:r>
            <a:r>
              <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債務相談</a:t>
            </a:r>
            <a:r>
              <a:rPr kumimoji="1" lang="ja-JP" altLang="en-US" sz="2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窓口</a:t>
            </a:r>
            <a:r>
              <a:rPr kumimoji="1" lang="ja-JP" altLang="en-US" sz="2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に相談</a:t>
            </a:r>
            <a:endPar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タイトル 1"/>
          <p:cNvSpPr txBox="1">
            <a:spLocks/>
          </p:cNvSpPr>
          <p:nvPr/>
        </p:nvSpPr>
        <p:spPr>
          <a:xfrm>
            <a:off x="4878424" y="1448695"/>
            <a:ext cx="4265576" cy="453504"/>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ts val="0"/>
              </a:spcAft>
              <a:buClrTx/>
              <a:buSzTx/>
              <a:buFontTx/>
              <a:buNone/>
              <a:tabLst/>
              <a:defRPr/>
            </a:pPr>
            <a:r>
              <a:rPr kumimoji="1" lang="ja-JP" altLang="en-US" sz="2200" b="1" i="0" u="none" strike="noStrike" kern="1200" cap="none" spc="0" normalizeH="0" baseline="0" noProof="0" dirty="0" smtClean="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多重債務になる原因</a:t>
            </a:r>
            <a:endParaRPr kumimoji="1" lang="en-US" altLang="ja-JP" sz="2200" b="1" i="0" u="none" strike="noStrike" kern="1200" cap="none" spc="0" normalizeH="0" baseline="0" noProof="0" dirty="0" smtClean="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
          <p:cNvSpPr txBox="1">
            <a:spLocks noChangeArrowheads="1"/>
          </p:cNvSpPr>
          <p:nvPr/>
        </p:nvSpPr>
        <p:spPr bwMode="auto">
          <a:xfrm>
            <a:off x="5471763" y="6492875"/>
            <a:ext cx="3768490" cy="26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p>
            <a:pPr marL="0" marR="0" lvl="0" indent="0" algn="l" defTabSz="914400" rtl="0" eaLnBrk="1" fontAlgn="base" latinLnBrk="0" hangingPunct="1">
              <a:lnSpc>
                <a:spcPct val="120000"/>
              </a:lnSpc>
              <a:spcBef>
                <a:spcPct val="20000"/>
              </a:spcBef>
              <a:spcAft>
                <a:spcPct val="20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（出所</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）金融庁「基礎から学べる金融ガイド」</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20000"/>
              </a:lnSpc>
              <a:spcBef>
                <a:spcPct val="20000"/>
              </a:spcBef>
              <a:spcAft>
                <a:spcPct val="20000"/>
              </a:spcAft>
              <a:buClrTx/>
              <a:buSzTx/>
              <a:buFontTx/>
              <a:buNone/>
              <a:tabLst/>
              <a:defRPr/>
            </a:pPr>
            <a:fld id="{C721EF3B-8582-4A02-A82B-11DAB0CE9406}" type="slidenum">
              <a:rPr kumimoji="1" lang="ja-JP" alt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20000"/>
                </a:lnSpc>
                <a:spcBef>
                  <a:spcPct val="20000"/>
                </a:spcBef>
                <a:spcAft>
                  <a:spcPct val="20000"/>
                </a:spcAft>
                <a:buClrTx/>
                <a:buSzTx/>
                <a:buFontTx/>
                <a:buNone/>
                <a:tabLst/>
                <a:defRPr/>
              </a:pPr>
              <a:t>106</a:t>
            </a:fld>
            <a:endPar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pic>
        <p:nvPicPr>
          <p:cNvPr id="5" name="図 4"/>
          <p:cNvPicPr>
            <a:picLocks noChangeAspect="1"/>
          </p:cNvPicPr>
          <p:nvPr/>
        </p:nvPicPr>
        <p:blipFill>
          <a:blip r:embed="rId3"/>
          <a:stretch>
            <a:fillRect/>
          </a:stretch>
        </p:blipFill>
        <p:spPr>
          <a:xfrm>
            <a:off x="4710896" y="2594925"/>
            <a:ext cx="4338207" cy="3205223"/>
          </a:xfrm>
          <a:prstGeom prst="rect">
            <a:avLst/>
          </a:prstGeom>
        </p:spPr>
      </p:pic>
    </p:spTree>
    <p:extLst>
      <p:ext uri="{BB962C8B-B14F-4D97-AF65-F5344CB8AC3E}">
        <p14:creationId xmlns:p14="http://schemas.microsoft.com/office/powerpoint/2010/main" val="26118277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573948276"/>
              </p:ext>
            </p:extLst>
          </p:nvPr>
        </p:nvGraphicFramePr>
        <p:xfrm>
          <a:off x="317989" y="417364"/>
          <a:ext cx="4427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240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トラブルを避けるには</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55956318"/>
              </p:ext>
            </p:extLst>
          </p:nvPr>
        </p:nvGraphicFramePr>
        <p:xfrm>
          <a:off x="440540" y="3077488"/>
          <a:ext cx="8078106" cy="3453190"/>
        </p:xfrm>
        <a:graphic>
          <a:graphicData uri="http://schemas.openxmlformats.org/drawingml/2006/table">
            <a:tbl>
              <a:tblPr firstRow="1" bandRow="1">
                <a:tableStyleId>{5C22544A-7EE6-4342-B048-85BDC9FD1C3A}</a:tableStyleId>
              </a:tblPr>
              <a:tblGrid>
                <a:gridCol w="1022106">
                  <a:extLst>
                    <a:ext uri="{9D8B030D-6E8A-4147-A177-3AD203B41FA5}">
                      <a16:colId xmlns:a16="http://schemas.microsoft.com/office/drawing/2014/main" val="20000"/>
                    </a:ext>
                  </a:extLst>
                </a:gridCol>
                <a:gridCol w="7056000">
                  <a:extLst>
                    <a:ext uri="{9D8B030D-6E8A-4147-A177-3AD203B41FA5}">
                      <a16:colId xmlns:a16="http://schemas.microsoft.com/office/drawing/2014/main" val="20001"/>
                    </a:ext>
                  </a:extLst>
                </a:gridCol>
              </a:tblGrid>
              <a:tr h="354727">
                <a:tc>
                  <a:txBody>
                    <a:bodyPr/>
                    <a:lstStyle/>
                    <a:p>
                      <a:pPr algn="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8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おいしい話には気をつける</a:t>
                      </a:r>
                      <a:endParaRPr kumimoji="1" lang="ja-JP" altLang="en-US" sz="28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408650">
                <a:tc>
                  <a:txBody>
                    <a:bodyPr/>
                    <a:lstStyle/>
                    <a:p>
                      <a:pPr algn="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「ローリスク・ハイリターン」はあり得ない＝「おいしい話」は存在しない。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73255">
                <a:tc>
                  <a:txBody>
                    <a:bodyPr/>
                    <a:lstStyle/>
                    <a:p>
                      <a:pPr algn="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3547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ja-JP" altLang="en-US"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向こうから近寄ってきてもはっきり断る</a:t>
                      </a:r>
                      <a:endParaRPr kumimoji="1" lang="ja-JP" altLang="en-US" sz="28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508367">
                <a:tc>
                  <a:txBody>
                    <a:bodyPr/>
                    <a:lstStyle/>
                    <a:p>
                      <a:pPr marL="0" algn="r" defTabSz="914400" rtl="0" eaLnBrk="1" latinLnBrk="0" hangingPunct="1"/>
                      <a:endPar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「今だけ」「あなただけ」には要注意。遠慮は無用。「いりません」とはっきり言いましょう。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186467">
                <a:tc>
                  <a:txBody>
                    <a:bodyPr/>
                    <a:lstStyle/>
                    <a:p>
                      <a:pPr marL="0" algn="r" defTabSz="914400" rtl="0" eaLnBrk="1" latinLnBrk="0" hangingPunct="1"/>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buNone/>
                      </a:pPr>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547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ja-JP" altLang="en-US"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万が一トラブルに遭っても、決して諦めない</a:t>
                      </a:r>
                      <a:endParaRPr kumimoji="1" lang="ja-JP" altLang="en-US" sz="28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507058">
                <a:tc>
                  <a:txBody>
                    <a:bodyPr/>
                    <a:lstStyle/>
                    <a:p>
                      <a:pPr marL="0" algn="r" defTabSz="914400" rtl="0" eaLnBrk="1" latinLnBrk="0" hangingPunct="1"/>
                      <a:endPar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spcAft>
                          <a:spcPts val="1200"/>
                        </a:spcAft>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ひとりで悩まず、早めに適切な相手に相談することで道が開ける。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0" name="正方形/長方形 29"/>
          <p:cNvSpPr/>
          <p:nvPr/>
        </p:nvSpPr>
        <p:spPr>
          <a:xfrm>
            <a:off x="592940" y="2685448"/>
            <a:ext cx="8094188" cy="3951108"/>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テキスト ボックス 21"/>
          <p:cNvSpPr txBox="1"/>
          <p:nvPr/>
        </p:nvSpPr>
        <p:spPr>
          <a:xfrm>
            <a:off x="317989" y="2456632"/>
            <a:ext cx="2622919" cy="514978"/>
          </a:xfrm>
          <a:prstGeom prst="rect">
            <a:avLst/>
          </a:prstGeom>
          <a:solidFill>
            <a:srgbClr val="0070C0"/>
          </a:solidFill>
          <a:ln>
            <a:solidFill>
              <a:srgbClr val="14AAEB"/>
            </a:solidFill>
          </a:ln>
        </p:spPr>
        <p:txBody>
          <a:bodyPr wrap="square" tIns="36000" bIns="36000" rtlCol="0" anchor="ctr">
            <a:noAutofit/>
          </a:bodyPr>
          <a:lstStyle/>
          <a:p>
            <a:pPr algn="ctr" fontAlgn="auto">
              <a:lnSpc>
                <a:spcPct val="100000"/>
              </a:lnSpc>
              <a:spcBef>
                <a:spcPts val="600"/>
              </a:spcBef>
              <a:spcAft>
                <a:spcPts val="0"/>
              </a:spcAft>
            </a:pPr>
            <a:r>
              <a:rPr lang="ja-JP" altLang="en-US" sz="28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鉄則は３つ！</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bwMode="auto">
          <a:xfrm>
            <a:off x="501014" y="1137125"/>
            <a:ext cx="8186114" cy="1125175"/>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トラブルを避けるには、どうすればよいでしょうか？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楕円 23"/>
          <p:cNvSpPr/>
          <p:nvPr/>
        </p:nvSpPr>
        <p:spPr>
          <a:xfrm>
            <a:off x="613611" y="1245517"/>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107</a:t>
            </a:fld>
            <a:endParaRPr lang="en-US" altLang="ja-JP" dirty="0"/>
          </a:p>
        </p:txBody>
      </p:sp>
      <p:sp>
        <p:nvSpPr>
          <p:cNvPr id="11" name="星 5 10"/>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57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483597113"/>
              </p:ext>
            </p:extLst>
          </p:nvPr>
        </p:nvGraphicFramePr>
        <p:xfrm>
          <a:off x="317989" y="417364"/>
          <a:ext cx="4895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708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トラブルに遭ってしまったら</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4240437737"/>
              </p:ext>
            </p:extLst>
          </p:nvPr>
        </p:nvGraphicFramePr>
        <p:xfrm>
          <a:off x="477203" y="1522952"/>
          <a:ext cx="8024507" cy="3332487"/>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0000"/>
                    </a:ext>
                  </a:extLst>
                </a:gridCol>
                <a:gridCol w="7196507">
                  <a:extLst>
                    <a:ext uri="{9D8B030D-6E8A-4147-A177-3AD203B41FA5}">
                      <a16:colId xmlns:a16="http://schemas.microsoft.com/office/drawing/2014/main" val="20001"/>
                    </a:ext>
                  </a:extLst>
                </a:gridCol>
              </a:tblGrid>
              <a:tr h="355389">
                <a:tc>
                  <a:txBody>
                    <a:bodyPr/>
                    <a:lstStyle/>
                    <a:p>
                      <a:pPr algn="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未成年者による法律行為</a:t>
                      </a:r>
                      <a:endPar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310031">
                <a:tc>
                  <a:txBody>
                    <a:bodyPr/>
                    <a:lstStyle/>
                    <a:p>
                      <a:pPr algn="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民法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（親などの同意がない等の法律行為の取り消し）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11031">
                <a:tc>
                  <a:txBody>
                    <a:bodyPr/>
                    <a:lstStyle/>
                    <a:p>
                      <a:pPr algn="r"/>
                      <a:endParaRPr kumimoji="1" lang="ja-JP" altLang="en-US" sz="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3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3553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不当な契約条項、不当な勧誘による契約</a:t>
                      </a:r>
                      <a:endParaRPr kumimoji="1" lang="ja-JP" altLang="en-US" sz="18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310831">
                <a:tc>
                  <a:txBody>
                    <a:bodyPr/>
                    <a:lstStyle/>
                    <a:p>
                      <a:pPr marL="0" algn="r" defTabSz="914400" rtl="0" eaLnBrk="1" latinLnBrk="0" hangingPunct="1"/>
                      <a:endParaRPr kumimoji="1" lang="ja-JP" altLang="en-US" sz="9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6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消費者契約法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（条項無効、契約取り消し）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111031">
                <a:tc>
                  <a:txBody>
                    <a:bodyPr/>
                    <a:lstStyle/>
                    <a:p>
                      <a:pPr marL="0" algn="r" defTabSz="914400" rtl="0" eaLnBrk="1" latinLnBrk="0" hangingPunct="1"/>
                      <a:endParaRPr kumimoji="1" lang="ja-JP" altLang="en-US" sz="1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553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訪問販売、訪問購入、電話勧誘、エステ、語学教室、マルチ商法、内職・モニター商法</a:t>
                      </a:r>
                      <a:endParaRPr kumimoji="1" lang="ja-JP" altLang="en-US" sz="16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1089710">
                <a:tc>
                  <a:txBody>
                    <a:bodyPr/>
                    <a:lstStyle/>
                    <a:p>
                      <a:pPr marL="0" algn="r" defTabSz="914400" rtl="0" eaLnBrk="1" latinLnBrk="0" hangingPunct="1"/>
                      <a:endPar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3187" indent="0">
                        <a:buFont typeface="Arial" panose="020B0604020202020204" pitchFamily="34" charset="0"/>
                        <a:buNone/>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特定商取引法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（クーリング・オフ制度による解約など）</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通信販売（ネット通販含む）はこの法律によるクーリング・オフの対象外！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03187" indent="0">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但し、事業者は返品の条件等を表示する要。表示がない場合、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日間は返品が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03187" indent="0">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可能（送料は購入者負担）。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03188" indent="0">
                        <a:spcAft>
                          <a:spcPts val="1200"/>
                        </a:spcAft>
                        <a:buFont typeface="Arial" panose="020B0604020202020204" pitchFamily="34" charset="0"/>
                        <a:buNone/>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＊いずれも期限・時効があるので、早めに相談窓口で対処法を相談しよう。</a:t>
                      </a:r>
                    </a:p>
                  </a:txBody>
                  <a:tcPr marL="166154" marR="0" marT="144000" marB="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587051117"/>
              </p:ext>
            </p:extLst>
          </p:nvPr>
        </p:nvGraphicFramePr>
        <p:xfrm>
          <a:off x="500058" y="5456428"/>
          <a:ext cx="7208013" cy="1282642"/>
        </p:xfrm>
        <a:graphic>
          <a:graphicData uri="http://schemas.openxmlformats.org/drawingml/2006/table">
            <a:tbl>
              <a:tblPr firstRow="1" bandRow="1">
                <a:tableStyleId>{5C22544A-7EE6-4342-B048-85BDC9FD1C3A}</a:tableStyleId>
              </a:tblPr>
              <a:tblGrid>
                <a:gridCol w="836013">
                  <a:extLst>
                    <a:ext uri="{9D8B030D-6E8A-4147-A177-3AD203B41FA5}">
                      <a16:colId xmlns:a16="http://schemas.microsoft.com/office/drawing/2014/main" val="20000"/>
                    </a:ext>
                  </a:extLst>
                </a:gridCol>
                <a:gridCol w="6372000">
                  <a:extLst>
                    <a:ext uri="{9D8B030D-6E8A-4147-A177-3AD203B41FA5}">
                      <a16:colId xmlns:a16="http://schemas.microsoft.com/office/drawing/2014/main" val="20001"/>
                    </a:ext>
                  </a:extLst>
                </a:gridCol>
              </a:tblGrid>
              <a:tr h="350362">
                <a:tc>
                  <a:txBody>
                    <a:bodyPr/>
                    <a:lstStyle/>
                    <a:p>
                      <a:pPr algn="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18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まずは</a:t>
                      </a:r>
                      <a:r>
                        <a:rPr kumimoji="1" lang="en-US" altLang="ja-JP"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188</a:t>
                      </a:r>
                      <a:r>
                        <a:rPr kumimoji="1" lang="ja-JP" altLang="en-US"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番（いやや！）</a:t>
                      </a:r>
                      <a:r>
                        <a:rPr kumimoji="1" lang="ja-JP" altLang="en-US" sz="18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に電話</a:t>
                      </a:r>
                      <a:endParaRPr kumimoji="1" lang="ja-JP" altLang="en-US" sz="18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93679">
                <a:tc>
                  <a:txBody>
                    <a:bodyPr/>
                    <a:lstStyle/>
                    <a:p>
                      <a:pPr algn="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3188" indent="0">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消費者ホットラインが、消費生活センターの相談窓口を案内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5036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3188" indent="0">
                        <a:buFont typeface="Arial" panose="020B0604020202020204" pitchFamily="34" charset="0"/>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金融サービスについては、金融庁や業界団体等が相談窓口を設置</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109460">
                <a:tc>
                  <a:txBody>
                    <a:bodyPr/>
                    <a:lstStyle/>
                    <a:p>
                      <a:pPr marL="0" algn="r" defTabSz="914400" rtl="0" eaLnBrk="1" latinLnBrk="0" hangingPunct="1"/>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endParaRPr lang="en-US" altLang="ja-JP" sz="3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8" name="直線コネクタ 17"/>
          <p:cNvCxnSpPr/>
          <p:nvPr/>
        </p:nvCxnSpPr>
        <p:spPr>
          <a:xfrm>
            <a:off x="1353786" y="1903021"/>
            <a:ext cx="497576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341086" y="2696689"/>
            <a:ext cx="497576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80533" y="1366072"/>
            <a:ext cx="8042927" cy="3621565"/>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1" name="テキスト ボックス 20"/>
          <p:cNvSpPr txBox="1"/>
          <p:nvPr/>
        </p:nvSpPr>
        <p:spPr>
          <a:xfrm>
            <a:off x="369449" y="1108573"/>
            <a:ext cx="3935851" cy="360772"/>
          </a:xfrm>
          <a:prstGeom prst="rect">
            <a:avLst/>
          </a:prstGeom>
          <a:solidFill>
            <a:srgbClr val="0070C0"/>
          </a:solidFill>
          <a:ln>
            <a:solidFill>
              <a:srgbClr val="14AAEB"/>
            </a:solidFill>
          </a:ln>
        </p:spPr>
        <p:txBody>
          <a:bodyPr wrap="square" tIns="36000" bIns="36000" rtlCol="0" anchor="ctr">
            <a:noAutofit/>
          </a:bodyPr>
          <a:lstStyle/>
          <a:p>
            <a:pPr algn="ctr" fontAlgn="auto">
              <a:lnSpc>
                <a:spcPct val="100000"/>
              </a:lnSpc>
              <a:spcBef>
                <a:spcPts val="600"/>
              </a:spcBef>
              <a:spcAft>
                <a:spcPts val="0"/>
              </a:spcAft>
            </a:pPr>
            <a:r>
              <a:rPr lang="ja-JP" altLang="en-US"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悪質</a:t>
            </a:r>
            <a:r>
              <a:rPr lang="ja-JP" altLang="en-US"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な業者との契約の取り消し・無効</a:t>
            </a:r>
          </a:p>
        </p:txBody>
      </p:sp>
      <p:sp>
        <p:nvSpPr>
          <p:cNvPr id="23" name="正方形/長方形 22"/>
          <p:cNvSpPr/>
          <p:nvPr/>
        </p:nvSpPr>
        <p:spPr>
          <a:xfrm>
            <a:off x="566683" y="5245136"/>
            <a:ext cx="8042927" cy="1520372"/>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テキスト ボックス 23"/>
          <p:cNvSpPr txBox="1"/>
          <p:nvPr/>
        </p:nvSpPr>
        <p:spPr>
          <a:xfrm>
            <a:off x="369449" y="5083151"/>
            <a:ext cx="3858167" cy="356857"/>
          </a:xfrm>
          <a:prstGeom prst="rect">
            <a:avLst/>
          </a:prstGeom>
          <a:solidFill>
            <a:srgbClr val="0070C0"/>
          </a:solidFill>
          <a:ln>
            <a:solidFill>
              <a:srgbClr val="14AAEB"/>
            </a:solidFill>
          </a:ln>
        </p:spPr>
        <p:txBody>
          <a:bodyPr wrap="square" tIns="36000" bIns="36000" rtlCol="0" anchor="ctr">
            <a:noAutofit/>
          </a:bodyPr>
          <a:lstStyle/>
          <a:p>
            <a:pPr algn="ctr" fontAlgn="auto">
              <a:lnSpc>
                <a:spcPct val="100000"/>
              </a:lnSpc>
              <a:spcBef>
                <a:spcPts val="600"/>
              </a:spcBef>
              <a:spcAft>
                <a:spcPts val="0"/>
              </a:spcAft>
            </a:pPr>
            <a:r>
              <a:rPr lang="ja-JP" altLang="en-US"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消費</a:t>
            </a:r>
            <a:r>
              <a:rPr lang="ja-JP" altLang="en-US"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トラブル等に関する相談窓口</a:t>
            </a:r>
          </a:p>
        </p:txBody>
      </p:sp>
      <p:sp>
        <p:nvSpPr>
          <p:cNvPr id="13" name="正方形/長方形 12"/>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108</a:t>
            </a:fld>
            <a:endParaRPr lang="en-US" altLang="ja-JP" dirty="0"/>
          </a:p>
        </p:txBody>
      </p:sp>
      <p:sp>
        <p:nvSpPr>
          <p:cNvPr id="3" name="右矢印 2"/>
          <p:cNvSpPr/>
          <p:nvPr/>
        </p:nvSpPr>
        <p:spPr>
          <a:xfrm>
            <a:off x="3853542" y="1626225"/>
            <a:ext cx="451758" cy="2262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256911" y="1505882"/>
            <a:ext cx="5018052" cy="387414"/>
          </a:xfrm>
          <a:prstGeom prst="rect">
            <a:avLst/>
          </a:prstGeom>
          <a:noFill/>
        </p:spPr>
        <p:txBody>
          <a:bodyPr wrap="square" rtlCol="0">
            <a:spAutoFit/>
          </a:bodyPr>
          <a:lstStyle/>
          <a:p>
            <a:r>
              <a:rPr kumimoji="1" lang="en-US" altLang="ja-JP" b="1" dirty="0" smtClean="0">
                <a:solidFill>
                  <a:srgbClr val="FF0000"/>
                </a:solidFill>
                <a:latin typeface="Meiryo UI" panose="020B0604030504040204" pitchFamily="50" charset="-128"/>
                <a:ea typeface="Meiryo UI" panose="020B0604030504040204" pitchFamily="50" charset="-128"/>
              </a:rPr>
              <a:t>18</a:t>
            </a:r>
            <a:r>
              <a:rPr kumimoji="1" lang="ja-JP" altLang="en-US" b="1" dirty="0" smtClean="0">
                <a:solidFill>
                  <a:srgbClr val="FF0000"/>
                </a:solidFill>
                <a:latin typeface="Meiryo UI" panose="020B0604030504040204" pitchFamily="50" charset="-128"/>
                <a:ea typeface="Meiryo UI" panose="020B0604030504040204" pitchFamily="50" charset="-128"/>
              </a:rPr>
              <a:t>歳</a:t>
            </a:r>
            <a:r>
              <a:rPr lang="ja-JP" altLang="en-US" b="1" dirty="0" smtClean="0">
                <a:solidFill>
                  <a:srgbClr val="FF0000"/>
                </a:solidFill>
                <a:latin typeface="Meiryo UI" panose="020B0604030504040204" pitchFamily="50" charset="-128"/>
                <a:ea typeface="Meiryo UI" panose="020B0604030504040204" pitchFamily="50" charset="-128"/>
              </a:rPr>
              <a:t>になったら</a:t>
            </a:r>
            <a:r>
              <a:rPr kumimoji="1" lang="ja-JP" altLang="en-US" b="1" dirty="0" smtClean="0">
                <a:solidFill>
                  <a:srgbClr val="FF0000"/>
                </a:solidFill>
                <a:latin typeface="Meiryo UI" panose="020B0604030504040204" pitchFamily="50" charset="-128"/>
                <a:ea typeface="Meiryo UI" panose="020B0604030504040204" pitchFamily="50" charset="-128"/>
              </a:rPr>
              <a:t>取消せません</a:t>
            </a:r>
            <a:r>
              <a:rPr kumimoji="1" lang="ja-JP" altLang="en-US" sz="1400" b="1" dirty="0" smtClean="0">
                <a:solidFill>
                  <a:srgbClr val="FF0000"/>
                </a:solidFill>
                <a:latin typeface="Meiryo UI" panose="020B0604030504040204" pitchFamily="50" charset="-128"/>
                <a:ea typeface="Meiryo UI" panose="020B0604030504040204" pitchFamily="50" charset="-128"/>
              </a:rPr>
              <a:t>（</a:t>
            </a:r>
            <a:r>
              <a:rPr kumimoji="1" lang="en-US" altLang="ja-JP" sz="1400" b="1" dirty="0" smtClean="0">
                <a:solidFill>
                  <a:srgbClr val="FF0000"/>
                </a:solidFill>
                <a:latin typeface="Meiryo UI" panose="020B0604030504040204" pitchFamily="50" charset="-128"/>
                <a:ea typeface="Meiryo UI" panose="020B0604030504040204" pitchFamily="50" charset="-128"/>
              </a:rPr>
              <a:t>2022</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月より）</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15" name="星 5 1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22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1425887113"/>
              </p:ext>
            </p:extLst>
          </p:nvPr>
        </p:nvGraphicFramePr>
        <p:xfrm>
          <a:off x="317988" y="430064"/>
          <a:ext cx="6808526" cy="622592"/>
        </p:xfrm>
        <a:graphic>
          <a:graphicData uri="http://schemas.openxmlformats.org/drawingml/2006/table">
            <a:tbl>
              <a:tblPr firstRow="1" bandRow="1">
                <a:tableStyleId>{5C22544A-7EE6-4342-B048-85BDC9FD1C3A}</a:tableStyleId>
              </a:tblPr>
              <a:tblGrid>
                <a:gridCol w="1147955">
                  <a:extLst>
                    <a:ext uri="{9D8B030D-6E8A-4147-A177-3AD203B41FA5}">
                      <a16:colId xmlns:a16="http://schemas.microsoft.com/office/drawing/2014/main" val="20000"/>
                    </a:ext>
                  </a:extLst>
                </a:gridCol>
                <a:gridCol w="566057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家計管理</a:t>
                      </a:r>
                      <a:endPar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bwMode="auto">
          <a:xfrm>
            <a:off x="317988" y="3628219"/>
            <a:ext cx="2243383" cy="6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人</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の場合</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4" name="角丸四角形 13"/>
          <p:cNvSpPr/>
          <p:nvPr/>
        </p:nvSpPr>
        <p:spPr>
          <a:xfrm>
            <a:off x="601430" y="4109831"/>
            <a:ext cx="2355236" cy="1382725"/>
          </a:xfrm>
          <a:prstGeom prst="roundRect">
            <a:avLst/>
          </a:prstGeom>
          <a:solidFill>
            <a:schemeClr val="accent5">
              <a:lumMod val="20000"/>
              <a:lumOff val="8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600"/>
              </a:spcAft>
            </a:pPr>
            <a:r>
              <a:rPr lang="ja-JP" altLang="en-US" sz="2800" b="1" dirty="0" smtClean="0">
                <a:solidFill>
                  <a:srgbClr val="14AAEB"/>
                </a:solidFill>
                <a:latin typeface="メイリオ" panose="020B0604030504040204" pitchFamily="50" charset="-128"/>
                <a:ea typeface="メイリオ" panose="020B0604030504040204" pitchFamily="50" charset="-128"/>
              </a:rPr>
              <a:t>収入</a:t>
            </a:r>
            <a:endParaRPr lang="en-US" altLang="ja-JP" sz="2800" b="1" dirty="0" smtClean="0">
              <a:solidFill>
                <a:srgbClr val="14AAEB"/>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給与</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賞与</a:t>
            </a:r>
            <a:r>
              <a:rPr lang="en-US" altLang="ja-JP" sz="2000" dirty="0" smtClean="0">
                <a:solidFill>
                  <a:schemeClr val="tx1"/>
                </a:solidFill>
                <a:latin typeface="メイリオ" panose="020B0604030504040204" pitchFamily="50" charset="-128"/>
                <a:ea typeface="メイリオ" panose="020B0604030504040204" pitchFamily="50" charset="-128"/>
              </a:rPr>
              <a:t>(</a:t>
            </a:r>
            <a:r>
              <a:rPr lang="ja-JP" altLang="en-US" sz="2000" dirty="0" smtClean="0">
                <a:solidFill>
                  <a:schemeClr val="tx1"/>
                </a:solidFill>
                <a:latin typeface="メイリオ" panose="020B0604030504040204" pitchFamily="50" charset="-128"/>
                <a:ea typeface="メイリオ" panose="020B0604030504040204" pitchFamily="50" charset="-128"/>
              </a:rPr>
              <a:t>ボーナス</a:t>
            </a:r>
            <a:r>
              <a:rPr lang="en-US" altLang="ja-JP" sz="2000" dirty="0" smtClean="0">
                <a:solidFill>
                  <a:schemeClr val="tx1"/>
                </a:solidFill>
                <a:latin typeface="メイリオ" panose="020B0604030504040204" pitchFamily="50" charset="-128"/>
                <a:ea typeface="メイリオ" panose="020B0604030504040204" pitchFamily="50" charset="-128"/>
              </a:rPr>
              <a:t>)</a:t>
            </a:r>
          </a:p>
        </p:txBody>
      </p:sp>
      <p:sp>
        <p:nvSpPr>
          <p:cNvPr id="15" name="片側の 2 つの角を丸めた四角形 14"/>
          <p:cNvSpPr/>
          <p:nvPr/>
        </p:nvSpPr>
        <p:spPr>
          <a:xfrm>
            <a:off x="4051779" y="1049638"/>
            <a:ext cx="4113654" cy="587401"/>
          </a:xfrm>
          <a:prstGeom prst="round2SameRect">
            <a:avLst>
              <a:gd name="adj1" fmla="val 35405"/>
              <a:gd name="adj2" fmla="val 0"/>
            </a:avLst>
          </a:prstGeom>
          <a:solidFill>
            <a:schemeClr val="accent3">
              <a:lumMod val="20000"/>
              <a:lumOff val="80000"/>
            </a:schemeClr>
          </a:solidFill>
          <a:ln>
            <a:solidFill>
              <a:schemeClr val="accent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600"/>
              </a:spcAft>
            </a:pPr>
            <a:r>
              <a:rPr lang="ja-JP" altLang="en-US" sz="2800" b="1" dirty="0" smtClean="0">
                <a:solidFill>
                  <a:schemeClr val="accent3">
                    <a:lumMod val="75000"/>
                  </a:schemeClr>
                </a:solidFill>
                <a:latin typeface="メイリオ" panose="020B0604030504040204" pitchFamily="50" charset="-128"/>
                <a:ea typeface="メイリオ" panose="020B0604030504040204" pitchFamily="50" charset="-128"/>
              </a:rPr>
              <a:t>支出</a:t>
            </a:r>
            <a:endParaRPr lang="en-US" altLang="ja-JP" sz="2800" b="1" dirty="0" smtClean="0">
              <a:solidFill>
                <a:schemeClr val="accent3">
                  <a:lumMod val="75000"/>
                </a:schemeClr>
              </a:solidFill>
              <a:latin typeface="メイリオ" panose="020B0604030504040204" pitchFamily="50" charset="-128"/>
              <a:ea typeface="メイリオ" panose="020B0604030504040204" pitchFamily="50" charset="-128"/>
            </a:endParaRPr>
          </a:p>
        </p:txBody>
      </p:sp>
      <p:sp>
        <p:nvSpPr>
          <p:cNvPr id="17" name="右矢印 16"/>
          <p:cNvSpPr/>
          <p:nvPr/>
        </p:nvSpPr>
        <p:spPr>
          <a:xfrm>
            <a:off x="3290896" y="2151659"/>
            <a:ext cx="431355" cy="94593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344702" y="5518592"/>
            <a:ext cx="3627120" cy="940697"/>
          </a:xfrm>
          <a:prstGeom prst="roundRect">
            <a:avLst>
              <a:gd name="adj" fmla="val 25048"/>
            </a:avLst>
          </a:prstGeom>
          <a:solidFill>
            <a:schemeClr val="accent6">
              <a:lumMod val="20000"/>
              <a:lumOff val="80000"/>
            </a:schemeClr>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0"/>
              </a:spcAft>
            </a:pPr>
            <a:r>
              <a:rPr lang="ja-JP" altLang="en-US" sz="2800" b="1" dirty="0" smtClean="0">
                <a:solidFill>
                  <a:schemeClr val="accent6">
                    <a:lumMod val="75000"/>
                  </a:schemeClr>
                </a:solidFill>
                <a:latin typeface="メイリオ" panose="020B0604030504040204" pitchFamily="50" charset="-128"/>
                <a:ea typeface="メイリオ" panose="020B0604030504040204" pitchFamily="50" charset="-128"/>
              </a:rPr>
              <a:t>貯蓄</a:t>
            </a:r>
            <a:endParaRPr lang="en-US" altLang="ja-JP" sz="2800" b="1" dirty="0" smtClean="0">
              <a:solidFill>
                <a:schemeClr val="accent6">
                  <a:lumMod val="75000"/>
                </a:schemeClr>
              </a:solidFill>
              <a:latin typeface="メイリオ" panose="020B0604030504040204" pitchFamily="50" charset="-128"/>
              <a:ea typeface="メイリオ" panose="020B0604030504040204" pitchFamily="50" charset="-128"/>
            </a:endParaRPr>
          </a:p>
          <a:p>
            <a:pPr>
              <a:spcBef>
                <a:spcPts val="0"/>
              </a:spcBef>
              <a:spcAft>
                <a:spcPts val="600"/>
              </a:spcAft>
            </a:pP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rPr>
              <a:t>　</a:t>
            </a:r>
            <a:r>
              <a:rPr lang="ja-JP" altLang="en-US" sz="2000" dirty="0">
                <a:solidFill>
                  <a:schemeClr val="tx1"/>
                </a:solidFill>
                <a:latin typeface="メイリオ" panose="020B0604030504040204" pitchFamily="50" charset="-128"/>
                <a:ea typeface="メイリオ" panose="020B0604030504040204" pitchFamily="50" charset="-128"/>
              </a:rPr>
              <a:t>使</a:t>
            </a:r>
            <a:r>
              <a:rPr lang="ja-JP" altLang="en-US" sz="2000" dirty="0" smtClean="0">
                <a:solidFill>
                  <a:schemeClr val="tx1"/>
                </a:solidFill>
                <a:latin typeface="メイリオ" panose="020B0604030504040204" pitchFamily="50" charset="-128"/>
                <a:ea typeface="メイリオ" panose="020B0604030504040204" pitchFamily="50" charset="-128"/>
              </a:rPr>
              <a:t>わずに貯めておくお金</a:t>
            </a:r>
            <a:endParaRPr lang="en-US" altLang="ja-JP" sz="2000" dirty="0" smtClean="0">
              <a:solidFill>
                <a:schemeClr val="tx1"/>
              </a:solidFill>
              <a:latin typeface="メイリオ" panose="020B0604030504040204" pitchFamily="50" charset="-128"/>
              <a:ea typeface="メイリオ" panose="020B0604030504040204" pitchFamily="50" charset="-128"/>
            </a:endParaRPr>
          </a:p>
        </p:txBody>
      </p:sp>
      <p:sp>
        <p:nvSpPr>
          <p:cNvPr id="24" name="タイトル 1"/>
          <p:cNvSpPr txBox="1">
            <a:spLocks/>
          </p:cNvSpPr>
          <p:nvPr/>
        </p:nvSpPr>
        <p:spPr bwMode="auto">
          <a:xfrm>
            <a:off x="286457" y="1267497"/>
            <a:ext cx="2075743" cy="6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大学生</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の場合</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601430" y="1775076"/>
            <a:ext cx="2355236" cy="1612335"/>
          </a:xfrm>
          <a:prstGeom prst="roundRect">
            <a:avLst/>
          </a:prstGeom>
          <a:solidFill>
            <a:schemeClr val="accent5">
              <a:lumMod val="20000"/>
              <a:lumOff val="8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600"/>
              </a:spcAft>
            </a:pPr>
            <a:r>
              <a:rPr lang="ja-JP" altLang="en-US" sz="2800" b="1" dirty="0" smtClean="0">
                <a:solidFill>
                  <a:srgbClr val="14AAEB"/>
                </a:solidFill>
                <a:latin typeface="メイリオ" panose="020B0604030504040204" pitchFamily="50" charset="-128"/>
                <a:ea typeface="メイリオ" panose="020B0604030504040204" pitchFamily="50" charset="-128"/>
              </a:rPr>
              <a:t>収入</a:t>
            </a:r>
            <a:endParaRPr lang="en-US" altLang="ja-JP" sz="2800" b="1" dirty="0" smtClean="0">
              <a:solidFill>
                <a:srgbClr val="14AAEB"/>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仕送り</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アルバイト代</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rPr>
              <a:t>　奨学金</a:t>
            </a:r>
            <a:endParaRPr lang="en-US" altLang="ja-JP" sz="2000" dirty="0" smtClean="0">
              <a:solidFill>
                <a:schemeClr val="tx1"/>
              </a:solidFill>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413824669"/>
              </p:ext>
            </p:extLst>
          </p:nvPr>
        </p:nvGraphicFramePr>
        <p:xfrm>
          <a:off x="4051779" y="1638376"/>
          <a:ext cx="4113654" cy="3401112"/>
        </p:xfrm>
        <a:graphic>
          <a:graphicData uri="http://schemas.openxmlformats.org/drawingml/2006/table">
            <a:tbl>
              <a:tblPr firstRow="1" bandRow="1">
                <a:tableStyleId>{5940675A-B579-460E-94D1-54222C63F5DA}</a:tableStyleId>
              </a:tblPr>
              <a:tblGrid>
                <a:gridCol w="1611085">
                  <a:extLst>
                    <a:ext uri="{9D8B030D-6E8A-4147-A177-3AD203B41FA5}">
                      <a16:colId xmlns:a16="http://schemas.microsoft.com/office/drawing/2014/main" val="1446856886"/>
                    </a:ext>
                  </a:extLst>
                </a:gridCol>
                <a:gridCol w="2502569">
                  <a:extLst>
                    <a:ext uri="{9D8B030D-6E8A-4147-A177-3AD203B41FA5}">
                      <a16:colId xmlns:a16="http://schemas.microsoft.com/office/drawing/2014/main" val="2846779728"/>
                    </a:ext>
                  </a:extLst>
                </a:gridCol>
              </a:tblGrid>
              <a:tr h="425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solidFill>
                            <a:schemeClr val="tx1"/>
                          </a:solidFill>
                          <a:latin typeface="メイリオ" panose="020B0604030504040204" pitchFamily="50" charset="-128"/>
                          <a:ea typeface="メイリオ" panose="020B0604030504040204" pitchFamily="50" charset="-128"/>
                        </a:rPr>
                        <a:t> 食費</a:t>
                      </a:r>
                      <a:endParaRPr lang="en-US" altLang="ja-JP" sz="20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baseline="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飲食などに必要なお金</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9878830"/>
                  </a:ext>
                </a:extLst>
              </a:tr>
              <a:tr h="425139">
                <a:tc>
                  <a:txBody>
                    <a:bodyPr/>
                    <a:lstStyle/>
                    <a:p>
                      <a:r>
                        <a:rPr lang="ja-JP" altLang="en-US" sz="2000" dirty="0" smtClean="0">
                          <a:solidFill>
                            <a:schemeClr val="tx1"/>
                          </a:solidFill>
                          <a:latin typeface="メイリオ" panose="020B0604030504040204" pitchFamily="50" charset="-128"/>
                          <a:ea typeface="メイリオ" panose="020B0604030504040204" pitchFamily="50" charset="-128"/>
                        </a:rPr>
                        <a:t> 住居費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rPr>
                        <a:t> 家賃など</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50710"/>
                  </a:ext>
                </a:extLst>
              </a:tr>
              <a:tr h="425139">
                <a:tc>
                  <a:txBody>
                    <a:bodyPr/>
                    <a:lstStyle/>
                    <a:p>
                      <a:r>
                        <a:rPr lang="ja-JP" altLang="en-US" sz="2000" dirty="0" smtClean="0">
                          <a:solidFill>
                            <a:schemeClr val="tx1"/>
                          </a:solidFill>
                          <a:latin typeface="メイリオ" panose="020B0604030504040204" pitchFamily="50" charset="-128"/>
                          <a:ea typeface="メイリオ" panose="020B0604030504040204" pitchFamily="50" charset="-128"/>
                        </a:rPr>
                        <a:t> 水道光熱費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電気・水道・ガスの料金</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4427983"/>
                  </a:ext>
                </a:extLst>
              </a:tr>
              <a:tr h="425139">
                <a:tc>
                  <a:txBody>
                    <a:bodyPr/>
                    <a:lstStyle/>
                    <a:p>
                      <a:r>
                        <a:rPr kumimoji="1" lang="ja-JP" altLang="en-US" sz="2000" dirty="0" smtClean="0">
                          <a:latin typeface="メイリオ" panose="020B0604030504040204" pitchFamily="50" charset="-128"/>
                          <a:ea typeface="メイリオ" panose="020B0604030504040204" pitchFamily="50" charset="-128"/>
                        </a:rPr>
                        <a:t> 通信費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電話やインターネットの料金</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368852"/>
                  </a:ext>
                </a:extLst>
              </a:tr>
              <a:tr h="425139">
                <a:tc>
                  <a:txBody>
                    <a:bodyPr/>
                    <a:lstStyle/>
                    <a:p>
                      <a:r>
                        <a:rPr kumimoji="1" lang="ja-JP" altLang="en-US" sz="2000" dirty="0" smtClean="0">
                          <a:latin typeface="メイリオ" panose="020B0604030504040204" pitchFamily="50" charset="-128"/>
                          <a:ea typeface="メイリオ" panose="020B0604030504040204" pitchFamily="50" charset="-128"/>
                        </a:rPr>
                        <a:t> 交通費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移動するのに必要なお金</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4688803"/>
                  </a:ext>
                </a:extLst>
              </a:tr>
              <a:tr h="425139">
                <a:tc>
                  <a:txBody>
                    <a:bodyPr/>
                    <a:lstStyle/>
                    <a:p>
                      <a:r>
                        <a:rPr kumimoji="1" lang="ja-JP" altLang="en-US" sz="2000" dirty="0" smtClean="0">
                          <a:latin typeface="メイリオ" panose="020B0604030504040204" pitchFamily="50" charset="-128"/>
                          <a:ea typeface="メイリオ" panose="020B0604030504040204" pitchFamily="50" charset="-128"/>
                        </a:rPr>
                        <a:t> 被服費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洋服など</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0359"/>
                  </a:ext>
                </a:extLst>
              </a:tr>
              <a:tr h="425139">
                <a:tc>
                  <a:txBody>
                    <a:bodyPr/>
                    <a:lstStyle/>
                    <a:p>
                      <a:r>
                        <a:rPr kumimoji="1" lang="ja-JP" altLang="en-US" sz="2000" dirty="0" smtClean="0">
                          <a:latin typeface="メイリオ" panose="020B0604030504040204" pitchFamily="50" charset="-128"/>
                          <a:ea typeface="メイリオ" panose="020B0604030504040204" pitchFamily="50" charset="-128"/>
                        </a:rPr>
                        <a:t> 教養娯楽費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学習や娯楽に使うお金</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514327"/>
                  </a:ext>
                </a:extLst>
              </a:tr>
              <a:tr h="425139">
                <a:tc>
                  <a:txBody>
                    <a:bodyPr/>
                    <a:lstStyle/>
                    <a:p>
                      <a:r>
                        <a:rPr kumimoji="1" lang="ja-JP" altLang="en-US" sz="2000" dirty="0" smtClean="0">
                          <a:latin typeface="メイリオ" panose="020B0604030504040204" pitchFamily="50" charset="-128"/>
                          <a:ea typeface="メイリオ" panose="020B0604030504040204" pitchFamily="50" charset="-128"/>
                        </a:rPr>
                        <a:t> そのほか</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冠婚葬祭や医療費など</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0519375"/>
                  </a:ext>
                </a:extLst>
              </a:tr>
            </a:tbl>
          </a:graphicData>
        </a:graphic>
      </p:graphicFrame>
      <p:sp>
        <p:nvSpPr>
          <p:cNvPr id="26" name="右矢印 25"/>
          <p:cNvSpPr/>
          <p:nvPr/>
        </p:nvSpPr>
        <p:spPr>
          <a:xfrm>
            <a:off x="3290896" y="4310432"/>
            <a:ext cx="431355" cy="94593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タイトル 1"/>
          <p:cNvSpPr txBox="1">
            <a:spLocks/>
          </p:cNvSpPr>
          <p:nvPr/>
        </p:nvSpPr>
        <p:spPr bwMode="auto">
          <a:xfrm>
            <a:off x="5908930" y="4936931"/>
            <a:ext cx="738614" cy="57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32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32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611" y="3628219"/>
            <a:ext cx="1190300" cy="1017706"/>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8804" y="2151659"/>
            <a:ext cx="892107" cy="967054"/>
          </a:xfrm>
          <a:prstGeom prst="rect">
            <a:avLst/>
          </a:prstGeom>
        </p:spPr>
      </p:pic>
      <p:sp>
        <p:nvSpPr>
          <p:cNvPr id="1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a:t>
            </a:fld>
            <a:endParaRPr lang="en-US" altLang="ja-JP" dirty="0"/>
          </a:p>
        </p:txBody>
      </p:sp>
      <p:sp>
        <p:nvSpPr>
          <p:cNvPr id="20" name="星 5 19"/>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91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86029527"/>
              </p:ext>
            </p:extLst>
          </p:nvPr>
        </p:nvGraphicFramePr>
        <p:xfrm>
          <a:off x="131376" y="1251318"/>
          <a:ext cx="8709286" cy="523679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1254138">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金融トラブルの手口</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を知りましょう。</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「絶対に儲かる」はありません。</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922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トラブルを避けるには、①</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おいしい話</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には気をつける、②向こうから近寄ってきても</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はっきり断る</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、③万が一トラブルに遭っても、</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決して諦めない</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ことが大切です。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87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600"/>
                        </a:spcBef>
                      </a:pPr>
                      <a:r>
                        <a:rPr lang="ja-JP" altLang="en-US" sz="2400" b="0" dirty="0" smtClean="0">
                          <a:solidFill>
                            <a:schemeClr val="tx1"/>
                          </a:solidFill>
                          <a:latin typeface="Meiryo UI" panose="020B0604030504040204" pitchFamily="50" charset="-128"/>
                          <a:ea typeface="Meiryo UI" panose="020B0604030504040204" pitchFamily="50" charset="-128"/>
                        </a:rPr>
                        <a:t>トラブルに遭ってしまったら、悪質な業者との</a:t>
                      </a:r>
                      <a:r>
                        <a:rPr lang="ja-JP" altLang="en-US" sz="2400" b="1" dirty="0" smtClean="0">
                          <a:solidFill>
                            <a:srgbClr val="00B0F0"/>
                          </a:solidFill>
                          <a:latin typeface="Meiryo UI" panose="020B0604030504040204" pitchFamily="50" charset="-128"/>
                          <a:ea typeface="Meiryo UI" panose="020B0604030504040204" pitchFamily="50" charset="-128"/>
                        </a:rPr>
                        <a:t>契約の取り消し・無効</a:t>
                      </a:r>
                      <a:r>
                        <a:rPr lang="ja-JP" altLang="en-US" sz="2400" b="0" dirty="0" smtClean="0">
                          <a:solidFill>
                            <a:schemeClr val="tx1"/>
                          </a:solidFill>
                          <a:latin typeface="Meiryo UI" panose="020B0604030504040204" pitchFamily="50" charset="-128"/>
                          <a:ea typeface="Meiryo UI" panose="020B0604030504040204" pitchFamily="50" charset="-128"/>
                        </a:rPr>
                        <a:t>を求めましょう。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2855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b="0" dirty="0" smtClean="0">
                          <a:solidFill>
                            <a:schemeClr val="tx1"/>
                          </a:solidFill>
                          <a:latin typeface="Meiryo UI" panose="020B0604030504040204" pitchFamily="50" charset="-128"/>
                          <a:ea typeface="Meiryo UI" panose="020B0604030504040204" pitchFamily="50" charset="-128"/>
                        </a:rPr>
                        <a:t>また、</a:t>
                      </a:r>
                      <a:r>
                        <a:rPr lang="en-US" altLang="ja-JP" sz="2400" b="1" dirty="0" smtClean="0">
                          <a:solidFill>
                            <a:srgbClr val="00B0F0"/>
                          </a:solidFill>
                          <a:latin typeface="Meiryo UI" panose="020B0604030504040204" pitchFamily="50" charset="-128"/>
                          <a:ea typeface="Meiryo UI" panose="020B0604030504040204" pitchFamily="50" charset="-128"/>
                        </a:rPr>
                        <a:t>188</a:t>
                      </a:r>
                      <a:r>
                        <a:rPr lang="ja-JP" altLang="en-US" sz="2400" b="1" dirty="0" smtClean="0">
                          <a:solidFill>
                            <a:srgbClr val="00B0F0"/>
                          </a:solidFill>
                          <a:latin typeface="Meiryo UI" panose="020B0604030504040204" pitchFamily="50" charset="-128"/>
                          <a:ea typeface="Meiryo UI" panose="020B0604030504040204" pitchFamily="50" charset="-128"/>
                        </a:rPr>
                        <a:t>番</a:t>
                      </a:r>
                      <a:r>
                        <a:rPr lang="ja-JP" altLang="en-US" sz="2400" b="0" dirty="0" smtClean="0">
                          <a:solidFill>
                            <a:schemeClr val="tx1"/>
                          </a:solidFill>
                          <a:latin typeface="Meiryo UI" panose="020B0604030504040204" pitchFamily="50" charset="-128"/>
                          <a:ea typeface="Meiryo UI" panose="020B0604030504040204" pitchFamily="50" charset="-128"/>
                        </a:rPr>
                        <a:t>（消費者ホットライン）に電話して相談しましょう。</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109</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562070940"/>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82120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4923" y="3138692"/>
            <a:ext cx="1655962" cy="565399"/>
            <a:chOff x="1202980" y="1063908"/>
            <a:chExt cx="1025762" cy="174260"/>
          </a:xfrm>
        </p:grpSpPr>
        <p:sp>
          <p:nvSpPr>
            <p:cNvPr id="9" name="テキスト ボックス 8"/>
            <p:cNvSpPr txBox="1"/>
            <p:nvPr/>
          </p:nvSpPr>
          <p:spPr>
            <a:xfrm>
              <a:off x="1623038" y="1063908"/>
              <a:ext cx="605704" cy="161695"/>
            </a:xfrm>
            <a:prstGeom prst="rect">
              <a:avLst/>
            </a:prstGeom>
            <a:noFill/>
          </p:spPr>
          <p:txBody>
            <a:bodyPr wrap="none" lIns="0" tIns="0" rIns="0" bIns="0" rtlCol="0">
              <a:spAutoFit/>
            </a:bodyPr>
            <a:lstStyle/>
            <a:p>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まとめ</a:t>
              </a:r>
              <a:endPar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7</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110</a:t>
            </a:fld>
            <a:endParaRPr lang="en-US" altLang="ja-JP" dirty="0"/>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38867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まとめ①</a:t>
            </a:r>
            <a:endPar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274977865"/>
              </p:ext>
            </p:extLst>
          </p:nvPr>
        </p:nvGraphicFramePr>
        <p:xfrm>
          <a:off x="213902" y="651979"/>
          <a:ext cx="8709286" cy="6096293"/>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790448">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ニーズ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ウォンツ</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に分けて、お金を賢く使いましょう。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413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家計管理をしっかりと行い、</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貯蓄できる仕組み</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を作りましょう。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3198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600"/>
                        </a:spcBef>
                      </a:pPr>
                      <a:r>
                        <a:rPr lang="ja-JP" altLang="en-US" sz="2400" b="0" dirty="0" smtClean="0">
                          <a:solidFill>
                            <a:schemeClr val="tx1"/>
                          </a:solidFill>
                          <a:latin typeface="Meiryo UI" panose="020B0604030504040204" pitchFamily="50" charset="-128"/>
                          <a:ea typeface="Meiryo UI" panose="020B0604030504040204" pitchFamily="50" charset="-128"/>
                        </a:rPr>
                        <a:t>自分が人生でやりたいことを考え、</a:t>
                      </a:r>
                      <a:r>
                        <a:rPr lang="ja-JP" altLang="en-US" sz="2400" b="1" dirty="0" smtClean="0">
                          <a:solidFill>
                            <a:srgbClr val="00B0F0"/>
                          </a:solidFill>
                          <a:latin typeface="Meiryo UI" panose="020B0604030504040204" pitchFamily="50" charset="-128"/>
                          <a:ea typeface="Meiryo UI" panose="020B0604030504040204" pitchFamily="50" charset="-128"/>
                        </a:rPr>
                        <a:t>ライフプラン</a:t>
                      </a:r>
                      <a:r>
                        <a:rPr lang="ja-JP" altLang="en-US" sz="2400" b="0" dirty="0" smtClean="0">
                          <a:solidFill>
                            <a:schemeClr val="tx1"/>
                          </a:solidFill>
                          <a:latin typeface="Meiryo UI" panose="020B0604030504040204" pitchFamily="50" charset="-128"/>
                          <a:ea typeface="Meiryo UI" panose="020B0604030504040204" pitchFamily="50" charset="-128"/>
                        </a:rPr>
                        <a:t>を立てましょう。また、「教育」「住宅」「老後」という人生の</a:t>
                      </a:r>
                      <a:r>
                        <a:rPr lang="en-US" altLang="ja-JP" sz="2400" b="1" dirty="0" smtClean="0">
                          <a:solidFill>
                            <a:srgbClr val="00B0F0"/>
                          </a:solidFill>
                          <a:latin typeface="Meiryo UI" panose="020B0604030504040204" pitchFamily="50" charset="-128"/>
                          <a:ea typeface="Meiryo UI" panose="020B0604030504040204" pitchFamily="50" charset="-128"/>
                        </a:rPr>
                        <a:t>3</a:t>
                      </a:r>
                      <a:r>
                        <a:rPr lang="ja-JP" altLang="en-US" sz="2400" b="1" dirty="0" smtClean="0">
                          <a:solidFill>
                            <a:srgbClr val="00B0F0"/>
                          </a:solidFill>
                          <a:latin typeface="Meiryo UI" panose="020B0604030504040204" pitchFamily="50" charset="-128"/>
                          <a:ea typeface="Meiryo UI" panose="020B0604030504040204" pitchFamily="50" charset="-128"/>
                        </a:rPr>
                        <a:t>大費用</a:t>
                      </a:r>
                      <a:r>
                        <a:rPr lang="ja-JP" altLang="en-US" sz="2400" b="0" dirty="0" smtClean="0">
                          <a:solidFill>
                            <a:schemeClr val="tx1"/>
                          </a:solidFill>
                          <a:latin typeface="Meiryo UI" panose="020B0604030504040204" pitchFamily="50" charset="-128"/>
                          <a:ea typeface="Meiryo UI" panose="020B0604030504040204" pitchFamily="50" charset="-128"/>
                        </a:rPr>
                        <a:t>を計画的に準備しましょう。</a:t>
                      </a:r>
                      <a:endParaRPr lang="ja-JP" altLang="en-US" sz="2400" dirty="0" smtClean="0">
                        <a:latin typeface="Meiryo UI" panose="020B0604030504040204" pitchFamily="50" charset="-128"/>
                        <a:ea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1673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ライフプランに合わせて、</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社会保険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資産形成</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民間保険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の利用を組み合わせましょう。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5299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金融商品の特徴</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を理解し、目的別に金融商品を活用し、将来に向けて準備をしましょう。</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111</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30987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まとめ②</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511974362"/>
              </p:ext>
            </p:extLst>
          </p:nvPr>
        </p:nvGraphicFramePr>
        <p:xfrm>
          <a:off x="219829" y="343408"/>
          <a:ext cx="8633087" cy="6441440"/>
        </p:xfrm>
        <a:graphic>
          <a:graphicData uri="http://schemas.openxmlformats.org/drawingml/2006/table">
            <a:tbl>
              <a:tblPr firstRow="1" bandRow="1">
                <a:tableStyleId>{5C22544A-7EE6-4342-B048-85BDC9FD1C3A}</a:tableStyleId>
              </a:tblPr>
              <a:tblGrid>
                <a:gridCol w="1167144">
                  <a:extLst>
                    <a:ext uri="{9D8B030D-6E8A-4147-A177-3AD203B41FA5}">
                      <a16:colId xmlns:a16="http://schemas.microsoft.com/office/drawing/2014/main" val="20000"/>
                    </a:ext>
                  </a:extLst>
                </a:gridCol>
                <a:gridCol w="7465943">
                  <a:extLst>
                    <a:ext uri="{9D8B030D-6E8A-4147-A177-3AD203B41FA5}">
                      <a16:colId xmlns:a16="http://schemas.microsoft.com/office/drawing/2014/main" val="20001"/>
                    </a:ext>
                  </a:extLst>
                </a:gridCol>
              </a:tblGrid>
              <a:tr h="1631696">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2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投資とは自分の資金を経済活動に提供することで、利益の一部を受け取ることです。経済活動により、</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私たちの生活がより豊かで便利</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5214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2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お金を借りる際には、事前に</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返済のイメージ</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を持ちましょう。　</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金利や借り過ぎには注意</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385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pPr>
                      <a:r>
                        <a:rPr lang="ja-JP" altLang="en-US" sz="2400" b="1" dirty="0" smtClean="0">
                          <a:solidFill>
                            <a:srgbClr val="00B0F0"/>
                          </a:solidFill>
                          <a:latin typeface="Meiryo UI" panose="020B0604030504040204" pitchFamily="50" charset="-128"/>
                          <a:ea typeface="Meiryo UI" panose="020B0604030504040204" pitchFamily="50" charset="-128"/>
                        </a:rPr>
                        <a:t>金融トラブルの手口</a:t>
                      </a:r>
                      <a:r>
                        <a:rPr lang="ja-JP" altLang="en-US" sz="2400" b="0" dirty="0" smtClean="0">
                          <a:solidFill>
                            <a:schemeClr val="tx1"/>
                          </a:solidFill>
                          <a:latin typeface="Meiryo UI" panose="020B0604030504040204" pitchFamily="50" charset="-128"/>
                          <a:ea typeface="Meiryo UI" panose="020B0604030504040204" pitchFamily="50" charset="-128"/>
                        </a:rPr>
                        <a:t>を知り、トラブルを避けましょう。トラブルに遭ってしまったら、</a:t>
                      </a:r>
                      <a:r>
                        <a:rPr lang="en-US" altLang="ja-JP" sz="2400" b="1" dirty="0" smtClean="0">
                          <a:solidFill>
                            <a:srgbClr val="00B0F0"/>
                          </a:solidFill>
                          <a:latin typeface="Meiryo UI" panose="020B0604030504040204" pitchFamily="50" charset="-128"/>
                          <a:ea typeface="Meiryo UI" panose="020B0604030504040204" pitchFamily="50" charset="-128"/>
                        </a:rPr>
                        <a:t>188</a:t>
                      </a:r>
                      <a:r>
                        <a:rPr lang="ja-JP" altLang="en-US" sz="2400" b="1" dirty="0" smtClean="0">
                          <a:solidFill>
                            <a:srgbClr val="00B0F0"/>
                          </a:solidFill>
                          <a:latin typeface="Meiryo UI" panose="020B0604030504040204" pitchFamily="50" charset="-128"/>
                          <a:ea typeface="Meiryo UI" panose="020B0604030504040204" pitchFamily="50" charset="-128"/>
                        </a:rPr>
                        <a:t>番</a:t>
                      </a:r>
                      <a:r>
                        <a:rPr lang="ja-JP" altLang="en-US" sz="2400" b="0" dirty="0" smtClean="0">
                          <a:solidFill>
                            <a:schemeClr val="tx1"/>
                          </a:solidFill>
                          <a:latin typeface="Meiryo UI" panose="020B0604030504040204" pitchFamily="50" charset="-128"/>
                          <a:ea typeface="Meiryo UI" panose="020B0604030504040204" pitchFamily="50" charset="-128"/>
                        </a:rPr>
                        <a:t>に電話して相談しましょう。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48132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キャッシュレス</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の活用が進んでいるように、これからも新しい金融商品・サービスがでてきます。今後も必要な知識を身につけ、うまく活用しましょう。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424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2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この講座をきっかけとして、みなさんが少しでも </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「金融」</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に興味を持ってくれたら幸いです。</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112</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930623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もっと知りたい方</a:t>
            </a:r>
            <a:r>
              <a:rPr lang="ja-JP" altLang="en-US" sz="2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a:t>
            </a:r>
            <a:endPar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2"/>
          <p:cNvSpPr txBox="1">
            <a:spLocks/>
          </p:cNvSpPr>
          <p:nvPr/>
        </p:nvSpPr>
        <p:spPr bwMode="auto">
          <a:xfrm>
            <a:off x="250723" y="5257331"/>
            <a:ext cx="4568720" cy="56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20000"/>
              </a:spcBef>
              <a:spcAft>
                <a:spcPct val="20000"/>
              </a:spcAft>
              <a:buClrTx/>
              <a:buSzTx/>
              <a:buFont typeface="Arial" panose="020B0604020202020204" pitchFamily="34" charset="0"/>
              <a:buNone/>
              <a:tabLst/>
              <a:defRPr/>
            </a:pP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a:t>
            </a:r>
            <a:r>
              <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hlinkClick r:id="rId3"/>
              </a:rPr>
              <a:t>www.fsa.go.jp/policy/nisa2/index.html</a:t>
            </a: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20000"/>
              </a:lnSpc>
              <a:spcBef>
                <a:spcPct val="20000"/>
              </a:spcBef>
              <a:spcAft>
                <a:spcPct val="20000"/>
              </a:spcAft>
              <a:buClrTx/>
              <a:buSzTx/>
              <a:buFont typeface="Arial" panose="020B0604020202020204" pitchFamily="34" charset="0"/>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7"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1106" y="5704701"/>
            <a:ext cx="868809" cy="86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descr="コンピューターの画面&#10;&#10;自動的に生成された説明">
            <a:extLst>
              <a:ext uri="{FF2B5EF4-FFF2-40B4-BE49-F238E27FC236}">
                <a16:creationId xmlns:a16="http://schemas.microsoft.com/office/drawing/2014/main" id="{FC676273-62E3-B19F-0EB5-822E4CBF72E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184400"/>
            <a:ext cx="4954650" cy="3093926"/>
          </a:xfrm>
          <a:prstGeom prst="rect">
            <a:avLst/>
          </a:prstGeom>
        </p:spPr>
      </p:pic>
      <p:sp>
        <p:nvSpPr>
          <p:cNvPr id="15" name="角丸四角形 14"/>
          <p:cNvSpPr/>
          <p:nvPr/>
        </p:nvSpPr>
        <p:spPr>
          <a:xfrm>
            <a:off x="5016137" y="163850"/>
            <a:ext cx="3917831" cy="2605349"/>
          </a:xfrm>
          <a:prstGeom prst="round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1513" y="1152690"/>
            <a:ext cx="2687585" cy="675120"/>
          </a:xfrm>
          <a:prstGeom prst="rect">
            <a:avLst/>
          </a:prstGeom>
        </p:spPr>
      </p:pic>
      <p:pic>
        <p:nvPicPr>
          <p:cNvPr id="17" name="図 16"/>
          <p:cNvPicPr>
            <a:picLocks noChangeAspect="1"/>
          </p:cNvPicPr>
          <p:nvPr/>
        </p:nvPicPr>
        <p:blipFill rotWithShape="1">
          <a:blip r:embed="rId7"/>
          <a:srcRect l="42247" t="60164" r="35570" b="29418"/>
          <a:stretch/>
        </p:blipFill>
        <p:spPr>
          <a:xfrm>
            <a:off x="5189059" y="1849700"/>
            <a:ext cx="2747396" cy="779746"/>
          </a:xfrm>
          <a:prstGeom prst="rect">
            <a:avLst/>
          </a:prstGeom>
        </p:spPr>
      </p:pic>
      <p:pic>
        <p:nvPicPr>
          <p:cNvPr id="18" name="図 17"/>
          <p:cNvPicPr>
            <a:picLocks noChangeAspect="1"/>
          </p:cNvPicPr>
          <p:nvPr/>
        </p:nvPicPr>
        <p:blipFill rotWithShape="1">
          <a:blip r:embed="rId8"/>
          <a:srcRect l="33971" t="25654" r="43991" b="32674"/>
          <a:stretch/>
        </p:blipFill>
        <p:spPr>
          <a:xfrm>
            <a:off x="8018906" y="1201780"/>
            <a:ext cx="815254" cy="866716"/>
          </a:xfrm>
          <a:prstGeom prst="rect">
            <a:avLst/>
          </a:prstGeom>
        </p:spPr>
      </p:pic>
      <p:sp>
        <p:nvSpPr>
          <p:cNvPr id="23" name="正方形/長方形 22"/>
          <p:cNvSpPr/>
          <p:nvPr/>
        </p:nvSpPr>
        <p:spPr>
          <a:xfrm>
            <a:off x="5100180" y="698637"/>
            <a:ext cx="3867725" cy="523220"/>
          </a:xfrm>
          <a:prstGeom prst="rect">
            <a:avLst/>
          </a:prstGeom>
        </p:spPr>
        <p:txBody>
          <a:bodyPr wrap="none">
            <a:spAutoFit/>
          </a:bodyPr>
          <a:lstStyle/>
          <a:p>
            <a:r>
              <a:rPr lang="ja-JP" altLang="en-US" sz="1400" dirty="0">
                <a:solidFill>
                  <a:srgbClr val="0070C0"/>
                </a:solidFill>
                <a:latin typeface="Meiryo UI" panose="020B0604030504040204" pitchFamily="50" charset="-128"/>
                <a:ea typeface="Meiryo UI" panose="020B0604030504040204" pitchFamily="50" charset="-128"/>
                <a:hlinkClick r:id="rId9"/>
              </a:rPr>
              <a:t>https://www.fsa.go.jp/policy/nisa2/unko</a:t>
            </a:r>
            <a:r>
              <a:rPr lang="ja-JP" altLang="en-US" sz="1400" dirty="0" smtClean="0">
                <a:solidFill>
                  <a:srgbClr val="0070C0"/>
                </a:solidFill>
                <a:latin typeface="Meiryo UI" panose="020B0604030504040204" pitchFamily="50" charset="-128"/>
                <a:ea typeface="Meiryo UI" panose="020B0604030504040204" pitchFamily="50" charset="-128"/>
                <a:hlinkClick r:id="rId9"/>
              </a:rPr>
              <a:t>/</a:t>
            </a:r>
            <a:endParaRPr lang="en-US" altLang="ja-JP" sz="1400" dirty="0" smtClean="0">
              <a:solidFill>
                <a:srgbClr val="0070C0"/>
              </a:solidFill>
              <a:latin typeface="Meiryo UI" panose="020B0604030504040204" pitchFamily="50" charset="-128"/>
              <a:ea typeface="Meiryo UI" panose="020B0604030504040204" pitchFamily="50" charset="-128"/>
            </a:endParaRPr>
          </a:p>
          <a:p>
            <a:endParaRPr lang="ja-JP" altLang="en-US" sz="1400" dirty="0">
              <a:solidFill>
                <a:srgbClr val="0070C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330119" y="355943"/>
            <a:ext cx="3582266" cy="338554"/>
          </a:xfrm>
          <a:prstGeom prst="rect">
            <a:avLst/>
          </a:prstGeom>
          <a:noFill/>
        </p:spPr>
        <p:txBody>
          <a:bodyPr wrap="square" rtlCol="0">
            <a:spAutoFit/>
          </a:bodyPr>
          <a:lstStyle/>
          <a:p>
            <a:r>
              <a:rPr kumimoji="1" lang="ja-JP" altLang="en-US" sz="1600" dirty="0" smtClean="0">
                <a:solidFill>
                  <a:srgbClr val="0070C0"/>
                </a:solidFill>
                <a:latin typeface="Meiryo UI" panose="020B0604030504040204" pitchFamily="50" charset="-128"/>
                <a:ea typeface="Meiryo UI" panose="020B0604030504040204" pitchFamily="50" charset="-128"/>
              </a:rPr>
              <a:t>特設サイトからもアクセスできます！</a:t>
            </a:r>
            <a:endParaRPr kumimoji="1" lang="ja-JP" altLang="en-US" sz="1600" dirty="0">
              <a:solidFill>
                <a:srgbClr val="0070C0"/>
              </a:solidFill>
              <a:latin typeface="Meiryo UI" panose="020B0604030504040204" pitchFamily="50" charset="-128"/>
              <a:ea typeface="Meiryo UI" panose="020B0604030504040204" pitchFamily="50" charset="-128"/>
            </a:endParaRPr>
          </a:p>
        </p:txBody>
      </p:sp>
      <p:pic>
        <p:nvPicPr>
          <p:cNvPr id="26" name="図 25"/>
          <p:cNvPicPr>
            <a:picLocks noChangeAspect="1"/>
          </p:cNvPicPr>
          <p:nvPr/>
        </p:nvPicPr>
        <p:blipFill>
          <a:blip r:embed="rId10"/>
          <a:stretch>
            <a:fillRect/>
          </a:stretch>
        </p:blipFill>
        <p:spPr>
          <a:xfrm>
            <a:off x="5278431" y="3151809"/>
            <a:ext cx="1973185" cy="2783730"/>
          </a:xfrm>
          <a:prstGeom prst="rect">
            <a:avLst/>
          </a:prstGeom>
          <a:ln>
            <a:solidFill>
              <a:schemeClr val="accent3"/>
            </a:solidFill>
          </a:ln>
        </p:spPr>
      </p:pic>
      <p:sp>
        <p:nvSpPr>
          <p:cNvPr id="28" name="正方形/長方形 27"/>
          <p:cNvSpPr/>
          <p:nvPr/>
        </p:nvSpPr>
        <p:spPr>
          <a:xfrm>
            <a:off x="5278431" y="6047647"/>
            <a:ext cx="2145160"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hlinkClick r:id="rId11"/>
              </a:rPr>
              <a:t>https://www.fsa.go.jp/teach/kou4.pdf</a:t>
            </a:r>
            <a:endParaRPr lang="en-US" altLang="ja-JP" sz="1400"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12"/>
          <a:stretch>
            <a:fillRect/>
          </a:stretch>
        </p:blipFill>
        <p:spPr>
          <a:xfrm>
            <a:off x="7448311" y="5935538"/>
            <a:ext cx="747437" cy="747437"/>
          </a:xfrm>
          <a:prstGeom prst="rect">
            <a:avLst/>
          </a:prstGeom>
          <a:ln>
            <a:noFill/>
          </a:ln>
        </p:spPr>
      </p:pic>
      <p:sp>
        <p:nvSpPr>
          <p:cNvPr id="30" name="角丸四角形 29"/>
          <p:cNvSpPr/>
          <p:nvPr/>
        </p:nvSpPr>
        <p:spPr>
          <a:xfrm>
            <a:off x="5016138" y="2868560"/>
            <a:ext cx="3951768" cy="398944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313103" y="3708666"/>
            <a:ext cx="1528934" cy="1569660"/>
          </a:xfrm>
          <a:prstGeom prst="rect">
            <a:avLst/>
          </a:prstGeom>
          <a:noFill/>
        </p:spPr>
        <p:txBody>
          <a:bodyPr wrap="square" rtlCol="0">
            <a:spAutoFit/>
          </a:bodyPr>
          <a:lstStyle/>
          <a:p>
            <a:r>
              <a:rPr kumimoji="1" lang="ja-JP" altLang="en-US" sz="1600" dirty="0" smtClean="0">
                <a:solidFill>
                  <a:srgbClr val="0070C0"/>
                </a:solidFill>
                <a:latin typeface="Meiryo UI" panose="020B0604030504040204" pitchFamily="50" charset="-128"/>
                <a:ea typeface="Meiryo UI" panose="020B0604030504040204" pitchFamily="50" charset="-128"/>
              </a:rPr>
              <a:t>家計管理から、金融トラブルまで、生活に必要なお金の知識を幅広く学ぶことができます！</a:t>
            </a:r>
            <a:endParaRPr kumimoji="1" lang="ja-JP" altLang="en-US" sz="1600" dirty="0">
              <a:solidFill>
                <a:srgbClr val="0070C0"/>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50723" y="942096"/>
            <a:ext cx="4070554" cy="461665"/>
          </a:xfrm>
          <a:prstGeom prst="rect">
            <a:avLst/>
          </a:prstGeom>
          <a:noFill/>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rPr>
              <a:t>金融庁の</a:t>
            </a:r>
            <a:r>
              <a:rPr kumimoji="1" lang="en-US" altLang="ja-JP" sz="2400" dirty="0" smtClean="0">
                <a:latin typeface="Meiryo UI" panose="020B0604030504040204" pitchFamily="50" charset="-128"/>
                <a:ea typeface="Meiryo UI" panose="020B0604030504040204" pitchFamily="50" charset="-128"/>
              </a:rPr>
              <a:t>HP</a:t>
            </a:r>
            <a:r>
              <a:rPr kumimoji="1" lang="ja-JP" altLang="en-US" sz="2400" dirty="0" smtClean="0">
                <a:latin typeface="Meiryo UI" panose="020B0604030504040204" pitchFamily="50" charset="-128"/>
                <a:ea typeface="Meiryo UI" panose="020B0604030504040204" pitchFamily="50" charset="-128"/>
              </a:rPr>
              <a:t>をご覧ください！</a:t>
            </a:r>
            <a:endParaRPr kumimoji="1" lang="ja-JP" altLang="en-US" sz="24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13"/>
          <a:stretch>
            <a:fillRect/>
          </a:stretch>
        </p:blipFill>
        <p:spPr>
          <a:xfrm>
            <a:off x="745030" y="2329776"/>
            <a:ext cx="3446516" cy="2537236"/>
          </a:xfrm>
          <a:prstGeom prst="rect">
            <a:avLst/>
          </a:prstGeom>
        </p:spPr>
      </p:pic>
      <p:grpSp>
        <p:nvGrpSpPr>
          <p:cNvPr id="10" name="グループ化 9"/>
          <p:cNvGrpSpPr/>
          <p:nvPr/>
        </p:nvGrpSpPr>
        <p:grpSpPr>
          <a:xfrm>
            <a:off x="3525192" y="1466524"/>
            <a:ext cx="1269450" cy="2522983"/>
            <a:chOff x="-1697860" y="1286644"/>
            <a:chExt cx="1269450" cy="2522983"/>
          </a:xfrm>
        </p:grpSpPr>
        <p:grpSp>
          <p:nvGrpSpPr>
            <p:cNvPr id="11" name="グループ化 10">
              <a:extLst>
                <a:ext uri="{FF2B5EF4-FFF2-40B4-BE49-F238E27FC236}">
                  <a16:creationId xmlns:a16="http://schemas.microsoft.com/office/drawing/2014/main" id="{BF84DFC7-EF3A-B48C-E470-4BD8628E69C8}"/>
                </a:ext>
              </a:extLst>
            </p:cNvPr>
            <p:cNvGrpSpPr/>
            <p:nvPr/>
          </p:nvGrpSpPr>
          <p:grpSpPr>
            <a:xfrm>
              <a:off x="-1697860" y="1286644"/>
              <a:ext cx="1269450" cy="2522983"/>
              <a:chOff x="7606441" y="1422838"/>
              <a:chExt cx="1848138" cy="3645502"/>
            </a:xfrm>
          </p:grpSpPr>
          <p:sp>
            <p:nvSpPr>
              <p:cNvPr id="12" name="四角形: 角を丸くする 29">
                <a:extLst>
                  <a:ext uri="{FF2B5EF4-FFF2-40B4-BE49-F238E27FC236}">
                    <a16:creationId xmlns:a16="http://schemas.microsoft.com/office/drawing/2014/main" id="{729DA1FA-45E7-DD72-C0D1-6F3D0B09D187}"/>
                  </a:ext>
                </a:extLst>
              </p:cNvPr>
              <p:cNvSpPr/>
              <p:nvPr/>
            </p:nvSpPr>
            <p:spPr>
              <a:xfrm>
                <a:off x="7635766" y="1422838"/>
                <a:ext cx="1810818" cy="3616023"/>
              </a:xfrm>
              <a:prstGeom prst="roundRect">
                <a:avLst>
                  <a:gd name="adj" fmla="val 18185"/>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pic>
            <p:nvPicPr>
              <p:cNvPr id="14" name="図 13" descr="図形, 正方形&#10;&#10;自動的に生成された説明">
                <a:extLst>
                  <a:ext uri="{FF2B5EF4-FFF2-40B4-BE49-F238E27FC236}">
                    <a16:creationId xmlns:a16="http://schemas.microsoft.com/office/drawing/2014/main" id="{63D00784-E3DF-9110-D6F7-9B7D7DF46BA6}"/>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06441" y="1422838"/>
                <a:ext cx="1848138" cy="3645502"/>
              </a:xfrm>
              <a:prstGeom prst="rect">
                <a:avLst/>
              </a:prstGeom>
            </p:spPr>
          </p:pic>
        </p:grpSp>
        <p:pic>
          <p:nvPicPr>
            <p:cNvPr id="4" name="図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46149" y="1556112"/>
              <a:ext cx="1166028" cy="1915230"/>
            </a:xfrm>
            <a:prstGeom prst="rect">
              <a:avLst/>
            </a:prstGeom>
          </p:spPr>
        </p:pic>
      </p:grpSp>
    </p:spTree>
    <p:extLst>
      <p:ext uri="{BB962C8B-B14F-4D97-AF65-F5344CB8AC3E}">
        <p14:creationId xmlns:p14="http://schemas.microsoft.com/office/powerpoint/2010/main" val="219679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731410212"/>
              </p:ext>
            </p:extLst>
          </p:nvPr>
        </p:nvGraphicFramePr>
        <p:xfrm>
          <a:off x="515146" y="2116739"/>
          <a:ext cx="8247390" cy="3484251"/>
        </p:xfrm>
        <a:graphic>
          <a:graphicData uri="http://schemas.openxmlformats.org/drawingml/2006/table">
            <a:tbl>
              <a:tblPr firstRow="1" bandRow="1">
                <a:tableStyleId>{E8B1032C-EA38-4F05-BA0D-38AFFFC7BED3}</a:tableStyleId>
              </a:tblPr>
              <a:tblGrid>
                <a:gridCol w="611861">
                  <a:extLst>
                    <a:ext uri="{9D8B030D-6E8A-4147-A177-3AD203B41FA5}">
                      <a16:colId xmlns:a16="http://schemas.microsoft.com/office/drawing/2014/main" val="20000"/>
                    </a:ext>
                  </a:extLst>
                </a:gridCol>
                <a:gridCol w="1535079">
                  <a:extLst>
                    <a:ext uri="{9D8B030D-6E8A-4147-A177-3AD203B41FA5}">
                      <a16:colId xmlns:a16="http://schemas.microsoft.com/office/drawing/2014/main" val="20001"/>
                    </a:ext>
                  </a:extLst>
                </a:gridCol>
                <a:gridCol w="1535079">
                  <a:extLst>
                    <a:ext uri="{9D8B030D-6E8A-4147-A177-3AD203B41FA5}">
                      <a16:colId xmlns:a16="http://schemas.microsoft.com/office/drawing/2014/main" val="20002"/>
                    </a:ext>
                  </a:extLst>
                </a:gridCol>
                <a:gridCol w="1535079">
                  <a:extLst>
                    <a:ext uri="{9D8B030D-6E8A-4147-A177-3AD203B41FA5}">
                      <a16:colId xmlns:a16="http://schemas.microsoft.com/office/drawing/2014/main" val="20003"/>
                    </a:ext>
                  </a:extLst>
                </a:gridCol>
                <a:gridCol w="1570778">
                  <a:extLst>
                    <a:ext uri="{9D8B030D-6E8A-4147-A177-3AD203B41FA5}">
                      <a16:colId xmlns:a16="http://schemas.microsoft.com/office/drawing/2014/main" val="20004"/>
                    </a:ext>
                  </a:extLst>
                </a:gridCol>
                <a:gridCol w="1459514">
                  <a:extLst>
                    <a:ext uri="{9D8B030D-6E8A-4147-A177-3AD203B41FA5}">
                      <a16:colId xmlns:a16="http://schemas.microsoft.com/office/drawing/2014/main" val="20005"/>
                    </a:ext>
                  </a:extLst>
                </a:gridCol>
              </a:tblGrid>
              <a:tr h="567146">
                <a:tc rowSpan="2">
                  <a:txBody>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支</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給</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基本給</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時間外手当</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通勤手当</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支給額計</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7146">
                <a:tc vMerge="1">
                  <a:txBody>
                    <a:bodyPr/>
                    <a:lstStyle/>
                    <a:p>
                      <a:pPr algn="ctr"/>
                      <a:endParaRPr kumimoji="1" lang="ja-JP" altLang="en-US" sz="2400" b="0" dirty="0">
                        <a:latin typeface="+mn-ea"/>
                        <a:ea typeface="+mn-ea"/>
                      </a:endParaRPr>
                    </a:p>
                  </a:txBody>
                  <a:tcPr/>
                </a:tc>
                <a:tc>
                  <a:txBody>
                    <a:bodyPr/>
                    <a:lstStyle/>
                    <a:p>
                      <a:pPr marL="108000" algn="r">
                        <a:tabLst>
                          <a:tab pos="1080000" algn="r"/>
                        </a:tabLst>
                      </a:pP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200,000</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marL="108000" algn="r">
                        <a:tabLst>
                          <a:tab pos="1080000" algn="r"/>
                        </a:tabLst>
                      </a:pPr>
                      <a:r>
                        <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8,000</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marL="108000" algn="r">
                        <a:tabLst>
                          <a:tab pos="1080000" algn="r"/>
                        </a:tabLst>
                      </a:pP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10,000</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marL="108000" algn="r">
                        <a:tabLst>
                          <a:tab pos="1080000" algn="r"/>
                        </a:tabLst>
                      </a:pPr>
                      <a:endPar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marL="108000" algn="r">
                        <a:tabLst>
                          <a:tab pos="1080000" algn="r"/>
                        </a:tabLst>
                      </a:pP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218,000</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extLst>
                  <a:ext uri="{0D108BD9-81ED-4DB2-BD59-A6C34878D82A}">
                    <a16:rowId xmlns:a16="http://schemas.microsoft.com/office/drawing/2014/main" val="10001"/>
                  </a:ext>
                </a:extLst>
              </a:tr>
              <a:tr h="648521">
                <a:tc rowSpan="4">
                  <a:txBody>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控</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除</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雇用保険</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健康保険</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厚生年金保険</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介護保険*</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社会保険料計</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7146">
                <a:tc vMerge="1">
                  <a:txBody>
                    <a:bodyPr/>
                    <a:lstStyle/>
                    <a:p>
                      <a:pPr algn="ctr"/>
                      <a:endParaRPr kumimoji="1" lang="ja-JP" altLang="en-US" sz="2400" b="0" dirty="0">
                        <a:latin typeface="+mn-ea"/>
                        <a:ea typeface="+mn-ea"/>
                      </a:endParaRPr>
                    </a:p>
                  </a:txBody>
                  <a:tcPr/>
                </a:tc>
                <a:tc>
                  <a:txBody>
                    <a:bodyPr/>
                    <a:lstStyle/>
                    <a:p>
                      <a:pPr algn="r"/>
                      <a:r>
                        <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654</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algn="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10,890</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algn="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20,130</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algn="r"/>
                      <a:r>
                        <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algn="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31,674</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extLst>
                  <a:ext uri="{0D108BD9-81ED-4DB2-BD59-A6C34878D82A}">
                    <a16:rowId xmlns:a16="http://schemas.microsoft.com/office/drawing/2014/main" val="10003"/>
                  </a:ext>
                </a:extLst>
              </a:tr>
              <a:tr h="567146">
                <a:tc vMerge="1">
                  <a:txBody>
                    <a:bodyPr/>
                    <a:lstStyle/>
                    <a:p>
                      <a:pPr algn="ctr"/>
                      <a:endParaRPr kumimoji="1" lang="ja-JP" altLang="en-US" sz="2400" b="0" dirty="0">
                        <a:latin typeface="+mn-ea"/>
                        <a:ea typeface="+mn-ea"/>
                      </a:endParaRPr>
                    </a:p>
                  </a:txBody>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所得税</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住民税</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税額計</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67146">
                <a:tc vMerge="1">
                  <a:txBody>
                    <a:bodyPr/>
                    <a:lstStyle/>
                    <a:p>
                      <a:pPr algn="ctr"/>
                      <a:endParaRPr kumimoji="1" lang="ja-JP" altLang="en-US" sz="2400" b="0" dirty="0">
                        <a:latin typeface="+mn-ea"/>
                        <a:ea typeface="+mn-ea"/>
                      </a:endParaRPr>
                    </a:p>
                  </a:txBody>
                  <a:tcPr/>
                </a:tc>
                <a:tc>
                  <a:txBody>
                    <a:bodyPr/>
                    <a:lstStyle/>
                    <a:p>
                      <a:pPr algn="r"/>
                      <a:r>
                        <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3,910</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algn="r"/>
                      <a:r>
                        <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7,200</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algn="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algn="r"/>
                      <a:endPar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tc>
                  <a:txBody>
                    <a:bodyPr/>
                    <a:lstStyle/>
                    <a:p>
                      <a:pPr algn="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11,110</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alpha val="20000"/>
                      </a:srgbClr>
                    </a:solidFill>
                  </a:tcPr>
                </a:tc>
                <a:extLst>
                  <a:ext uri="{0D108BD9-81ED-4DB2-BD59-A6C34878D82A}">
                    <a16:rowId xmlns:a16="http://schemas.microsoft.com/office/drawing/2014/main" val="10005"/>
                  </a:ext>
                </a:extLst>
              </a:tr>
            </a:tbl>
          </a:graphicData>
        </a:graphic>
      </p:graphicFrame>
      <p:sp>
        <p:nvSpPr>
          <p:cNvPr id="15" name="テキスト ボックス 1"/>
          <p:cNvSpPr txBox="1">
            <a:spLocks noChangeArrowheads="1"/>
          </p:cNvSpPr>
          <p:nvPr/>
        </p:nvSpPr>
        <p:spPr bwMode="auto">
          <a:xfrm>
            <a:off x="7117994" y="1783991"/>
            <a:ext cx="1726974"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p>
            <a:pPr algn="r">
              <a:lnSpc>
                <a:spcPct val="100000"/>
              </a:lnSpc>
              <a:spcAft>
                <a:spcPct val="0"/>
              </a:spcAft>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
          <p:cNvSpPr txBox="1">
            <a:spLocks noChangeArrowheads="1"/>
          </p:cNvSpPr>
          <p:nvPr/>
        </p:nvSpPr>
        <p:spPr bwMode="auto">
          <a:xfrm>
            <a:off x="515146" y="6280303"/>
            <a:ext cx="7995808" cy="5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p>
            <a:pPr>
              <a:lnSpc>
                <a:spcPct val="100000"/>
              </a:lnSpc>
              <a:spcAft>
                <a:spcPct val="0"/>
              </a:spcAft>
              <a:defRPr/>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金融広報中央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委員会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大学生のため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の人生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とお金の知恵」（</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Aft>
                <a:spcPct val="0"/>
              </a:spcAft>
              <a:defRPr/>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＊介護保険料は満</a:t>
            </a: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歳に達したときから、徴収されます</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954311135"/>
              </p:ext>
            </p:extLst>
          </p:nvPr>
        </p:nvGraphicFramePr>
        <p:xfrm>
          <a:off x="317988" y="365976"/>
          <a:ext cx="6029173" cy="622592"/>
        </p:xfrm>
        <a:graphic>
          <a:graphicData uri="http://schemas.openxmlformats.org/drawingml/2006/table">
            <a:tbl>
              <a:tblPr firstRow="1" bandRow="1">
                <a:tableStyleId>{5C22544A-7EE6-4342-B048-85BDC9FD1C3A}</a:tableStyleId>
              </a:tblPr>
              <a:tblGrid>
                <a:gridCol w="1160612">
                  <a:extLst>
                    <a:ext uri="{9D8B030D-6E8A-4147-A177-3AD203B41FA5}">
                      <a16:colId xmlns:a16="http://schemas.microsoft.com/office/drawing/2014/main" val="20000"/>
                    </a:ext>
                  </a:extLst>
                </a:gridCol>
                <a:gridCol w="486856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給与明細から手取り収入を把握</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正方形/長方形 18"/>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2" name="正方形/長方形 1"/>
          <p:cNvSpPr/>
          <p:nvPr/>
        </p:nvSpPr>
        <p:spPr>
          <a:xfrm>
            <a:off x="344659" y="1008586"/>
            <a:ext cx="8672731" cy="769441"/>
          </a:xfrm>
          <a:prstGeom prst="rect">
            <a:avLst/>
          </a:prstGeom>
        </p:spPr>
        <p:txBody>
          <a:bodyPr wrap="square">
            <a:spAutoFit/>
          </a:bodyPr>
          <a:lstStyle/>
          <a:p>
            <a:pPr>
              <a:lnSpc>
                <a:spcPct val="100000"/>
              </a:lnSpc>
              <a:spcBef>
                <a:spcPts val="0"/>
              </a:spcBef>
              <a:spcAft>
                <a:spcPts val="0"/>
              </a:spcAf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毎月の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給与</a:t>
            </a:r>
            <a:r>
              <a:rPr lang="ja-JP" altLang="en-US" sz="22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明細</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22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賞与の支給明細</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から、手取り</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収入を把握し、貯蓄や支出の基準にしましょう</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515147" y="1678003"/>
            <a:ext cx="2005677" cy="461665"/>
          </a:xfrm>
          <a:prstGeom prst="rect">
            <a:avLst/>
          </a:prstGeom>
        </p:spPr>
        <p:txBody>
          <a:bodyPr wrap="none">
            <a:spAutoFit/>
          </a:bodyPr>
          <a:lstStyle/>
          <a:p>
            <a:pPr fontAlgn="auto">
              <a:lnSpc>
                <a:spcPct val="100000"/>
              </a:lnSpc>
              <a:spcBef>
                <a:spcPts val="0"/>
              </a:spcBef>
              <a:spcAft>
                <a:spcPts val="0"/>
              </a:spcAft>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給与</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明細の例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23693" y="5595776"/>
            <a:ext cx="7895651" cy="707886"/>
          </a:xfrm>
          <a:prstGeom prst="rect">
            <a:avLst/>
          </a:prstGeom>
        </p:spPr>
        <p:txBody>
          <a:bodyPr wrap="square">
            <a:spAutoFit/>
          </a:bodyPr>
          <a:lstStyle/>
          <a:p>
            <a:pPr>
              <a:lnSpc>
                <a:spcPct val="100000"/>
              </a:lnSpc>
              <a:spcBef>
                <a:spcPts val="0"/>
              </a:spcBef>
              <a:spcAft>
                <a:spcPts val="0"/>
              </a:spcAft>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支給</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額 </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税</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金　</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社会</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保険料　</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     手取り</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収入</a:t>
            </a:r>
          </a:p>
          <a:p>
            <a:pPr>
              <a:lnSpc>
                <a:spcPct val="100000"/>
              </a:lnSpc>
              <a:spcBef>
                <a:spcPts val="0"/>
              </a:spcBef>
              <a:spcAft>
                <a:spcPts val="0"/>
              </a:spcAft>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218,000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円</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11,110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円</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31,674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円</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175,216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円</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a:xfrm>
            <a:off x="7010400" y="6463847"/>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11</a:t>
            </a:fld>
            <a:endParaRPr lang="en-US" altLang="ja-JP" dirty="0"/>
          </a:p>
        </p:txBody>
      </p:sp>
    </p:spTree>
    <p:extLst>
      <p:ext uri="{BB962C8B-B14F-4D97-AF65-F5344CB8AC3E}">
        <p14:creationId xmlns:p14="http://schemas.microsoft.com/office/powerpoint/2010/main" val="388276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12</a:t>
            </a:fld>
            <a:endParaRPr lang="en-US" altLang="ja-JP" dirty="0"/>
          </a:p>
        </p:txBody>
      </p:sp>
      <p:sp>
        <p:nvSpPr>
          <p:cNvPr id="19" name="正方形/長方形 18"/>
          <p:cNvSpPr/>
          <p:nvPr/>
        </p:nvSpPr>
        <p:spPr>
          <a:xfrm>
            <a:off x="995363" y="5187196"/>
            <a:ext cx="7129734" cy="781752"/>
          </a:xfrm>
          <a:prstGeom prst="rect">
            <a:avLst/>
          </a:prstGeom>
        </p:spPr>
        <p:txBody>
          <a:bodyPr wrap="square">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スマホのカメラで右の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QR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コードを読み込んでみてください。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上のようなトップページがあらわれます。（スマホでは縦長表示）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1501580" y="1166612"/>
            <a:ext cx="5708469" cy="3496657"/>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731116118"/>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（体験）スマホで</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シミュレーターを使ってみよう！</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151" y="4663269"/>
            <a:ext cx="1928192" cy="1928192"/>
          </a:xfrm>
          <a:prstGeom prst="rect">
            <a:avLst/>
          </a:prstGeom>
        </p:spPr>
      </p:pic>
    </p:spTree>
    <p:extLst>
      <p:ext uri="{BB962C8B-B14F-4D97-AF65-F5344CB8AC3E}">
        <p14:creationId xmlns:p14="http://schemas.microsoft.com/office/powerpoint/2010/main" val="1529279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13</a:t>
            </a:fld>
            <a:endParaRPr lang="en-US" altLang="ja-JP" dirty="0"/>
          </a:p>
        </p:txBody>
      </p:sp>
      <p:pic>
        <p:nvPicPr>
          <p:cNvPr id="3" name="図 2"/>
          <p:cNvPicPr>
            <a:picLocks noChangeAspect="1"/>
          </p:cNvPicPr>
          <p:nvPr/>
        </p:nvPicPr>
        <p:blipFill>
          <a:blip r:embed="rId3"/>
          <a:stretch>
            <a:fillRect/>
          </a:stretch>
        </p:blipFill>
        <p:spPr>
          <a:xfrm>
            <a:off x="313103" y="1082636"/>
            <a:ext cx="3785914" cy="5187541"/>
          </a:xfrm>
          <a:prstGeom prst="rect">
            <a:avLst/>
          </a:prstGeom>
        </p:spPr>
      </p:pic>
      <p:sp>
        <p:nvSpPr>
          <p:cNvPr id="19" name="正方形/長方形 18"/>
          <p:cNvSpPr/>
          <p:nvPr/>
        </p:nvSpPr>
        <p:spPr>
          <a:xfrm>
            <a:off x="4522334" y="1750423"/>
            <a:ext cx="4097009" cy="2160591"/>
          </a:xfrm>
          <a:prstGeom prst="rect">
            <a:avLst/>
          </a:prstGeom>
        </p:spPr>
        <p:txBody>
          <a:bodyPr wrap="square">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トップページから家計管理シミュレーターを　　押してください。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条件入力の赤い点が指で動かせるので、　　動かしてみましょう。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下記は目安です。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4"/>
          <a:stretch>
            <a:fillRect/>
          </a:stretch>
        </p:blipFill>
        <p:spPr>
          <a:xfrm>
            <a:off x="4155961" y="3748823"/>
            <a:ext cx="4650234" cy="2521355"/>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3072370238"/>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（体験）家計管理</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シミュレーターを使ってみよう！（１）</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28372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14</a:t>
            </a:fld>
            <a:endParaRPr lang="en-US" altLang="ja-JP" dirty="0"/>
          </a:p>
        </p:txBody>
      </p:sp>
      <p:sp>
        <p:nvSpPr>
          <p:cNvPr id="19" name="正方形/長方形 18"/>
          <p:cNvSpPr/>
          <p:nvPr/>
        </p:nvSpPr>
        <p:spPr>
          <a:xfrm>
            <a:off x="4467497" y="1750423"/>
            <a:ext cx="4151847" cy="1643527"/>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シミュレーション結果は下に表示されます。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が収入で、右が支出です。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支出が収入の範囲におさまるように、支出項目を動かしてみよう！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862587" y="1082636"/>
            <a:ext cx="3447085" cy="5546544"/>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2602323896"/>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（体験）家計管理</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シミュレーターを使ってみよう！（２）</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53892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438411914"/>
              </p:ext>
            </p:extLst>
          </p:nvPr>
        </p:nvGraphicFramePr>
        <p:xfrm>
          <a:off x="479350" y="1534875"/>
          <a:ext cx="7950275" cy="4496263"/>
        </p:xfrm>
        <a:graphic>
          <a:graphicData uri="http://schemas.openxmlformats.org/drawingml/2006/table">
            <a:tbl>
              <a:tblPr firstRow="1" bandRow="1">
                <a:tableStyleId>{5C22544A-7EE6-4342-B048-85BDC9FD1C3A}</a:tableStyleId>
              </a:tblPr>
              <a:tblGrid>
                <a:gridCol w="1068448">
                  <a:extLst>
                    <a:ext uri="{9D8B030D-6E8A-4147-A177-3AD203B41FA5}">
                      <a16:colId xmlns:a16="http://schemas.microsoft.com/office/drawing/2014/main" val="20000"/>
                    </a:ext>
                  </a:extLst>
                </a:gridCol>
                <a:gridCol w="6881827">
                  <a:extLst>
                    <a:ext uri="{9D8B030D-6E8A-4147-A177-3AD203B41FA5}">
                      <a16:colId xmlns:a16="http://schemas.microsoft.com/office/drawing/2014/main" val="20001"/>
                    </a:ext>
                  </a:extLst>
                </a:gridCol>
              </a:tblGrid>
              <a:tr h="1279762">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「将来どんな人生を送りたいか」についての構想を描くことを、「</a:t>
                      </a:r>
                      <a:r>
                        <a:rPr kumimoji="1" lang="ja-JP" altLang="en-US" sz="2400" b="1"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ライフデザイン</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」といいます。</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3029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将来の夢、将来やりたいこと、希望するライフデザイン</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のために、どうお金を準備するか、考えましょう。</a:t>
                      </a:r>
                    </a:p>
                  </a:txBody>
                  <a:tcPr marL="166154" marR="84406" marB="108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328737">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生涯の</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収入、支出のイメージ</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をつかみましょう。</a:t>
                      </a:r>
                    </a:p>
                    <a:p>
                      <a:pPr marL="0" algn="l" defTabSz="914400" rtl="0" eaLnBrk="1" latinLnBrk="0" hangingPunct="1"/>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収入と支出のバランスをとる</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ことが大事です。</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5848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B="108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125905796"/>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38463712"/>
              </p:ext>
            </p:extLst>
          </p:nvPr>
        </p:nvGraphicFramePr>
        <p:xfrm>
          <a:off x="317989" y="460044"/>
          <a:ext cx="3959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772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生涯の収入と支出</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正方形/長方形 6"/>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15</a:t>
            </a:fld>
            <a:endParaRPr lang="en-US" altLang="ja-JP" dirty="0"/>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0729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29295904"/>
              </p:ext>
            </p:extLst>
          </p:nvPr>
        </p:nvGraphicFramePr>
        <p:xfrm>
          <a:off x="378191" y="3792629"/>
          <a:ext cx="3539548" cy="519189"/>
        </p:xfrm>
        <a:graphic>
          <a:graphicData uri="http://schemas.openxmlformats.org/drawingml/2006/table">
            <a:tbl>
              <a:tblPr firstRow="1" bandRow="1">
                <a:tableStyleId>{5C22544A-7EE6-4342-B048-85BDC9FD1C3A}</a:tableStyleId>
              </a:tblPr>
              <a:tblGrid>
                <a:gridCol w="255382">
                  <a:extLst>
                    <a:ext uri="{9D8B030D-6E8A-4147-A177-3AD203B41FA5}">
                      <a16:colId xmlns:a16="http://schemas.microsoft.com/office/drawing/2014/main" val="20000"/>
                    </a:ext>
                  </a:extLst>
                </a:gridCol>
                <a:gridCol w="3284166">
                  <a:extLst>
                    <a:ext uri="{9D8B030D-6E8A-4147-A177-3AD203B41FA5}">
                      <a16:colId xmlns:a16="http://schemas.microsoft.com/office/drawing/2014/main" val="20001"/>
                    </a:ext>
                  </a:extLst>
                </a:gridCol>
              </a:tblGrid>
              <a:tr h="519189">
                <a:tc>
                  <a:txBody>
                    <a:bodyPr/>
                    <a:lstStyle/>
                    <a:p>
                      <a:endParaRPr lang="ja-JP" altLang="en-US" sz="2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子どもは？</a:t>
                      </a:r>
                      <a:endParaRPr kumimoji="1" lang="en-US" altLang="ja-JP"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図表 1"/>
          <p:cNvGraphicFramePr/>
          <p:nvPr>
            <p:extLst>
              <p:ext uri="{D42A27DB-BD31-4B8C-83A1-F6EECF244321}">
                <p14:modId xmlns:p14="http://schemas.microsoft.com/office/powerpoint/2010/main" val="2155207557"/>
              </p:ext>
            </p:extLst>
          </p:nvPr>
        </p:nvGraphicFramePr>
        <p:xfrm>
          <a:off x="1046603" y="1699454"/>
          <a:ext cx="7810958" cy="442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20641789"/>
              </p:ext>
            </p:extLst>
          </p:nvPr>
        </p:nvGraphicFramePr>
        <p:xfrm>
          <a:off x="317988" y="430064"/>
          <a:ext cx="6808526" cy="622592"/>
        </p:xfrm>
        <a:graphic>
          <a:graphicData uri="http://schemas.openxmlformats.org/drawingml/2006/table">
            <a:tbl>
              <a:tblPr firstRow="1" bandRow="1">
                <a:tableStyleId>{5C22544A-7EE6-4342-B048-85BDC9FD1C3A}</a:tableStyleId>
              </a:tblPr>
              <a:tblGrid>
                <a:gridCol w="1147955">
                  <a:extLst>
                    <a:ext uri="{9D8B030D-6E8A-4147-A177-3AD203B41FA5}">
                      <a16:colId xmlns:a16="http://schemas.microsoft.com/office/drawing/2014/main" val="20000"/>
                    </a:ext>
                  </a:extLst>
                </a:gridCol>
                <a:gridCol w="566057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ライフプランニング</a:t>
                      </a:r>
                      <a:endPar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012923314"/>
              </p:ext>
            </p:extLst>
          </p:nvPr>
        </p:nvGraphicFramePr>
        <p:xfrm>
          <a:off x="205719" y="2737296"/>
          <a:ext cx="4499018" cy="666236"/>
        </p:xfrm>
        <a:graphic>
          <a:graphicData uri="http://schemas.openxmlformats.org/drawingml/2006/table">
            <a:tbl>
              <a:tblPr firstRow="1" bandRow="1">
                <a:tableStyleId>{5C22544A-7EE6-4342-B048-85BDC9FD1C3A}</a:tableStyleId>
              </a:tblPr>
              <a:tblGrid>
                <a:gridCol w="324609">
                  <a:extLst>
                    <a:ext uri="{9D8B030D-6E8A-4147-A177-3AD203B41FA5}">
                      <a16:colId xmlns:a16="http://schemas.microsoft.com/office/drawing/2014/main" val="20000"/>
                    </a:ext>
                  </a:extLst>
                </a:gridCol>
                <a:gridCol w="4174409">
                  <a:extLst>
                    <a:ext uri="{9D8B030D-6E8A-4147-A177-3AD203B41FA5}">
                      <a16:colId xmlns:a16="http://schemas.microsoft.com/office/drawing/2014/main" val="20001"/>
                    </a:ext>
                  </a:extLst>
                </a:gridCol>
              </a:tblGrid>
              <a:tr h="666236">
                <a:tc>
                  <a:txBody>
                    <a:bodyPr/>
                    <a:lstStyle/>
                    <a:p>
                      <a:endParaRPr lang="ja-JP" altLang="en-US" sz="2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独身？</a:t>
                      </a:r>
                      <a:r>
                        <a:rPr kumimoji="1" lang="ja-JP" altLang="en-US" sz="2600" b="1" u="none" kern="1200" baseline="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結婚？</a:t>
                      </a:r>
                      <a:endParaRPr kumimoji="1" lang="en-US" altLang="ja-JP"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089102899"/>
              </p:ext>
            </p:extLst>
          </p:nvPr>
        </p:nvGraphicFramePr>
        <p:xfrm>
          <a:off x="4990952" y="4423349"/>
          <a:ext cx="3425783" cy="518160"/>
        </p:xfrm>
        <a:graphic>
          <a:graphicData uri="http://schemas.openxmlformats.org/drawingml/2006/table">
            <a:tbl>
              <a:tblPr firstRow="1" bandRow="1">
                <a:tableStyleId>{5C22544A-7EE6-4342-B048-85BDC9FD1C3A}</a:tableStyleId>
              </a:tblPr>
              <a:tblGrid>
                <a:gridCol w="606178">
                  <a:extLst>
                    <a:ext uri="{9D8B030D-6E8A-4147-A177-3AD203B41FA5}">
                      <a16:colId xmlns:a16="http://schemas.microsoft.com/office/drawing/2014/main" val="20000"/>
                    </a:ext>
                  </a:extLst>
                </a:gridCol>
                <a:gridCol w="2819605">
                  <a:extLst>
                    <a:ext uri="{9D8B030D-6E8A-4147-A177-3AD203B41FA5}">
                      <a16:colId xmlns:a16="http://schemas.microsoft.com/office/drawing/2014/main" val="20001"/>
                    </a:ext>
                  </a:extLst>
                </a:gridCol>
              </a:tblGrid>
              <a:tr h="497305">
                <a:tc>
                  <a:txBody>
                    <a:bodyPr/>
                    <a:lstStyle/>
                    <a:p>
                      <a:endParaRPr lang="ja-JP" altLang="en-US" sz="2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何歳まで働く？</a:t>
                      </a:r>
                      <a:endParaRPr kumimoji="1" lang="en-US" altLang="ja-JP"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489308346"/>
              </p:ext>
            </p:extLst>
          </p:nvPr>
        </p:nvGraphicFramePr>
        <p:xfrm>
          <a:off x="3059147" y="4925930"/>
          <a:ext cx="2668984" cy="527819"/>
        </p:xfrm>
        <a:graphic>
          <a:graphicData uri="http://schemas.openxmlformats.org/drawingml/2006/table">
            <a:tbl>
              <a:tblPr firstRow="1" bandRow="1">
                <a:tableStyleId>{5C22544A-7EE6-4342-B048-85BDC9FD1C3A}</a:tableStyleId>
              </a:tblPr>
              <a:tblGrid>
                <a:gridCol w="375610">
                  <a:extLst>
                    <a:ext uri="{9D8B030D-6E8A-4147-A177-3AD203B41FA5}">
                      <a16:colId xmlns:a16="http://schemas.microsoft.com/office/drawing/2014/main" val="20000"/>
                    </a:ext>
                  </a:extLst>
                </a:gridCol>
                <a:gridCol w="2293374">
                  <a:extLst>
                    <a:ext uri="{9D8B030D-6E8A-4147-A177-3AD203B41FA5}">
                      <a16:colId xmlns:a16="http://schemas.microsoft.com/office/drawing/2014/main" val="20001"/>
                    </a:ext>
                  </a:extLst>
                </a:gridCol>
              </a:tblGrid>
              <a:tr h="527819">
                <a:tc>
                  <a:txBody>
                    <a:bodyPr/>
                    <a:lstStyle/>
                    <a:p>
                      <a:endParaRPr lang="en-US" altLang="ja-JP" sz="2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どこに住む？</a:t>
                      </a:r>
                      <a:endParaRPr kumimoji="1" lang="en-US" altLang="ja-JP"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bwMode="auto">
          <a:xfrm>
            <a:off x="457688" y="1179673"/>
            <a:ext cx="8469496" cy="6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ライフプランニング＝人生の希望や計画を具体的に時系列で描くこと</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graphicFrame>
        <p:nvGraphicFramePr>
          <p:cNvPr id="14" name="表 13"/>
          <p:cNvGraphicFramePr>
            <a:graphicFrameLocks noGrp="1"/>
          </p:cNvGraphicFramePr>
          <p:nvPr>
            <p:extLst>
              <p:ext uri="{D42A27DB-BD31-4B8C-83A1-F6EECF244321}">
                <p14:modId xmlns:p14="http://schemas.microsoft.com/office/powerpoint/2010/main" val="2241033860"/>
              </p:ext>
            </p:extLst>
          </p:nvPr>
        </p:nvGraphicFramePr>
        <p:xfrm>
          <a:off x="-54039" y="1921296"/>
          <a:ext cx="4499018" cy="622592"/>
        </p:xfrm>
        <a:graphic>
          <a:graphicData uri="http://schemas.openxmlformats.org/drawingml/2006/table">
            <a:tbl>
              <a:tblPr firstRow="1" bandRow="1">
                <a:tableStyleId>{5C22544A-7EE6-4342-B048-85BDC9FD1C3A}</a:tableStyleId>
              </a:tblPr>
              <a:tblGrid>
                <a:gridCol w="324609">
                  <a:extLst>
                    <a:ext uri="{9D8B030D-6E8A-4147-A177-3AD203B41FA5}">
                      <a16:colId xmlns:a16="http://schemas.microsoft.com/office/drawing/2014/main" val="20000"/>
                    </a:ext>
                  </a:extLst>
                </a:gridCol>
                <a:gridCol w="4174409">
                  <a:extLst>
                    <a:ext uri="{9D8B030D-6E8A-4147-A177-3AD203B41FA5}">
                      <a16:colId xmlns:a16="http://schemas.microsoft.com/office/drawing/2014/main" val="20001"/>
                    </a:ext>
                  </a:extLst>
                </a:gridCol>
              </a:tblGrid>
              <a:tr h="622592">
                <a:tc>
                  <a:txBody>
                    <a:bodyPr/>
                    <a:lstStyle/>
                    <a:p>
                      <a:endParaRPr lang="ja-JP" altLang="en-US" sz="2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どんな仕事をしたい？</a:t>
                      </a:r>
                      <a:endParaRPr kumimoji="1" lang="en-US" altLang="ja-JP" sz="2600" b="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楕円 2"/>
          <p:cNvSpPr/>
          <p:nvPr/>
        </p:nvSpPr>
        <p:spPr>
          <a:xfrm>
            <a:off x="234683" y="5395424"/>
            <a:ext cx="1238250" cy="1286802"/>
          </a:xfrm>
          <a:prstGeom prst="ellipse">
            <a:avLst/>
          </a:prstGeom>
          <a:solidFill>
            <a:srgbClr val="14AAE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メイリオ" panose="020B0604030504040204" pitchFamily="50" charset="-128"/>
                <a:ea typeface="メイリオ" panose="020B0604030504040204" pitchFamily="50" charset="-128"/>
              </a:rPr>
              <a:t>い</a:t>
            </a:r>
            <a:r>
              <a:rPr lang="ja-JP" altLang="en-US" sz="2400" b="1" dirty="0">
                <a:latin typeface="メイリオ" panose="020B0604030504040204" pitchFamily="50" charset="-128"/>
                <a:ea typeface="メイリオ" panose="020B0604030504040204" pitchFamily="50" charset="-128"/>
              </a:rPr>
              <a:t>ま</a:t>
            </a:r>
            <a:endParaRPr kumimoji="1" lang="ja-JP" altLang="en-US" sz="2400" b="1" dirty="0">
              <a:latin typeface="メイリオ" panose="020B0604030504040204" pitchFamily="50" charset="-128"/>
              <a:ea typeface="メイリオ"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444321384"/>
              </p:ext>
            </p:extLst>
          </p:nvPr>
        </p:nvGraphicFramePr>
        <p:xfrm>
          <a:off x="4809881" y="5352127"/>
          <a:ext cx="4087381" cy="497305"/>
        </p:xfrm>
        <a:graphic>
          <a:graphicData uri="http://schemas.openxmlformats.org/drawingml/2006/table">
            <a:tbl>
              <a:tblPr firstRow="1" bandRow="1">
                <a:tableStyleId>{5C22544A-7EE6-4342-B048-85BDC9FD1C3A}</a:tableStyleId>
              </a:tblPr>
              <a:tblGrid>
                <a:gridCol w="723245">
                  <a:extLst>
                    <a:ext uri="{9D8B030D-6E8A-4147-A177-3AD203B41FA5}">
                      <a16:colId xmlns:a16="http://schemas.microsoft.com/office/drawing/2014/main" val="20000"/>
                    </a:ext>
                  </a:extLst>
                </a:gridCol>
                <a:gridCol w="3364136">
                  <a:extLst>
                    <a:ext uri="{9D8B030D-6E8A-4147-A177-3AD203B41FA5}">
                      <a16:colId xmlns:a16="http://schemas.microsoft.com/office/drawing/2014/main" val="20001"/>
                    </a:ext>
                  </a:extLst>
                </a:gridCol>
              </a:tblGrid>
              <a:tr h="497305">
                <a:tc>
                  <a:txBody>
                    <a:bodyPr/>
                    <a:lstStyle/>
                    <a:p>
                      <a:endParaRPr lang="ja-JP" altLang="en-US" sz="2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どんな暮らしをしたい？</a:t>
                      </a:r>
                      <a:endParaRPr kumimoji="1" lang="en-US" altLang="ja-JP"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959171845"/>
              </p:ext>
            </p:extLst>
          </p:nvPr>
        </p:nvGraphicFramePr>
        <p:xfrm>
          <a:off x="2607956" y="5781239"/>
          <a:ext cx="5439390" cy="993972"/>
        </p:xfrm>
        <a:graphic>
          <a:graphicData uri="http://schemas.openxmlformats.org/drawingml/2006/table">
            <a:tbl>
              <a:tblPr firstRow="1" bandRow="1">
                <a:tableStyleId>{5C22544A-7EE6-4342-B048-85BDC9FD1C3A}</a:tableStyleId>
              </a:tblPr>
              <a:tblGrid>
                <a:gridCol w="962478">
                  <a:extLst>
                    <a:ext uri="{9D8B030D-6E8A-4147-A177-3AD203B41FA5}">
                      <a16:colId xmlns:a16="http://schemas.microsoft.com/office/drawing/2014/main" val="20000"/>
                    </a:ext>
                  </a:extLst>
                </a:gridCol>
                <a:gridCol w="4476912">
                  <a:extLst>
                    <a:ext uri="{9D8B030D-6E8A-4147-A177-3AD203B41FA5}">
                      <a16:colId xmlns:a16="http://schemas.microsoft.com/office/drawing/2014/main" val="20001"/>
                    </a:ext>
                  </a:extLst>
                </a:gridCol>
              </a:tblGrid>
              <a:tr h="993972">
                <a:tc>
                  <a:txBody>
                    <a:bodyPr/>
                    <a:lstStyle/>
                    <a:p>
                      <a:pPr algn="l"/>
                      <a:endParaRPr lang="ja-JP" altLang="en-US" sz="2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実現したいこと、ほしいものは？</a:t>
                      </a:r>
                      <a:endParaRPr kumimoji="1" lang="en-US" altLang="ja-JP" sz="2600" b="1" u="none"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16</a:t>
            </a:fld>
            <a:endParaRPr lang="en-US" altLang="ja-JP" dirty="0"/>
          </a:p>
        </p:txBody>
      </p:sp>
      <p:sp>
        <p:nvSpPr>
          <p:cNvPr id="20" name="楕円 19"/>
          <p:cNvSpPr/>
          <p:nvPr/>
        </p:nvSpPr>
        <p:spPr>
          <a:xfrm>
            <a:off x="3844701" y="3466199"/>
            <a:ext cx="460211" cy="467423"/>
          </a:xfrm>
          <a:prstGeom prst="ellipse">
            <a:avLst/>
          </a:prstGeom>
          <a:solidFill>
            <a:srgbClr val="EDE145"/>
          </a:solidFill>
          <a:ln w="25400"/>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21" name="楕円 20"/>
          <p:cNvSpPr/>
          <p:nvPr/>
        </p:nvSpPr>
        <p:spPr>
          <a:xfrm>
            <a:off x="4586351" y="3142750"/>
            <a:ext cx="506904" cy="510723"/>
          </a:xfrm>
          <a:prstGeom prst="ellipse">
            <a:avLst/>
          </a:prstGeom>
          <a:solidFill>
            <a:srgbClr val="FFC000"/>
          </a:solidFill>
          <a:ln w="19050"/>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26" name="楕円 25"/>
          <p:cNvSpPr/>
          <p:nvPr/>
        </p:nvSpPr>
        <p:spPr>
          <a:xfrm>
            <a:off x="6249079" y="2569751"/>
            <a:ext cx="761321" cy="740035"/>
          </a:xfrm>
          <a:prstGeom prst="ellipse">
            <a:avLst/>
          </a:prstGeom>
          <a:solidFill>
            <a:srgbClr val="FF6600"/>
          </a:solidFill>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27" name="楕円 26"/>
          <p:cNvSpPr/>
          <p:nvPr/>
        </p:nvSpPr>
        <p:spPr>
          <a:xfrm>
            <a:off x="7206033" y="2380556"/>
            <a:ext cx="891363" cy="867559"/>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grpSp>
        <p:nvGrpSpPr>
          <p:cNvPr id="28" name="グループ化 27"/>
          <p:cNvGrpSpPr/>
          <p:nvPr/>
        </p:nvGrpSpPr>
        <p:grpSpPr>
          <a:xfrm>
            <a:off x="4868467" y="3824005"/>
            <a:ext cx="1416295" cy="1483651"/>
            <a:chOff x="3040957" y="2254683"/>
            <a:chExt cx="1416295" cy="1483651"/>
          </a:xfrm>
        </p:grpSpPr>
        <p:sp>
          <p:nvSpPr>
            <p:cNvPr id="29" name="正方形/長方形 28"/>
            <p:cNvSpPr/>
            <p:nvPr/>
          </p:nvSpPr>
          <p:spPr>
            <a:xfrm>
              <a:off x="3040957" y="2254683"/>
              <a:ext cx="1416295" cy="14836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テキスト ボックス 29"/>
            <p:cNvSpPr txBox="1"/>
            <p:nvPr/>
          </p:nvSpPr>
          <p:spPr>
            <a:xfrm>
              <a:off x="3040957" y="2254683"/>
              <a:ext cx="1416295" cy="14836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6434" tIns="0" rIns="0" bIns="0" numCol="1" spcCol="1270" anchor="t" anchorCtr="0">
              <a:noAutofit/>
            </a:bodyPr>
            <a:lstStyle/>
            <a:p>
              <a:pPr lvl="0" algn="l" defTabSz="889000">
                <a:lnSpc>
                  <a:spcPct val="90000"/>
                </a:lnSpc>
                <a:spcBef>
                  <a:spcPct val="0"/>
                </a:spcBef>
                <a:spcAft>
                  <a:spcPct val="35000"/>
                </a:spcAft>
              </a:pPr>
              <a:r>
                <a:rPr kumimoji="1" lang="en-US" altLang="ja-JP"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70</a:t>
              </a:r>
              <a:r>
                <a:rPr kumimoji="1" lang="ja-JP" altLang="en-US"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kern="12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sp>
        <p:nvSpPr>
          <p:cNvPr id="32" name="正方形/長方形 31"/>
          <p:cNvSpPr/>
          <p:nvPr/>
        </p:nvSpPr>
        <p:spPr>
          <a:xfrm>
            <a:off x="3863852" y="2687174"/>
            <a:ext cx="1416295" cy="14836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グループ化 33"/>
          <p:cNvGrpSpPr/>
          <p:nvPr/>
        </p:nvGrpSpPr>
        <p:grpSpPr>
          <a:xfrm>
            <a:off x="6497886" y="3505014"/>
            <a:ext cx="1647506" cy="1672883"/>
            <a:chOff x="2809746" y="2065451"/>
            <a:chExt cx="1647506" cy="1672883"/>
          </a:xfrm>
        </p:grpSpPr>
        <p:sp>
          <p:nvSpPr>
            <p:cNvPr id="35" name="正方形/長方形 34"/>
            <p:cNvSpPr/>
            <p:nvPr/>
          </p:nvSpPr>
          <p:spPr>
            <a:xfrm>
              <a:off x="3040957" y="2254683"/>
              <a:ext cx="1416295" cy="14836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テキスト ボックス 35"/>
            <p:cNvSpPr txBox="1"/>
            <p:nvPr/>
          </p:nvSpPr>
          <p:spPr>
            <a:xfrm>
              <a:off x="2809746" y="2065451"/>
              <a:ext cx="1416295" cy="14836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6434" tIns="0" rIns="0" bIns="0" numCol="1" spcCol="1270" anchor="t" anchorCtr="0">
              <a:noAutofit/>
            </a:bodyPr>
            <a:lstStyle/>
            <a:p>
              <a:pPr lvl="0" algn="l" defTabSz="889000">
                <a:lnSpc>
                  <a:spcPct val="90000"/>
                </a:lnSpc>
                <a:spcBef>
                  <a:spcPct val="0"/>
                </a:spcBef>
                <a:spcAft>
                  <a:spcPct val="35000"/>
                </a:spcAft>
              </a:pP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rPr>
                <a:t>9</a:t>
              </a:r>
              <a:r>
                <a:rPr kumimoji="1" lang="en-US" altLang="ja-JP"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0</a:t>
              </a:r>
              <a:r>
                <a:rPr kumimoji="1" lang="ja-JP" altLang="en-US"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kern="12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grpSp>
        <p:nvGrpSpPr>
          <p:cNvPr id="37" name="グループ化 36"/>
          <p:cNvGrpSpPr/>
          <p:nvPr/>
        </p:nvGrpSpPr>
        <p:grpSpPr>
          <a:xfrm>
            <a:off x="5683154" y="3666233"/>
            <a:ext cx="1416295" cy="1483651"/>
            <a:chOff x="3040957" y="2254683"/>
            <a:chExt cx="1416295" cy="1483651"/>
          </a:xfrm>
        </p:grpSpPr>
        <p:sp>
          <p:nvSpPr>
            <p:cNvPr id="38" name="正方形/長方形 37"/>
            <p:cNvSpPr/>
            <p:nvPr/>
          </p:nvSpPr>
          <p:spPr>
            <a:xfrm>
              <a:off x="3040957" y="2254683"/>
              <a:ext cx="1416295" cy="14836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テキスト ボックス 38"/>
            <p:cNvSpPr txBox="1"/>
            <p:nvPr/>
          </p:nvSpPr>
          <p:spPr>
            <a:xfrm>
              <a:off x="3040957" y="2254683"/>
              <a:ext cx="1416295" cy="14836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6434" tIns="0" rIns="0" bIns="0" numCol="1" spcCol="1270" anchor="t" anchorCtr="0">
              <a:noAutofit/>
            </a:bodyPr>
            <a:lstStyle/>
            <a:p>
              <a:pPr lvl="0" algn="l" defTabSz="889000">
                <a:lnSpc>
                  <a:spcPct val="90000"/>
                </a:lnSpc>
                <a:spcBef>
                  <a:spcPct val="0"/>
                </a:spcBef>
                <a:spcAft>
                  <a:spcPct val="35000"/>
                </a:spcAft>
              </a:pP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rPr>
                <a:t>8</a:t>
              </a:r>
              <a:r>
                <a:rPr kumimoji="1" lang="en-US" altLang="ja-JP"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0</a:t>
              </a:r>
              <a:r>
                <a:rPr kumimoji="1" lang="ja-JP" altLang="en-US"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kern="12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sp>
        <p:nvSpPr>
          <p:cNvPr id="31" name="テキスト ボックス 30"/>
          <p:cNvSpPr txBox="1"/>
          <p:nvPr/>
        </p:nvSpPr>
        <p:spPr>
          <a:xfrm>
            <a:off x="7306858" y="3362713"/>
            <a:ext cx="1416295" cy="14836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6434" tIns="0" rIns="0" bIns="0" numCol="1" spcCol="1270" anchor="t" anchorCtr="0">
            <a:noAutofit/>
          </a:bodyPr>
          <a:lstStyle/>
          <a:p>
            <a:pPr lvl="0" algn="l" defTabSz="889000">
              <a:lnSpc>
                <a:spcPct val="90000"/>
              </a:lnSpc>
              <a:spcBef>
                <a:spcPct val="0"/>
              </a:spcBef>
              <a:spcAft>
                <a:spcPct val="35000"/>
              </a:spcAft>
            </a:pPr>
            <a:r>
              <a:rPr lang="en-US" altLang="ja-JP" sz="2000" dirty="0" smtClean="0">
                <a:solidFill>
                  <a:schemeClr val="tx1">
                    <a:lumMod val="65000"/>
                    <a:lumOff val="35000"/>
                  </a:schemeClr>
                </a:solidFill>
                <a:latin typeface="Meiryo UI" panose="020B0604030504040204" pitchFamily="50" charset="-128"/>
                <a:ea typeface="Meiryo UI" panose="020B0604030504040204" pitchFamily="50" charset="-128"/>
              </a:rPr>
              <a:t>10</a:t>
            </a:r>
            <a:r>
              <a:rPr kumimoji="1" lang="en-US" altLang="ja-JP"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0</a:t>
            </a:r>
            <a:r>
              <a:rPr kumimoji="1" lang="ja-JP" altLang="en-US" sz="2000" b="0" kern="1200" dirty="0" smtClean="0">
                <a:solidFill>
                  <a:schemeClr val="tx1">
                    <a:lumMod val="65000"/>
                    <a:lumOff val="35000"/>
                  </a:schemeClr>
                </a:solidFill>
                <a:latin typeface="Meiryo UI" panose="020B0604030504040204" pitchFamily="50" charset="-128"/>
                <a:ea typeface="Meiryo UI" panose="020B0604030504040204" pitchFamily="50" charset="-128"/>
              </a:rPr>
              <a:t>代</a:t>
            </a:r>
            <a:endParaRPr kumimoji="1" lang="ja-JP" altLang="en-US" sz="2000" b="0" kern="1200" dirty="0">
              <a:solidFill>
                <a:schemeClr val="tx1">
                  <a:lumMod val="65000"/>
                  <a:lumOff val="3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34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graphicFrame>
        <p:nvGraphicFramePr>
          <p:cNvPr id="13" name="表 12"/>
          <p:cNvGraphicFramePr>
            <a:graphicFrameLocks noGrp="1"/>
          </p:cNvGraphicFramePr>
          <p:nvPr>
            <p:extLst>
              <p:ext uri="{D42A27DB-BD31-4B8C-83A1-F6EECF244321}">
                <p14:modId xmlns:p14="http://schemas.microsoft.com/office/powerpoint/2010/main" val="1378516867"/>
              </p:ext>
            </p:extLst>
          </p:nvPr>
        </p:nvGraphicFramePr>
        <p:xfrm>
          <a:off x="128657" y="1206925"/>
          <a:ext cx="7523409" cy="4715294"/>
        </p:xfrm>
        <a:graphic>
          <a:graphicData uri="http://schemas.openxmlformats.org/drawingml/2006/table">
            <a:tbl>
              <a:tblPr firstRow="1" bandRow="1">
                <a:tableStyleId>{5C22544A-7EE6-4342-B048-85BDC9FD1C3A}</a:tableStyleId>
              </a:tblPr>
              <a:tblGrid>
                <a:gridCol w="1367409">
                  <a:extLst>
                    <a:ext uri="{9D8B030D-6E8A-4147-A177-3AD203B41FA5}">
                      <a16:colId xmlns:a16="http://schemas.microsoft.com/office/drawing/2014/main" val="20000"/>
                    </a:ext>
                  </a:extLst>
                </a:gridCol>
                <a:gridCol w="6156000">
                  <a:extLst>
                    <a:ext uri="{9D8B030D-6E8A-4147-A177-3AD203B41FA5}">
                      <a16:colId xmlns:a16="http://schemas.microsoft.com/office/drawing/2014/main" val="20001"/>
                    </a:ext>
                  </a:extLst>
                </a:gridCol>
              </a:tblGrid>
              <a:tr h="64800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l"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雇用される</a:t>
                      </a:r>
                    </a:p>
                  </a:txBody>
                  <a:tcPr marL="166154" marR="84406"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rowSpan="2">
                  <a:txBody>
                    <a:bodyPr/>
                    <a:lstStyle/>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204559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3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3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B="180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440160">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正方形/長方形 13"/>
          <p:cNvSpPr/>
          <p:nvPr/>
        </p:nvSpPr>
        <p:spPr>
          <a:xfrm>
            <a:off x="2374898" y="1874613"/>
            <a:ext cx="5764766" cy="2002087"/>
          </a:xfrm>
          <a:prstGeom prst="rect">
            <a:avLst/>
          </a:prstGeom>
        </p:spPr>
        <p:txBody>
          <a:bodyPr wrap="square">
            <a:spAutoFit/>
          </a:bodyPr>
          <a:lstStyle/>
          <a:p>
            <a:pPr marL="285750" indent="-285750">
              <a:spcBef>
                <a:spcPts val="300"/>
              </a:spcBef>
              <a:spcAft>
                <a:spcPts val="300"/>
              </a:spcAft>
              <a:buFont typeface="Arial" panose="020B0604020202020204" pitchFamily="34" charset="0"/>
              <a:buChar char="•"/>
            </a:pP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会</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社員（正社員、派遣社員</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spcAft>
                <a:spcPts val="300"/>
              </a:spcAft>
              <a:buFont typeface="Arial" panose="020B0604020202020204" pitchFamily="34" charset="0"/>
              <a:buChar char="•"/>
            </a:pP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公務員</a:t>
            </a:r>
            <a:endParaRPr lang="en-US" altLang="ja-JP"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spcAft>
                <a:spcPts val="300"/>
              </a:spcAft>
              <a:buFont typeface="Arial" panose="020B0604020202020204" pitchFamily="34" charset="0"/>
              <a:buChar char="•"/>
            </a:pP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アルバイト</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フリーター</a:t>
            </a:r>
            <a:r>
              <a:rPr lang="ja-JP" altLang="en-US" sz="2400" baseline="30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aseline="30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400" baseline="30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和製</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造語で、フリーアルバイター</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略称。</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433265" y="4642442"/>
            <a:ext cx="6605804" cy="2019014"/>
          </a:xfrm>
          <a:prstGeom prst="rect">
            <a:avLst/>
          </a:prstGeom>
        </p:spPr>
        <p:txBody>
          <a:bodyPr wrap="square">
            <a:spAutoFit/>
          </a:bodyPr>
          <a:lstStyle/>
          <a:p>
            <a:pPr marL="285750" indent="-285750">
              <a:spcBef>
                <a:spcPts val="300"/>
              </a:spcBef>
              <a:spcAft>
                <a:spcPts val="300"/>
              </a:spcAft>
              <a:buFont typeface="Arial" panose="020B0604020202020204" pitchFamily="34" charset="0"/>
              <a:buChar char="•"/>
            </a:pP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家業</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などを</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継ぐ</a:t>
            </a:r>
            <a:endParaRPr lang="en-US" altLang="ja-JP"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spcAft>
                <a:spcPts val="300"/>
              </a:spcAft>
              <a:buFont typeface="Arial" panose="020B0604020202020204" pitchFamily="34" charset="0"/>
              <a:buChar char="•"/>
            </a:pP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起業</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（会社を起こす</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spcAft>
                <a:spcPts val="300"/>
              </a:spcAft>
              <a:buFont typeface="Arial" panose="020B0604020202020204" pitchFamily="34" charset="0"/>
              <a:buChar char="•"/>
            </a:pP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フリーランス</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Freelance</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：自由契約者）</a:t>
            </a:r>
            <a:r>
              <a:rPr lang="ja-JP" altLang="en-US" sz="2400" baseline="30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baseline="30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400" baseline="30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など</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　フリーランサー</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Freelancer</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）ともいう。</a:t>
            </a:r>
            <a:endParaRPr lang="ja-JP" altLang="en-US" sz="2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53524583"/>
              </p:ext>
            </p:extLst>
          </p:nvPr>
        </p:nvGraphicFramePr>
        <p:xfrm>
          <a:off x="317989" y="430144"/>
          <a:ext cx="4931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多様な働き方（稼ぎ方）</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正方形/長方形 16"/>
          <p:cNvSpPr/>
          <p:nvPr/>
        </p:nvSpPr>
        <p:spPr>
          <a:xfrm>
            <a:off x="1665923" y="1882622"/>
            <a:ext cx="1063503" cy="535531"/>
          </a:xfrm>
          <a:prstGeom prst="rect">
            <a:avLst/>
          </a:prstGeom>
        </p:spPr>
        <p:txBody>
          <a:bodyPr wrap="square">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622337" y="3922951"/>
            <a:ext cx="1301959" cy="535531"/>
          </a:xfrm>
          <a:prstGeom prst="rect">
            <a:avLst/>
          </a:prstGeom>
        </p:spPr>
        <p:txBody>
          <a:bodyPr wrap="none">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それ以外</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754273" y="4651627"/>
            <a:ext cx="1063503" cy="535531"/>
          </a:xfrm>
          <a:prstGeom prst="rect">
            <a:avLst/>
          </a:prstGeom>
        </p:spPr>
        <p:txBody>
          <a:bodyPr wrap="square">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17</a:t>
            </a:fld>
            <a:endParaRPr lang="en-US" altLang="ja-JP" dirty="0"/>
          </a:p>
        </p:txBody>
      </p:sp>
    </p:spTree>
    <p:extLst>
      <p:ext uri="{BB962C8B-B14F-4D97-AF65-F5344CB8AC3E}">
        <p14:creationId xmlns:p14="http://schemas.microsoft.com/office/powerpoint/2010/main" val="2799592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778468746"/>
              </p:ext>
            </p:extLst>
          </p:nvPr>
        </p:nvGraphicFramePr>
        <p:xfrm>
          <a:off x="613954" y="1232277"/>
          <a:ext cx="7720140" cy="4842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199170890"/>
              </p:ext>
            </p:extLst>
          </p:nvPr>
        </p:nvGraphicFramePr>
        <p:xfrm>
          <a:off x="317989" y="430064"/>
          <a:ext cx="5255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068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雇用形態による年収の違い</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8214981" y="5786756"/>
            <a:ext cx="62411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rotWithShape="1">
          <a:blip r:embed="rId4">
            <a:extLst>
              <a:ext uri="{BEBA8EAE-BF5A-486C-A8C5-ECC9F3942E4B}">
                <a14:imgProps xmlns:a14="http://schemas.microsoft.com/office/drawing/2010/main">
                  <a14:imgLayer r:embed="rId5">
                    <a14:imgEffect>
                      <a14:backgroundRemoval t="3198" b="28782" l="79139" r="97682"/>
                    </a14:imgEffect>
                  </a14:imgLayer>
                </a14:imgProps>
              </a:ext>
            </a:extLst>
          </a:blip>
          <a:srcRect l="76821" b="68020"/>
          <a:stretch/>
        </p:blipFill>
        <p:spPr>
          <a:xfrm>
            <a:off x="7637193" y="1169561"/>
            <a:ext cx="1723187" cy="1725225"/>
          </a:xfrm>
          <a:prstGeom prst="rect">
            <a:avLst/>
          </a:prstGeom>
        </p:spPr>
      </p:pic>
      <p:sp>
        <p:nvSpPr>
          <p:cNvPr id="22" name="円形吹き出し 21"/>
          <p:cNvSpPr/>
          <p:nvPr/>
        </p:nvSpPr>
        <p:spPr>
          <a:xfrm>
            <a:off x="7206912" y="2261937"/>
            <a:ext cx="1545866" cy="620818"/>
          </a:xfrm>
          <a:prstGeom prst="wedgeEllipseCallout">
            <a:avLst>
              <a:gd name="adj1" fmla="val 18646"/>
              <a:gd name="adj2" fmla="val -69745"/>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年収に大きな差があるんだなぁ。</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フローチャート : 手操作入力 22"/>
          <p:cNvSpPr/>
          <p:nvPr/>
        </p:nvSpPr>
        <p:spPr>
          <a:xfrm rot="18395946" flipV="1">
            <a:off x="8566729" y="1103846"/>
            <a:ext cx="313200" cy="63967"/>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 手操作入力 23"/>
          <p:cNvSpPr/>
          <p:nvPr/>
        </p:nvSpPr>
        <p:spPr>
          <a:xfrm rot="19765577" flipV="1">
            <a:off x="8740576" y="1213761"/>
            <a:ext cx="289108" cy="69298"/>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手操作入力 24"/>
          <p:cNvSpPr/>
          <p:nvPr/>
        </p:nvSpPr>
        <p:spPr>
          <a:xfrm rot="20477481" flipV="1">
            <a:off x="8785020" y="1452544"/>
            <a:ext cx="289108" cy="69298"/>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08953" y="1311151"/>
            <a:ext cx="114169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18</a:t>
            </a:fld>
            <a:endParaRPr lang="en-US" altLang="ja-JP" dirty="0"/>
          </a:p>
        </p:txBody>
      </p:sp>
      <p:sp>
        <p:nvSpPr>
          <p:cNvPr id="17" name="星 5 1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5"/>
          <p:cNvSpPr txBox="1">
            <a:spLocks noChangeArrowheads="1"/>
          </p:cNvSpPr>
          <p:nvPr/>
        </p:nvSpPr>
        <p:spPr bwMode="auto">
          <a:xfrm>
            <a:off x="788093" y="6141028"/>
            <a:ext cx="71106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推定年収＝「きまって支給する現金給与額」</a:t>
            </a:r>
            <a:r>
              <a:rPr kumimoji="1" lang="en-US" altLang="ja-JP" sz="11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0" dirty="0">
                <a:latin typeface="Meiryo UI" panose="020B0604030504040204" pitchFamily="50" charset="-128"/>
                <a:ea typeface="Meiryo UI" panose="020B0604030504040204" pitchFamily="50" charset="-128"/>
                <a:cs typeface="Meiryo UI" panose="020B0604030504040204" pitchFamily="50" charset="-128"/>
              </a:rPr>
              <a:t>ヶ</a:t>
            </a:r>
            <a:r>
              <a:rPr lang="ja-JP" altLang="en-US" sz="1100" kern="0" dirty="0" smtClean="0">
                <a:latin typeface="Meiryo UI" panose="020B0604030504040204" pitchFamily="50" charset="-128"/>
                <a:ea typeface="Meiryo UI" panose="020B0604030504040204" pitchFamily="50" charset="-128"/>
                <a:cs typeface="Meiryo UI" panose="020B0604030504040204" pitchFamily="50" charset="-128"/>
              </a:rPr>
              <a:t>月＋「年間賞与その他特別給与額」として試算</a:t>
            </a:r>
            <a:endParaRPr lang="en-US" altLang="ja-JP" sz="1100" kern="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（出所）厚生労働省「令和３年賃金構造基本統計調査」</a:t>
            </a:r>
            <a:endParaRPr kumimoji="1" lang="ja-JP" altLang="en-US"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026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bwMode="auto">
          <a:xfrm>
            <a:off x="742122" y="835530"/>
            <a:ext cx="7447475" cy="55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spcAft>
                <a:spcPts val="0"/>
              </a:spcAft>
              <a:buFontTx/>
              <a:buNone/>
              <a:defRPr/>
            </a:pPr>
            <a:r>
              <a:rPr lang="ja-JP" altLang="en-US" sz="28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当てはまるものはありますか？</a:t>
            </a:r>
            <a:endParaRPr lang="en-US" altLang="ja-JP" sz="28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a:spcBef>
                <a:spcPts val="1200"/>
              </a:spcBef>
              <a:spcAft>
                <a:spcPts val="0"/>
              </a:spcAft>
              <a:buNone/>
              <a:defRPr/>
            </a:pPr>
            <a:endParaRPr lang="en-US" altLang="ja-JP" sz="2400" dirty="0" smtClean="0">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一人暮らしをしたい</a:t>
            </a:r>
            <a:endParaRPr lang="en-US" altLang="ja-JP"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海外</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留学したい</a:t>
            </a:r>
            <a:endParaRPr lang="en-US" altLang="ja-JP"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dirty="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やってみたい仕事がある</a:t>
            </a:r>
            <a:endParaRPr lang="en-US" altLang="ja-JP"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お金を上手に貯めたい</a:t>
            </a:r>
            <a:endParaRPr lang="en-US" altLang="ja-JP"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dirty="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クレジットカードを持ちたい</a:t>
            </a:r>
            <a:endParaRPr lang="en-US" altLang="ja-JP"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「確実に儲かる方法がある」と聞いた </a:t>
            </a:r>
            <a:endParaRPr lang="en-US" altLang="ja-JP" sz="2400" dirty="0">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endParaRPr lang="ja-JP" altLang="en-US" sz="2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0621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10360" y="1132195"/>
            <a:ext cx="8862830" cy="1320249"/>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一般的に、人生の３大費用は、</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「教育」「住宅」「老後」</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費用と言われています。</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（もちろん、個人によって、出来事や費用の大きさ、支出の順序には違いがあります）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a:spLocks noChangeAspect="1"/>
          </p:cNvSpPr>
          <p:nvPr/>
        </p:nvSpPr>
        <p:spPr>
          <a:xfrm>
            <a:off x="2259705" y="3065139"/>
            <a:ext cx="2052000" cy="2042546"/>
          </a:xfrm>
          <a:prstGeom prst="ellipse">
            <a:avLst/>
          </a:prstGeom>
          <a:solidFill>
            <a:schemeClr val="accent6">
              <a:lumMod val="75000"/>
              <a:alpha val="24000"/>
            </a:schemeClr>
          </a:solidFill>
          <a:ln>
            <a:solidFill>
              <a:schemeClr val="accent6"/>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a:spLocks noChangeAspect="1"/>
          </p:cNvSpPr>
          <p:nvPr/>
        </p:nvSpPr>
        <p:spPr>
          <a:xfrm>
            <a:off x="908936" y="2260282"/>
            <a:ext cx="1368000" cy="1346886"/>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結婚</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a:spLocks noChangeAspect="1"/>
          </p:cNvSpPr>
          <p:nvPr/>
        </p:nvSpPr>
        <p:spPr>
          <a:xfrm>
            <a:off x="1216873" y="5147897"/>
            <a:ext cx="1368000" cy="1346092"/>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17"/>
          <p:cNvSpPr>
            <a:spLocks noChangeAspect="1"/>
          </p:cNvSpPr>
          <p:nvPr/>
        </p:nvSpPr>
        <p:spPr>
          <a:xfrm>
            <a:off x="293802" y="3808075"/>
            <a:ext cx="1368000" cy="1346885"/>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19"/>
          <p:cNvSpPr>
            <a:spLocks noChangeAspect="1"/>
          </p:cNvSpPr>
          <p:nvPr/>
        </p:nvSpPr>
        <p:spPr>
          <a:xfrm>
            <a:off x="4541911" y="2055546"/>
            <a:ext cx="1368000" cy="1346092"/>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円/楕円 19"/>
          <p:cNvSpPr>
            <a:spLocks noChangeAspect="1"/>
          </p:cNvSpPr>
          <p:nvPr/>
        </p:nvSpPr>
        <p:spPr>
          <a:xfrm>
            <a:off x="3247627" y="5280975"/>
            <a:ext cx="1390265" cy="1368000"/>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病気・</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ケガ</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円/楕円 19"/>
          <p:cNvSpPr>
            <a:spLocks noChangeAspect="1"/>
          </p:cNvSpPr>
          <p:nvPr/>
        </p:nvSpPr>
        <p:spPr>
          <a:xfrm>
            <a:off x="7467441" y="4693337"/>
            <a:ext cx="1368000" cy="1346092"/>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円/楕円 16"/>
          <p:cNvSpPr>
            <a:spLocks noChangeAspect="1"/>
          </p:cNvSpPr>
          <p:nvPr/>
        </p:nvSpPr>
        <p:spPr>
          <a:xfrm>
            <a:off x="6668950" y="2544683"/>
            <a:ext cx="2052000" cy="2042546"/>
          </a:xfrm>
          <a:prstGeom prst="ellipse">
            <a:avLst/>
          </a:prstGeom>
          <a:solidFill>
            <a:schemeClr val="accent6">
              <a:lumMod val="75000"/>
              <a:alpha val="24000"/>
            </a:schemeClr>
          </a:solidFill>
          <a:ln>
            <a:solidFill>
              <a:schemeClr val="accent6">
                <a:lumMod val="7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老後</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6"/>
          <p:cNvSpPr>
            <a:spLocks noChangeAspect="1"/>
          </p:cNvSpPr>
          <p:nvPr/>
        </p:nvSpPr>
        <p:spPr>
          <a:xfrm>
            <a:off x="4549241" y="3503231"/>
            <a:ext cx="2052000" cy="2042546"/>
          </a:xfrm>
          <a:prstGeom prst="ellipse">
            <a:avLst/>
          </a:prstGeom>
          <a:solidFill>
            <a:schemeClr val="accent6">
              <a:lumMod val="75000"/>
              <a:alpha val="24000"/>
            </a:schemeClr>
          </a:solidFill>
          <a:ln>
            <a:solidFill>
              <a:schemeClr val="accent6">
                <a:lumMod val="7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graphicFrame>
        <p:nvGraphicFramePr>
          <p:cNvPr id="24" name="表 23"/>
          <p:cNvGraphicFramePr>
            <a:graphicFrameLocks noGrp="1"/>
          </p:cNvGraphicFramePr>
          <p:nvPr>
            <p:extLst>
              <p:ext uri="{D42A27DB-BD31-4B8C-83A1-F6EECF244321}">
                <p14:modId xmlns:p14="http://schemas.microsoft.com/office/powerpoint/2010/main" val="1880844387"/>
              </p:ext>
            </p:extLst>
          </p:nvPr>
        </p:nvGraphicFramePr>
        <p:xfrm>
          <a:off x="317988" y="430064"/>
          <a:ext cx="6808526" cy="622592"/>
        </p:xfrm>
        <a:graphic>
          <a:graphicData uri="http://schemas.openxmlformats.org/drawingml/2006/table">
            <a:tbl>
              <a:tblPr firstRow="1" bandRow="1">
                <a:tableStyleId>{5C22544A-7EE6-4342-B048-85BDC9FD1C3A}</a:tableStyleId>
              </a:tblPr>
              <a:tblGrid>
                <a:gridCol w="1147955">
                  <a:extLst>
                    <a:ext uri="{9D8B030D-6E8A-4147-A177-3AD203B41FA5}">
                      <a16:colId xmlns:a16="http://schemas.microsoft.com/office/drawing/2014/main" val="20000"/>
                    </a:ext>
                  </a:extLst>
                </a:gridCol>
                <a:gridCol w="566057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人生の３大費用とは</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19</a:t>
            </a:fld>
            <a:endParaRPr lang="en-US" altLang="ja-JP" dirty="0"/>
          </a:p>
        </p:txBody>
      </p:sp>
      <p:sp>
        <p:nvSpPr>
          <p:cNvPr id="21" name="星 5 20"/>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19"/>
          <p:cNvSpPr>
            <a:spLocks noChangeAspect="1"/>
          </p:cNvSpPr>
          <p:nvPr/>
        </p:nvSpPr>
        <p:spPr>
          <a:xfrm>
            <a:off x="5898428" y="5400313"/>
            <a:ext cx="1368000" cy="1346092"/>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　教育</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591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EFE4CAA3-E971-4201-A3A5-F194B971C202}"/>
              </a:ext>
            </a:extLst>
          </p:cNvPr>
          <p:cNvSpPr txBox="1">
            <a:spLocks/>
          </p:cNvSpPr>
          <p:nvPr/>
        </p:nvSpPr>
        <p:spPr>
          <a:xfrm>
            <a:off x="1985412" y="1439796"/>
            <a:ext cx="5947726" cy="37062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192538" y="1236438"/>
            <a:ext cx="2658757" cy="395604"/>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spcBef>
                <a:spcPts val="600"/>
              </a:spcBef>
            </a:pPr>
            <a:r>
              <a:rPr lang="ja-JP" altLang="en-US" sz="26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＜生涯総収入</a:t>
            </a:r>
            <a:r>
              <a:rPr lang="ja-JP" altLang="en-US" sz="26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6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タイトル 1"/>
          <p:cNvSpPr txBox="1">
            <a:spLocks/>
          </p:cNvSpPr>
          <p:nvPr/>
        </p:nvSpPr>
        <p:spPr>
          <a:xfrm>
            <a:off x="5595021" y="1227308"/>
            <a:ext cx="2658757" cy="395604"/>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spcBef>
                <a:spcPts val="600"/>
              </a:spcBef>
            </a:pPr>
            <a:r>
              <a:rPr lang="ja-JP" altLang="en-US" sz="26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＜生涯総支出＞</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596108989"/>
              </p:ext>
            </p:extLst>
          </p:nvPr>
        </p:nvGraphicFramePr>
        <p:xfrm>
          <a:off x="916209" y="1705488"/>
          <a:ext cx="3221076" cy="4852475"/>
        </p:xfrm>
        <a:graphic>
          <a:graphicData uri="http://schemas.openxmlformats.org/drawingml/2006/table">
            <a:tbl>
              <a:tblPr firstRow="1" bandRow="1">
                <a:tableStyleId>{5940675A-B579-460E-94D1-54222C63F5DA}</a:tableStyleId>
              </a:tblPr>
              <a:tblGrid>
                <a:gridCol w="3221076">
                  <a:extLst>
                    <a:ext uri="{9D8B030D-6E8A-4147-A177-3AD203B41FA5}">
                      <a16:colId xmlns:a16="http://schemas.microsoft.com/office/drawing/2014/main" val="20000"/>
                    </a:ext>
                  </a:extLst>
                </a:gridCol>
              </a:tblGrid>
              <a:tr h="2166425">
                <a:tc>
                  <a:txBody>
                    <a:bodyPr/>
                    <a:lstStyle/>
                    <a:p>
                      <a:pPr algn="ct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労働収入</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（賃金）</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728662">
                <a:tc>
                  <a:txBody>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退職金</a:t>
                      </a:r>
                      <a:endPar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942975">
                <a:tc>
                  <a:txBody>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24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金</a:t>
                      </a:r>
                      <a:endPar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2"/>
                  </a:ext>
                </a:extLst>
              </a:tr>
              <a:tr h="458670">
                <a:tc>
                  <a:txBody>
                    <a:bodyPr/>
                    <a:lstStyle/>
                    <a:p>
                      <a:pPr algn="ctr"/>
                      <a:r>
                        <a:rPr kumimoji="1"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資産形成による増加分</a:t>
                      </a:r>
                      <a:endPar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555743">
                <a:tc>
                  <a:txBody>
                    <a:bodyPr/>
                    <a:lstStyle/>
                    <a:p>
                      <a:pPr algn="ctr"/>
                      <a:r>
                        <a:rPr kumimoji="1"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031497946"/>
              </p:ext>
            </p:extLst>
          </p:nvPr>
        </p:nvGraphicFramePr>
        <p:xfrm>
          <a:off x="5295678" y="1726089"/>
          <a:ext cx="3233677" cy="4845214"/>
        </p:xfrm>
        <a:graphic>
          <a:graphicData uri="http://schemas.openxmlformats.org/drawingml/2006/table">
            <a:tbl>
              <a:tblPr firstRow="1" bandRow="1">
                <a:tableStyleId>{5940675A-B579-460E-94D1-54222C63F5DA}</a:tableStyleId>
              </a:tblPr>
              <a:tblGrid>
                <a:gridCol w="3233677">
                  <a:extLst>
                    <a:ext uri="{9D8B030D-6E8A-4147-A177-3AD203B41FA5}">
                      <a16:colId xmlns:a16="http://schemas.microsoft.com/office/drawing/2014/main" val="20000"/>
                    </a:ext>
                  </a:extLst>
                </a:gridCol>
              </a:tblGrid>
              <a:tr h="1016458">
                <a:tc>
                  <a:txBody>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生活費用</a:t>
                      </a:r>
                      <a:endParaRPr kumimoji="1" lang="en-US" altLang="ja-JP" sz="2400" b="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r h="928724">
                <a:tc>
                  <a:txBody>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教育費用</a:t>
                      </a:r>
                      <a:endPar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35011">
                <a:tc>
                  <a:txBody>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住宅費用</a:t>
                      </a:r>
                      <a:endPar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2"/>
                  </a:ext>
                </a:extLst>
              </a:tr>
              <a:tr h="9350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老後費用</a:t>
                      </a:r>
                      <a:endPar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475297">
                <a:tc>
                  <a:txBody>
                    <a:bodyPr/>
                    <a:lstStyle/>
                    <a:p>
                      <a:pPr algn="ct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借金の利子</a:t>
                      </a:r>
                      <a:endPar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3"/>
                  </a:ext>
                </a:extLst>
              </a:tr>
              <a:tr h="554714">
                <a:tc>
                  <a:txBody>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790847344"/>
              </p:ext>
            </p:extLst>
          </p:nvPr>
        </p:nvGraphicFramePr>
        <p:xfrm>
          <a:off x="317988" y="430064"/>
          <a:ext cx="6808526" cy="622592"/>
        </p:xfrm>
        <a:graphic>
          <a:graphicData uri="http://schemas.openxmlformats.org/drawingml/2006/table">
            <a:tbl>
              <a:tblPr firstRow="1" bandRow="1">
                <a:tableStyleId>{5C22544A-7EE6-4342-B048-85BDC9FD1C3A}</a:tableStyleId>
              </a:tblPr>
              <a:tblGrid>
                <a:gridCol w="1147955">
                  <a:extLst>
                    <a:ext uri="{9D8B030D-6E8A-4147-A177-3AD203B41FA5}">
                      <a16:colId xmlns:a16="http://schemas.microsoft.com/office/drawing/2014/main" val="20000"/>
                    </a:ext>
                  </a:extLst>
                </a:gridCol>
                <a:gridCol w="566057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生涯の収支バランスのイメージ </a:t>
                      </a:r>
                      <a:endPar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20</a:t>
            </a:fld>
            <a:endParaRPr lang="en-US" altLang="ja-JP" dirty="0"/>
          </a:p>
        </p:txBody>
      </p:sp>
    </p:spTree>
    <p:extLst>
      <p:ext uri="{BB962C8B-B14F-4D97-AF65-F5344CB8AC3E}">
        <p14:creationId xmlns:p14="http://schemas.microsoft.com/office/powerpoint/2010/main" val="34167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58821727"/>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ライフプランシミュレーターを使ってみよう！（１）</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正方形/長方形 6"/>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21</a:t>
            </a:fld>
            <a:endParaRPr lang="en-US" altLang="ja-JP" dirty="0"/>
          </a:p>
        </p:txBody>
      </p:sp>
      <p:sp>
        <p:nvSpPr>
          <p:cNvPr id="19" name="正方形/長方形 18"/>
          <p:cNvSpPr/>
          <p:nvPr/>
        </p:nvSpPr>
        <p:spPr>
          <a:xfrm>
            <a:off x="4467497" y="1750423"/>
            <a:ext cx="4151847" cy="3970318"/>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性別：自分の性別を選択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学歴：自分の希望する学歴を選択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何歳から働きますか：高卒であれば</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歳、大卒であれば</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dirty="0">
                <a:latin typeface="Meiryo UI" panose="020B0604030504040204" pitchFamily="50" charset="-128"/>
                <a:ea typeface="Meiryo UI" panose="020B0604030504040204" pitchFamily="50" charset="-128"/>
                <a:cs typeface="Meiryo UI" panose="020B0604030504040204" pitchFamily="50" charset="-128"/>
              </a:rPr>
              <a:t>歳を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雇用種別：会社員などを選択し、年収をゼロ（平均的な年収を反映）にするか、任意の年収を選択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何歳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まで働きますか：シミュレーションは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歳まで。任意の年齢を選択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a:stretch>
            <a:fillRect/>
          </a:stretch>
        </p:blipFill>
        <p:spPr>
          <a:xfrm>
            <a:off x="484770" y="1234784"/>
            <a:ext cx="3982726" cy="4041917"/>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995" y="5167085"/>
            <a:ext cx="1467918" cy="1467918"/>
          </a:xfrm>
          <a:prstGeom prst="rect">
            <a:avLst/>
          </a:prstGeom>
        </p:spPr>
      </p:pic>
    </p:spTree>
    <p:extLst>
      <p:ext uri="{BB962C8B-B14F-4D97-AF65-F5344CB8AC3E}">
        <p14:creationId xmlns:p14="http://schemas.microsoft.com/office/powerpoint/2010/main" val="1628275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22</a:t>
            </a:fld>
            <a:endParaRPr lang="en-US" altLang="ja-JP" dirty="0"/>
          </a:p>
        </p:txBody>
      </p:sp>
      <p:sp>
        <p:nvSpPr>
          <p:cNvPr id="19" name="正方形/長方形 18"/>
          <p:cNvSpPr/>
          <p:nvPr/>
        </p:nvSpPr>
        <p:spPr>
          <a:xfrm>
            <a:off x="4467497" y="1750423"/>
            <a:ext cx="4151847" cy="4524315"/>
          </a:xfrm>
          <a:prstGeom prst="rect">
            <a:avLst/>
          </a:prstGeom>
        </p:spPr>
        <p:txBody>
          <a:bodyPr wrap="square">
            <a:spAutoFit/>
          </a:bodyPr>
          <a:lstStyle/>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結婚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en-US" dirty="0">
                <a:latin typeface="Meiryo UI" panose="020B0604030504040204" pitchFamily="50" charset="-128"/>
                <a:ea typeface="Meiryo UI" panose="020B0604030504040204" pitchFamily="50" charset="-128"/>
                <a:cs typeface="Meiryo UI" panose="020B0604030504040204" pitchFamily="50" charset="-128"/>
              </a:rPr>
              <a:t>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：しない、する場合は自分の年齢を選択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結婚相手の性別：相手の性別を選択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結婚相手の雇用種別：相手がどんな仕事をするか選択。会社員などを選択し、年収をゼロ（平均的な年収を反映）にするか、任意の年収を選択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こどもを持つ予定はありますか：第一子から第四子まで、何歳でこどもを持つか選択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こどもの教育費は：国公立かどこから私立かを選択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707843" y="1616503"/>
            <a:ext cx="3883052" cy="4104238"/>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3954230074"/>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ライフプランシミュレーターを使ってみよう！（２）</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69729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23</a:t>
            </a:fld>
            <a:endParaRPr lang="en-US" altLang="ja-JP" dirty="0"/>
          </a:p>
        </p:txBody>
      </p:sp>
      <p:sp>
        <p:nvSpPr>
          <p:cNvPr id="19" name="正方形/長方形 18"/>
          <p:cNvSpPr/>
          <p:nvPr/>
        </p:nvSpPr>
        <p:spPr>
          <a:xfrm>
            <a:off x="4467497" y="1750423"/>
            <a:ext cx="4151847" cy="2751522"/>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家は購入しますか：しない、する場合は大都市・地方、一軒家・マンションを選択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生活は：生活スタイルを選択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予定している支出：例えば車の定期的な購入（</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年ごとに</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万円）などを選択する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結果を見るボタンを押す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24690773"/>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ライフプランシミュレーターを使ってみよう！（３）</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図 2"/>
          <p:cNvPicPr>
            <a:picLocks noChangeAspect="1"/>
          </p:cNvPicPr>
          <p:nvPr/>
        </p:nvPicPr>
        <p:blipFill>
          <a:blip r:embed="rId3"/>
          <a:stretch>
            <a:fillRect/>
          </a:stretch>
        </p:blipFill>
        <p:spPr>
          <a:xfrm>
            <a:off x="509836" y="1750423"/>
            <a:ext cx="3976183" cy="3268557"/>
          </a:xfrm>
          <a:prstGeom prst="rect">
            <a:avLst/>
          </a:prstGeom>
        </p:spPr>
      </p:pic>
    </p:spTree>
    <p:extLst>
      <p:ext uri="{BB962C8B-B14F-4D97-AF65-F5344CB8AC3E}">
        <p14:creationId xmlns:p14="http://schemas.microsoft.com/office/powerpoint/2010/main" val="927715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24</a:t>
            </a:fld>
            <a:endParaRPr lang="en-US" altLang="ja-JP" dirty="0"/>
          </a:p>
        </p:txBody>
      </p:sp>
      <p:sp>
        <p:nvSpPr>
          <p:cNvPr id="19" name="正方形/長方形 18"/>
          <p:cNvSpPr/>
          <p:nvPr/>
        </p:nvSpPr>
        <p:spPr>
          <a:xfrm>
            <a:off x="5904412" y="1242833"/>
            <a:ext cx="2571238" cy="2973122"/>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年齢ごとの収入・支出の棒グラフ、貯蓄の折れ線グラフが表示されます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dirty="0">
                <a:latin typeface="Meiryo UI" panose="020B0604030504040204" pitchFamily="50" charset="-128"/>
                <a:ea typeface="Meiryo UI" panose="020B0604030504040204" pitchFamily="50" charset="-128"/>
                <a:cs typeface="Meiryo UI" panose="020B0604030504040204" pitchFamily="50" charset="-128"/>
              </a:rPr>
              <a:t>60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歳になる時にマイナスにならないようにしましょう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289713052"/>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ライフプランシミュレーターを使ってみよう！（４）</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図 1"/>
          <p:cNvPicPr>
            <a:picLocks noChangeAspect="1"/>
          </p:cNvPicPr>
          <p:nvPr/>
        </p:nvPicPr>
        <p:blipFill>
          <a:blip r:embed="rId3"/>
          <a:stretch>
            <a:fillRect/>
          </a:stretch>
        </p:blipFill>
        <p:spPr>
          <a:xfrm>
            <a:off x="496390" y="1082636"/>
            <a:ext cx="5408022" cy="4733911"/>
          </a:xfrm>
          <a:prstGeom prst="rect">
            <a:avLst/>
          </a:prstGeom>
        </p:spPr>
      </p:pic>
      <p:sp>
        <p:nvSpPr>
          <p:cNvPr id="8" name="タイトル 1"/>
          <p:cNvSpPr txBox="1">
            <a:spLocks/>
          </p:cNvSpPr>
          <p:nvPr/>
        </p:nvSpPr>
        <p:spPr bwMode="auto">
          <a:xfrm>
            <a:off x="496390" y="5976744"/>
            <a:ext cx="7939056" cy="654542"/>
          </a:xfrm>
          <a:prstGeom prst="roundRect">
            <a:avLst/>
          </a:prstGeom>
          <a:solidFill>
            <a:schemeClr val="accent6">
              <a:lumMod val="20000"/>
              <a:lumOff val="80000"/>
            </a:schemeClr>
          </a:solidFill>
          <a:ln w="762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80000"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どんな</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点を重視したか、結果はどうだった</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か、話し合って</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みましょう。</a:t>
            </a:r>
          </a:p>
        </p:txBody>
      </p:sp>
    </p:spTree>
    <p:extLst>
      <p:ext uri="{BB962C8B-B14F-4D97-AF65-F5344CB8AC3E}">
        <p14:creationId xmlns:p14="http://schemas.microsoft.com/office/powerpoint/2010/main" val="111202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105161153"/>
              </p:ext>
            </p:extLst>
          </p:nvPr>
        </p:nvGraphicFramePr>
        <p:xfrm>
          <a:off x="195614" y="1151255"/>
          <a:ext cx="8709286" cy="513797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861526">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家庭の収入と支出を管理（</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家計管理</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貯蓄</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253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将来どんな人生を送りたいかを考え、具体的に人生の希望や計画を時系列に描いてみましょう。（</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ライフプランニング</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1604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600"/>
                        </a:spcBef>
                      </a:pPr>
                      <a:r>
                        <a:rPr lang="ja-JP" altLang="en-US" sz="2400" b="0" dirty="0" smtClean="0">
                          <a:solidFill>
                            <a:schemeClr val="tx1"/>
                          </a:solidFill>
                          <a:latin typeface="Meiryo UI" panose="020B0604030504040204" pitchFamily="50" charset="-128"/>
                          <a:ea typeface="Meiryo UI" panose="020B0604030504040204" pitchFamily="50" charset="-128"/>
                        </a:rPr>
                        <a:t>年収の違いを含め</a:t>
                      </a:r>
                      <a:r>
                        <a:rPr lang="ja-JP" altLang="en-US" sz="2400" b="1" dirty="0" smtClean="0">
                          <a:solidFill>
                            <a:srgbClr val="00B0F0"/>
                          </a:solidFill>
                          <a:latin typeface="Meiryo UI" panose="020B0604030504040204" pitchFamily="50" charset="-128"/>
                          <a:ea typeface="Meiryo UI" panose="020B0604030504040204" pitchFamily="50" charset="-128"/>
                        </a:rPr>
                        <a:t>多様な働き方</a:t>
                      </a:r>
                      <a:r>
                        <a:rPr lang="ja-JP" altLang="en-US" sz="2400" b="0" dirty="0" smtClean="0">
                          <a:solidFill>
                            <a:schemeClr val="tx1"/>
                          </a:solidFill>
                          <a:latin typeface="Meiryo UI" panose="020B0604030504040204" pitchFamily="50" charset="-128"/>
                          <a:ea typeface="Meiryo UI" panose="020B0604030504040204" pitchFamily="50" charset="-128"/>
                        </a:rPr>
                        <a:t>を知ったうえで、自分がどのように働くかを考えましょう。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6736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「教育」「住宅」「老後」</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という人生の</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大費用に対して、計画的に準備しましょう。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25</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graphicFrame>
        <p:nvGraphicFramePr>
          <p:cNvPr id="9" name="表 8"/>
          <p:cNvGraphicFramePr>
            <a:graphicFrameLocks noGrp="1"/>
          </p:cNvGraphicFramePr>
          <p:nvPr>
            <p:extLst>
              <p:ext uri="{D42A27DB-BD31-4B8C-83A1-F6EECF244321}">
                <p14:modId xmlns:p14="http://schemas.microsoft.com/office/powerpoint/2010/main" val="1037384390"/>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5293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3"/>
            <a:ext cx="1915772" cy="621975"/>
            <a:chOff x="1202980" y="1071736"/>
            <a:chExt cx="1186698" cy="191697"/>
          </a:xfrm>
        </p:grpSpPr>
        <p:sp>
          <p:nvSpPr>
            <p:cNvPr id="7" name="テキスト ボックス 6"/>
            <p:cNvSpPr txBox="1"/>
            <p:nvPr/>
          </p:nvSpPr>
          <p:spPr>
            <a:xfrm>
              <a:off x="1615171" y="1081304"/>
              <a:ext cx="774507" cy="182129"/>
            </a:xfrm>
            <a:prstGeom prst="rect">
              <a:avLst/>
            </a:prstGeom>
            <a:noFill/>
          </p:spPr>
          <p:txBody>
            <a:bodyPr wrap="none" lIns="0" tIns="0" rIns="0" bIns="0" rtlCol="0">
              <a:spAutoFit/>
            </a:bodyPr>
            <a:lstStyle/>
            <a:p>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使う</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２</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26</a:t>
            </a:fld>
            <a:endParaRPr lang="en-US" altLang="ja-JP" dirty="0"/>
          </a:p>
        </p:txBody>
      </p:sp>
      <p:sp>
        <p:nvSpPr>
          <p:cNvPr id="10" name="星 5 9"/>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4909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187692" y="1077780"/>
            <a:ext cx="8805768" cy="1232283"/>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毎月残った金額を貯蓄していくと、貯蓄を増やしやすい。</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071563" indent="7938">
              <a:spcBef>
                <a:spcPct val="0"/>
              </a:spcBef>
              <a:spcAft>
                <a:spcPts val="0"/>
              </a:spcAft>
              <a:buFontTx/>
              <a:buNone/>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〇か</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33373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27</a:t>
            </a:fld>
            <a:endParaRPr lang="en-US" altLang="ja-JP" dirty="0"/>
          </a:p>
        </p:txBody>
      </p:sp>
      <p:grpSp>
        <p:nvGrpSpPr>
          <p:cNvPr id="5" name="グループ化 4"/>
          <p:cNvGrpSpPr/>
          <p:nvPr/>
        </p:nvGrpSpPr>
        <p:grpSpPr>
          <a:xfrm>
            <a:off x="2006126" y="3225417"/>
            <a:ext cx="5004274" cy="3143250"/>
            <a:chOff x="1861747" y="3225417"/>
            <a:chExt cx="5004274" cy="314325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47" y="3225417"/>
              <a:ext cx="2447925" cy="314325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621" y="3225417"/>
              <a:ext cx="2438400" cy="3143250"/>
            </a:xfrm>
            <a:prstGeom prst="rect">
              <a:avLst/>
            </a:prstGeom>
          </p:spPr>
        </p:pic>
      </p:grpSp>
      <p:sp>
        <p:nvSpPr>
          <p:cNvPr id="11" name="正方形/長方形 10"/>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星 5 11"/>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1348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3482299849"/>
              </p:ext>
            </p:extLst>
          </p:nvPr>
        </p:nvGraphicFramePr>
        <p:xfrm>
          <a:off x="451062" y="1305137"/>
          <a:ext cx="8123314" cy="4345855"/>
        </p:xfrm>
        <a:graphic>
          <a:graphicData uri="http://schemas.openxmlformats.org/drawingml/2006/table">
            <a:tbl>
              <a:tblPr firstRow="1" bandRow="1">
                <a:tableStyleId>{5C22544A-7EE6-4342-B048-85BDC9FD1C3A}</a:tableStyleId>
              </a:tblPr>
              <a:tblGrid>
                <a:gridCol w="1172793">
                  <a:extLst>
                    <a:ext uri="{9D8B030D-6E8A-4147-A177-3AD203B41FA5}">
                      <a16:colId xmlns:a16="http://schemas.microsoft.com/office/drawing/2014/main" val="20000"/>
                    </a:ext>
                  </a:extLst>
                </a:gridCol>
                <a:gridCol w="6950521">
                  <a:extLst>
                    <a:ext uri="{9D8B030D-6E8A-4147-A177-3AD203B41FA5}">
                      <a16:colId xmlns:a16="http://schemas.microsoft.com/office/drawing/2014/main" val="20001"/>
                    </a:ext>
                  </a:extLst>
                </a:gridCol>
              </a:tblGrid>
              <a:tr h="2790458">
                <a:tc>
                  <a:txBody>
                    <a:bodyPr/>
                    <a:lstStyle/>
                    <a:p>
                      <a:pPr algn="r">
                        <a:lnSpc>
                          <a:spcPct val="15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「必要なもの」</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欲しいもの」</a:t>
                      </a: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を区別し、</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お金の使い方を考える時は、</a:t>
                      </a:r>
                      <a:r>
                        <a:rPr kumimoji="1" lang="ja-JP" altLang="en-US" sz="2400" b="1"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「それは必要なもの</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/needs</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なのか、欲しいもの</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（ウォンツ</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/wants</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なのか」</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自問してみましょう。</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555397">
                <a:tc>
                  <a:txBody>
                    <a:bodyPr/>
                    <a:lstStyle/>
                    <a:p>
                      <a:pPr algn="r">
                        <a:lnSpc>
                          <a:spcPct val="15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「必要なものを優先する」</a:t>
                      </a:r>
                      <a:r>
                        <a:rPr kumimoji="1" lang="ja-JP" altLang="en-US" sz="2400" b="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欲しいものは余裕があるときに買う）ことを考えてみましょう。</a:t>
                      </a: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966357266"/>
              </p:ext>
            </p:extLst>
          </p:nvPr>
        </p:nvGraphicFramePr>
        <p:xfrm>
          <a:off x="317989" y="417364"/>
          <a:ext cx="5219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032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ニーズとウォンツ</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28</a:t>
            </a:fld>
            <a:endParaRPr lang="en-US" altLang="ja-JP" dirty="0"/>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362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244" y="1281976"/>
            <a:ext cx="8229600" cy="837663"/>
          </a:xfrm>
        </p:spPr>
        <p:txBody>
          <a:bodyPr>
            <a:normAutofit/>
          </a:bodyPr>
          <a:lstStyle/>
          <a:p>
            <a:r>
              <a:rPr lang="ja-JP" altLang="en-US" sz="3323" b="1" dirty="0">
                <a:solidFill>
                  <a:srgbClr val="14AAEB"/>
                </a:solidFill>
                <a:latin typeface="メイリオ" panose="020B0604030504040204" pitchFamily="50" charset="-128"/>
                <a:ea typeface="メイリオ" panose="020B0604030504040204" pitchFamily="50" charset="-128"/>
              </a:rPr>
              <a:t>金融</a:t>
            </a:r>
            <a:r>
              <a:rPr lang="ja-JP" altLang="en-US" sz="3323" b="1" dirty="0" smtClean="0">
                <a:solidFill>
                  <a:srgbClr val="14AAEB"/>
                </a:solidFill>
                <a:latin typeface="メイリオ" panose="020B0604030504040204" pitchFamily="50" charset="-128"/>
                <a:ea typeface="メイリオ" panose="020B0604030504040204" pitchFamily="50" charset="-128"/>
              </a:rPr>
              <a:t>リテラシーの定義</a:t>
            </a:r>
            <a:endParaRPr lang="ja-JP" altLang="en-US" sz="3323" b="1" dirty="0">
              <a:solidFill>
                <a:srgbClr val="14AAEB"/>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571500" y="1487052"/>
            <a:ext cx="8115299" cy="3928096"/>
          </a:xfrm>
        </p:spPr>
        <p:txBody>
          <a:bodyPr>
            <a:noAutofit/>
          </a:bodyPr>
          <a:lstStyle/>
          <a:p>
            <a:pPr marL="0" indent="0">
              <a:lnSpc>
                <a:spcPts val="5000"/>
              </a:lnSpc>
              <a:spcBef>
                <a:spcPts val="600"/>
              </a:spcBef>
              <a:buNone/>
            </a:pPr>
            <a:endParaRPr lang="en-US" altLang="ja-JP" sz="3600" dirty="0"/>
          </a:p>
          <a:p>
            <a:pPr marL="0" indent="0">
              <a:lnSpc>
                <a:spcPts val="5000"/>
              </a:lnSpc>
              <a:spcBef>
                <a:spcPts val="600"/>
              </a:spcBef>
              <a:buNone/>
            </a:pP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金融に関する健全な意思決定を行い、究極的には</a:t>
            </a:r>
            <a:r>
              <a:rPr lang="ja-JP" altLang="en-US" sz="2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金融面での個人の良い暮らし</a:t>
            </a:r>
            <a:r>
              <a:rPr lang="en-US" altLang="ja-JP" sz="2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(well‐being)</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を達成するために必要な、金融に関する意識、知識、技術、態度及び行動の総体</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p>
        </p:txBody>
      </p:sp>
      <p:sp>
        <p:nvSpPr>
          <p:cNvPr id="4" name="テキスト ボックス 3"/>
          <p:cNvSpPr txBox="1"/>
          <p:nvPr/>
        </p:nvSpPr>
        <p:spPr>
          <a:xfrm>
            <a:off x="3095328" y="5677316"/>
            <a:ext cx="6048672" cy="330924"/>
          </a:xfrm>
          <a:prstGeom prst="rect">
            <a:avLst/>
          </a:prstGeom>
          <a:noFill/>
        </p:spPr>
        <p:txBody>
          <a:bodyPr wrap="square" rtlCol="0">
            <a:spAutoFit/>
          </a:bodyPr>
          <a:lstStyle/>
          <a:p>
            <a:r>
              <a:rPr lang="en-US" altLang="ja-JP" sz="1292" dirty="0">
                <a:latin typeface="Meiryo UI" panose="020B0604030504040204" pitchFamily="50" charset="-128"/>
                <a:ea typeface="Meiryo UI" panose="020B0604030504040204" pitchFamily="50" charset="-128"/>
                <a:cs typeface="Arial Unicode MS" panose="020B0604020202020204" pitchFamily="50" charset="-128"/>
              </a:rPr>
              <a:t>OECD/INFE</a:t>
            </a:r>
            <a:r>
              <a:rPr lang="ja-JP" altLang="en-US" sz="1292" dirty="0">
                <a:latin typeface="Meiryo UI" panose="020B0604030504040204" pitchFamily="50" charset="-128"/>
                <a:ea typeface="Meiryo UI" panose="020B0604030504040204" pitchFamily="50" charset="-128"/>
                <a:cs typeface="Arial Unicode MS" panose="020B0604020202020204" pitchFamily="50" charset="-128"/>
              </a:rPr>
              <a:t>「金融教育のための国家戦略に関するハイレベル</a:t>
            </a:r>
            <a:r>
              <a:rPr lang="ja-JP" altLang="en-US" sz="1292" dirty="0" smtClean="0">
                <a:latin typeface="Meiryo UI" panose="020B0604030504040204" pitchFamily="50" charset="-128"/>
                <a:ea typeface="Meiryo UI" panose="020B0604030504040204" pitchFamily="50" charset="-128"/>
                <a:cs typeface="Arial Unicode MS" panose="020B0604020202020204" pitchFamily="50" charset="-128"/>
              </a:rPr>
              <a:t>原則」（</a:t>
            </a:r>
            <a:r>
              <a:rPr lang="en-US" altLang="ja-JP" sz="1292" dirty="0">
                <a:latin typeface="Meiryo UI" panose="020B0604030504040204" pitchFamily="50" charset="-128"/>
                <a:ea typeface="Meiryo UI" panose="020B0604030504040204" pitchFamily="50" charset="-128"/>
                <a:cs typeface="Arial Unicode MS" panose="020B0604020202020204" pitchFamily="50" charset="-128"/>
              </a:rPr>
              <a:t>2012/06</a:t>
            </a:r>
            <a:r>
              <a:rPr lang="ja-JP" altLang="en-US" sz="1292" dirty="0">
                <a:latin typeface="Meiryo UI" panose="020B0604030504040204" pitchFamily="50" charset="-128"/>
                <a:ea typeface="Meiryo UI" panose="020B0604030504040204" pitchFamily="50" charset="-128"/>
                <a:cs typeface="Arial Unicode MS" panose="020B0604020202020204" pitchFamily="50" charset="-128"/>
              </a:rPr>
              <a:t>）</a:t>
            </a:r>
          </a:p>
        </p:txBody>
      </p:sp>
      <p:sp>
        <p:nvSpPr>
          <p:cNvPr id="9" name="正方形/長方形 8"/>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a:t>
            </a:fld>
            <a:endParaRPr lang="en-US" altLang="ja-JP" dirty="0"/>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4018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2183564804"/>
              </p:ext>
            </p:extLst>
          </p:nvPr>
        </p:nvGraphicFramePr>
        <p:xfrm>
          <a:off x="317989" y="460044"/>
          <a:ext cx="4360028" cy="622592"/>
        </p:xfrm>
        <a:graphic>
          <a:graphicData uri="http://schemas.openxmlformats.org/drawingml/2006/table">
            <a:tbl>
              <a:tblPr firstRow="1" bandRow="1">
                <a:tableStyleId>{5C22544A-7EE6-4342-B048-85BDC9FD1C3A}</a:tableStyleId>
              </a:tblPr>
              <a:tblGrid>
                <a:gridCol w="1166254">
                  <a:extLst>
                    <a:ext uri="{9D8B030D-6E8A-4147-A177-3AD203B41FA5}">
                      <a16:colId xmlns:a16="http://schemas.microsoft.com/office/drawing/2014/main" val="20000"/>
                    </a:ext>
                  </a:extLst>
                </a:gridCol>
                <a:gridCol w="3193774">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家計管理のポイント</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角丸四角形 12"/>
          <p:cNvSpPr/>
          <p:nvPr/>
        </p:nvSpPr>
        <p:spPr>
          <a:xfrm>
            <a:off x="1238221" y="4499166"/>
            <a:ext cx="1800000" cy="1080000"/>
          </a:xfrm>
          <a:prstGeom prst="roundRect">
            <a:avLst/>
          </a:prstGeom>
          <a:solidFill>
            <a:srgbClr val="4BACC6">
              <a:lumMod val="20000"/>
              <a:lumOff val="80000"/>
            </a:srgbClr>
          </a:solidFill>
          <a:ln w="9525" cap="flat" cmpd="sng" algn="ctr">
            <a:solidFill>
              <a:srgbClr val="4BACC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3600" b="1" i="0" u="none" strike="noStrike" kern="0" cap="none" spc="0" normalizeH="0" baseline="0" noProof="0" dirty="0" smtClean="0">
                <a:ln>
                  <a:noFill/>
                </a:ln>
                <a:solidFill>
                  <a:srgbClr val="14AAEB"/>
                </a:solidFill>
                <a:effectLst/>
                <a:uLnTx/>
                <a:uFillTx/>
                <a:latin typeface="メイリオ" panose="020B0604030504040204" pitchFamily="50" charset="-128"/>
                <a:ea typeface="メイリオ" panose="020B0604030504040204" pitchFamily="50" charset="-128"/>
                <a:cs typeface="+mn-cs"/>
              </a:rPr>
              <a:t>収入</a:t>
            </a:r>
            <a:endParaRPr kumimoji="0" lang="en-US" altLang="ja-JP" sz="3600" b="1" i="0" u="none" strike="noStrike" kern="0" cap="none" spc="0" normalizeH="0" baseline="0" noProof="0" dirty="0" smtClean="0">
              <a:ln>
                <a:noFill/>
              </a:ln>
              <a:solidFill>
                <a:srgbClr val="14AAEB"/>
              </a:solidFill>
              <a:effectLst/>
              <a:uLnTx/>
              <a:uFillTx/>
              <a:latin typeface="メイリオ" panose="020B0604030504040204" pitchFamily="50" charset="-128"/>
              <a:ea typeface="メイリオ" panose="020B0604030504040204" pitchFamily="50" charset="-128"/>
              <a:cs typeface="+mn-cs"/>
            </a:endParaRPr>
          </a:p>
        </p:txBody>
      </p:sp>
      <p:sp>
        <p:nvSpPr>
          <p:cNvPr id="14" name="角丸四角形 13"/>
          <p:cNvSpPr/>
          <p:nvPr/>
        </p:nvSpPr>
        <p:spPr>
          <a:xfrm>
            <a:off x="3921723" y="4499166"/>
            <a:ext cx="1800000" cy="1080000"/>
          </a:xfrm>
          <a:prstGeom prst="roundRect">
            <a:avLst>
              <a:gd name="adj" fmla="val 25048"/>
            </a:avLst>
          </a:prstGeom>
          <a:solidFill>
            <a:srgbClr val="F79646">
              <a:lumMod val="20000"/>
              <a:lumOff val="80000"/>
            </a:srgbClr>
          </a:solidFill>
          <a:ln w="9525" cap="flat" cmpd="sng" algn="ctr">
            <a:solidFill>
              <a:srgbClr val="F7964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1" i="0" u="none" strike="noStrike" kern="0" cap="none" spc="0" normalizeH="0" baseline="0" noProof="0" dirty="0" smtClean="0">
                <a:ln>
                  <a:noFill/>
                </a:ln>
                <a:solidFill>
                  <a:srgbClr val="F79646">
                    <a:lumMod val="75000"/>
                  </a:srgbClr>
                </a:solidFill>
                <a:effectLst/>
                <a:uLnTx/>
                <a:uFillTx/>
                <a:latin typeface="メイリオ" panose="020B0604030504040204" pitchFamily="50" charset="-128"/>
                <a:ea typeface="メイリオ" panose="020B0604030504040204" pitchFamily="50" charset="-128"/>
                <a:cs typeface="+mn-cs"/>
              </a:rPr>
              <a:t>貯蓄</a:t>
            </a:r>
            <a:endParaRPr kumimoji="0" lang="en-US" altLang="ja-JP" sz="3600" b="1" i="0" u="none" strike="noStrike" kern="0" cap="none" spc="0" normalizeH="0" baseline="0" noProof="0" dirty="0" smtClean="0">
              <a:ln>
                <a:noFill/>
              </a:ln>
              <a:solidFill>
                <a:srgbClr val="F79646">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15" name="角丸四角形 14"/>
          <p:cNvSpPr/>
          <p:nvPr/>
        </p:nvSpPr>
        <p:spPr>
          <a:xfrm>
            <a:off x="1226577" y="2250901"/>
            <a:ext cx="1800000" cy="1080000"/>
          </a:xfrm>
          <a:prstGeom prst="roundRect">
            <a:avLst/>
          </a:prstGeom>
          <a:solidFill>
            <a:srgbClr val="4BACC6">
              <a:lumMod val="20000"/>
              <a:lumOff val="80000"/>
            </a:srgbClr>
          </a:solidFill>
          <a:ln w="9525" cap="flat" cmpd="sng" algn="ctr">
            <a:solidFill>
              <a:srgbClr val="4BACC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3600" b="1" i="0" u="none" strike="noStrike" kern="0" cap="none" spc="0" normalizeH="0" baseline="0" noProof="0" dirty="0" smtClean="0">
                <a:ln>
                  <a:noFill/>
                </a:ln>
                <a:solidFill>
                  <a:srgbClr val="14AAEB"/>
                </a:solidFill>
                <a:effectLst/>
                <a:uLnTx/>
                <a:uFillTx/>
                <a:latin typeface="メイリオ" panose="020B0604030504040204" pitchFamily="50" charset="-128"/>
                <a:ea typeface="メイリオ" panose="020B0604030504040204" pitchFamily="50" charset="-128"/>
                <a:cs typeface="+mn-cs"/>
              </a:rPr>
              <a:t>収入</a:t>
            </a:r>
            <a:endParaRPr kumimoji="0" lang="en-US" altLang="ja-JP" sz="3600" b="1" i="0" u="none" strike="noStrike" kern="0" cap="none" spc="0" normalizeH="0" baseline="0" noProof="0" dirty="0" smtClean="0">
              <a:ln>
                <a:noFill/>
              </a:ln>
              <a:solidFill>
                <a:srgbClr val="14AAEB"/>
              </a:solidFill>
              <a:effectLst/>
              <a:uLnTx/>
              <a:uFillTx/>
              <a:latin typeface="メイリオ" panose="020B0604030504040204" pitchFamily="50" charset="-128"/>
              <a:ea typeface="メイリオ" panose="020B0604030504040204" pitchFamily="50" charset="-128"/>
              <a:cs typeface="+mn-cs"/>
            </a:endParaRPr>
          </a:p>
        </p:txBody>
      </p:sp>
      <p:sp>
        <p:nvSpPr>
          <p:cNvPr id="16" name="角丸四角形 15"/>
          <p:cNvSpPr/>
          <p:nvPr/>
        </p:nvSpPr>
        <p:spPr>
          <a:xfrm>
            <a:off x="6593644" y="2250901"/>
            <a:ext cx="1800000" cy="1080000"/>
          </a:xfrm>
          <a:prstGeom prst="roundRect">
            <a:avLst>
              <a:gd name="adj" fmla="val 25048"/>
            </a:avLst>
          </a:prstGeom>
          <a:solidFill>
            <a:srgbClr val="F79646">
              <a:lumMod val="20000"/>
              <a:lumOff val="80000"/>
            </a:srgbClr>
          </a:solidFill>
          <a:ln w="9525" cap="flat" cmpd="sng" algn="ctr">
            <a:solidFill>
              <a:srgbClr val="F7964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1" i="0" u="none" strike="noStrike" kern="0" cap="none" spc="0" normalizeH="0" baseline="0" noProof="0" dirty="0" smtClean="0">
                <a:ln>
                  <a:noFill/>
                </a:ln>
                <a:solidFill>
                  <a:srgbClr val="F79646">
                    <a:lumMod val="75000"/>
                  </a:srgbClr>
                </a:solidFill>
                <a:effectLst/>
                <a:uLnTx/>
                <a:uFillTx/>
                <a:latin typeface="メイリオ" panose="020B0604030504040204" pitchFamily="50" charset="-128"/>
                <a:ea typeface="メイリオ" panose="020B0604030504040204" pitchFamily="50" charset="-128"/>
                <a:cs typeface="+mn-cs"/>
              </a:rPr>
              <a:t>貯蓄</a:t>
            </a:r>
            <a:endParaRPr kumimoji="0" lang="en-US" altLang="ja-JP" sz="3600" b="1" i="0" u="none" strike="noStrike" kern="0" cap="none" spc="0" normalizeH="0" baseline="0" noProof="0" dirty="0" smtClean="0">
              <a:ln>
                <a:noFill/>
              </a:ln>
              <a:solidFill>
                <a:srgbClr val="F79646">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21" name="角丸四角形 20"/>
          <p:cNvSpPr/>
          <p:nvPr/>
        </p:nvSpPr>
        <p:spPr>
          <a:xfrm>
            <a:off x="3910079" y="2250901"/>
            <a:ext cx="1800000" cy="1080000"/>
          </a:xfrm>
          <a:prstGeom prst="roundRect">
            <a:avLst>
              <a:gd name="adj" fmla="val 19121"/>
            </a:avLst>
          </a:prstGeom>
          <a:solidFill>
            <a:srgbClr val="9BBB59">
              <a:lumMod val="20000"/>
              <a:lumOff val="80000"/>
            </a:srgbClr>
          </a:solidFill>
          <a:ln w="9525" cap="flat" cmpd="sng" algn="ctr">
            <a:solidFill>
              <a:srgbClr val="9BBB59"/>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3600" b="1" i="0" u="none" strike="noStrike" kern="0" cap="none" spc="0" normalizeH="0" baseline="0" noProof="0" dirty="0" smtClean="0">
                <a:ln>
                  <a:noFill/>
                </a:ln>
                <a:solidFill>
                  <a:srgbClr val="9BBB59">
                    <a:lumMod val="75000"/>
                  </a:srgbClr>
                </a:solidFill>
                <a:effectLst/>
                <a:uLnTx/>
                <a:uFillTx/>
                <a:latin typeface="メイリオ" panose="020B0604030504040204" pitchFamily="50" charset="-128"/>
                <a:ea typeface="メイリオ" panose="020B0604030504040204" pitchFamily="50" charset="-128"/>
                <a:cs typeface="+mn-cs"/>
              </a:rPr>
              <a:t>支出</a:t>
            </a:r>
            <a:endParaRPr kumimoji="0" lang="en-US" altLang="ja-JP" sz="3600" b="1" i="0" u="none" strike="noStrike" kern="0" cap="none" spc="0" normalizeH="0" baseline="0" noProof="0" dirty="0" smtClean="0">
              <a:ln>
                <a:noFill/>
              </a:ln>
              <a:solidFill>
                <a:srgbClr val="9BBB59">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22" name="角丸四角形 21"/>
          <p:cNvSpPr/>
          <p:nvPr/>
        </p:nvSpPr>
        <p:spPr>
          <a:xfrm>
            <a:off x="6605288" y="4499166"/>
            <a:ext cx="1800000" cy="1080000"/>
          </a:xfrm>
          <a:prstGeom prst="roundRect">
            <a:avLst>
              <a:gd name="adj" fmla="val 19121"/>
            </a:avLst>
          </a:prstGeom>
          <a:solidFill>
            <a:srgbClr val="9BBB59">
              <a:lumMod val="20000"/>
              <a:lumOff val="80000"/>
            </a:srgbClr>
          </a:solidFill>
          <a:ln w="9525" cap="flat" cmpd="sng" algn="ctr">
            <a:solidFill>
              <a:srgbClr val="9BBB59"/>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3600" b="1" i="0" u="none" strike="noStrike" kern="0" cap="none" spc="0" normalizeH="0" baseline="0" noProof="0" dirty="0" smtClean="0">
                <a:ln>
                  <a:noFill/>
                </a:ln>
                <a:solidFill>
                  <a:srgbClr val="9BBB59">
                    <a:lumMod val="75000"/>
                  </a:srgbClr>
                </a:solidFill>
                <a:effectLst/>
                <a:uLnTx/>
                <a:uFillTx/>
                <a:latin typeface="メイリオ" panose="020B0604030504040204" pitchFamily="50" charset="-128"/>
                <a:ea typeface="メイリオ" panose="020B0604030504040204" pitchFamily="50" charset="-128"/>
                <a:cs typeface="+mn-cs"/>
              </a:rPr>
              <a:t>支出</a:t>
            </a:r>
            <a:endParaRPr kumimoji="0" lang="en-US" altLang="ja-JP" sz="3600" b="1" i="0" u="none" strike="noStrike" kern="0" cap="none" spc="0" normalizeH="0" baseline="0" noProof="0" dirty="0" smtClean="0">
              <a:ln>
                <a:noFill/>
              </a:ln>
              <a:solidFill>
                <a:srgbClr val="9BBB59">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23" name="タイトル 1"/>
          <p:cNvSpPr txBox="1">
            <a:spLocks/>
          </p:cNvSpPr>
          <p:nvPr/>
        </p:nvSpPr>
        <p:spPr bwMode="auto">
          <a:xfrm>
            <a:off x="3110634" y="4566721"/>
            <a:ext cx="738614" cy="94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4800" b="1" dirty="0" err="1"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ー</a:t>
            </a:r>
            <a:endParaRPr lang="en-US" altLang="ja-JP" sz="4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タイトル 1"/>
          <p:cNvSpPr txBox="1">
            <a:spLocks/>
          </p:cNvSpPr>
          <p:nvPr/>
        </p:nvSpPr>
        <p:spPr bwMode="auto">
          <a:xfrm>
            <a:off x="3098990" y="2318456"/>
            <a:ext cx="738614" cy="94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4800" b="1" dirty="0" err="1"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ー</a:t>
            </a:r>
            <a:endParaRPr lang="en-US" altLang="ja-JP" sz="4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bwMode="auto">
          <a:xfrm>
            <a:off x="5801959" y="2318456"/>
            <a:ext cx="738614" cy="94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48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タイトル 1"/>
          <p:cNvSpPr txBox="1">
            <a:spLocks/>
          </p:cNvSpPr>
          <p:nvPr/>
        </p:nvSpPr>
        <p:spPr bwMode="auto">
          <a:xfrm>
            <a:off x="5755480" y="4499166"/>
            <a:ext cx="738614" cy="94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48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bwMode="auto">
          <a:xfrm>
            <a:off x="223806" y="2144885"/>
            <a:ext cx="738614" cy="94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6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6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タイトル 1"/>
          <p:cNvSpPr txBox="1">
            <a:spLocks/>
          </p:cNvSpPr>
          <p:nvPr/>
        </p:nvSpPr>
        <p:spPr bwMode="auto">
          <a:xfrm>
            <a:off x="165988" y="4449130"/>
            <a:ext cx="738614" cy="128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6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〇</a:t>
            </a:r>
            <a:endParaRPr lang="en-US" altLang="ja-JP" sz="6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29</a:t>
            </a:fld>
            <a:endParaRPr lang="en-US" altLang="ja-JP" dirty="0"/>
          </a:p>
        </p:txBody>
      </p:sp>
      <p:sp>
        <p:nvSpPr>
          <p:cNvPr id="18" name="正方形/長方形 1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星 5 1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62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 grpId="0" animBg="1"/>
      <p:bldP spid="23" grpId="0"/>
      <p:bldP spid="26" grpId="0"/>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0"/>
          <p:cNvGraphicFramePr>
            <a:graphicFrameLocks noGrp="1"/>
          </p:cNvGraphicFramePr>
          <p:nvPr>
            <p:extLst/>
          </p:nvPr>
        </p:nvGraphicFramePr>
        <p:xfrm>
          <a:off x="229743" y="1203646"/>
          <a:ext cx="8614454" cy="3256475"/>
        </p:xfrm>
        <a:graphic>
          <a:graphicData uri="http://schemas.openxmlformats.org/drawingml/2006/table">
            <a:tbl>
              <a:tblPr firstRow="1" bandRow="1">
                <a:tableStyleId>{5C22544A-7EE6-4342-B048-85BDC9FD1C3A}</a:tableStyleId>
              </a:tblPr>
              <a:tblGrid>
                <a:gridCol w="987214">
                  <a:extLst>
                    <a:ext uri="{9D8B030D-6E8A-4147-A177-3AD203B41FA5}">
                      <a16:colId xmlns:a16="http://schemas.microsoft.com/office/drawing/2014/main" val="20000"/>
                    </a:ext>
                  </a:extLst>
                </a:gridCol>
                <a:gridCol w="7627240">
                  <a:extLst>
                    <a:ext uri="{9D8B030D-6E8A-4147-A177-3AD203B41FA5}">
                      <a16:colId xmlns:a16="http://schemas.microsoft.com/office/drawing/2014/main" val="20001"/>
                    </a:ext>
                  </a:extLst>
                </a:gridCol>
              </a:tblGrid>
              <a:tr h="530798">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auto">
                        <a:lnSpc>
                          <a:spcPts val="3000"/>
                        </a:lnSpc>
                        <a:spcBef>
                          <a:spcPts val="0"/>
                        </a:spcBef>
                        <a:spcAft>
                          <a:spcPts val="0"/>
                        </a:spcAft>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キャッシュ</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29186">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物理的な現金（紙幣・硬貨）</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53951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auto">
                        <a:lnSpc>
                          <a:spcPts val="3000"/>
                        </a:lnSpc>
                        <a:spcBef>
                          <a:spcPts val="0"/>
                        </a:spcBef>
                        <a:spcAft>
                          <a:spcPts val="0"/>
                        </a:spcAft>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キャッシュレス</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529186">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2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現金の授受をせず、支払や受取をデジタル化された価値の移転で行うこと</a:t>
                      </a:r>
                      <a:endPar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7" name="テキスト ボックス 46"/>
          <p:cNvSpPr txBox="1"/>
          <p:nvPr/>
        </p:nvSpPr>
        <p:spPr>
          <a:xfrm>
            <a:off x="1403679" y="2295377"/>
            <a:ext cx="2160000" cy="360000"/>
          </a:xfrm>
          <a:prstGeom prst="rect">
            <a:avLst/>
          </a:prstGeom>
          <a:solidFill>
            <a:srgbClr val="00B0F0"/>
          </a:solidFill>
          <a:ln w="19050">
            <a:solidFill>
              <a:srgbClr val="00B0F0"/>
            </a:solidFill>
          </a:ln>
        </p:spPr>
        <p:txBody>
          <a:bodyPr wrap="square" rtlCol="0">
            <a:spAutoFit/>
          </a:bodyPr>
          <a:lstStyle/>
          <a:p>
            <a:pPr algn="ct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現金</a:t>
            </a:r>
          </a:p>
        </p:txBody>
      </p:sp>
      <p:sp>
        <p:nvSpPr>
          <p:cNvPr id="49" name="テキスト ボックス 48"/>
          <p:cNvSpPr txBox="1"/>
          <p:nvPr/>
        </p:nvSpPr>
        <p:spPr>
          <a:xfrm>
            <a:off x="1403678" y="4505859"/>
            <a:ext cx="1639139" cy="461665"/>
          </a:xfrm>
          <a:prstGeom prst="rect">
            <a:avLst/>
          </a:prstGeom>
          <a:solidFill>
            <a:srgbClr val="00B0F0"/>
          </a:solidFill>
          <a:ln w="19050">
            <a:solidFill>
              <a:srgbClr val="00B0F0"/>
            </a:solidFill>
          </a:ln>
        </p:spPr>
        <p:txBody>
          <a:bodyPr wrap="square" rtlCol="0">
            <a:spAutoFit/>
          </a:bodyPr>
          <a:lstStyle/>
          <a:p>
            <a:pPr algn="ct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電子マネー</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図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837" y="2313671"/>
            <a:ext cx="1721483" cy="827470"/>
          </a:xfrm>
          <a:prstGeom prst="rect">
            <a:avLst/>
          </a:prstGeom>
        </p:spPr>
      </p:pic>
      <p:pic>
        <p:nvPicPr>
          <p:cNvPr id="59" name="図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720" y="2283690"/>
            <a:ext cx="876779" cy="873367"/>
          </a:xfrm>
          <a:prstGeom prst="rect">
            <a:avLst/>
          </a:prstGeom>
        </p:spPr>
      </p:pic>
      <p:pic>
        <p:nvPicPr>
          <p:cNvPr id="60" name="図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771" y="5144376"/>
            <a:ext cx="1572176" cy="992254"/>
          </a:xfrm>
          <a:prstGeom prst="rect">
            <a:avLst/>
          </a:prstGeom>
        </p:spPr>
      </p:pic>
      <p:pic>
        <p:nvPicPr>
          <p:cNvPr id="11" name="図 10"/>
          <p:cNvPicPr>
            <a:picLocks noChangeAspect="1"/>
          </p:cNvPicPr>
          <p:nvPr/>
        </p:nvPicPr>
        <p:blipFill>
          <a:blip r:embed="rId6"/>
          <a:stretch>
            <a:fillRect/>
          </a:stretch>
        </p:blipFill>
        <p:spPr>
          <a:xfrm>
            <a:off x="4990373" y="5083625"/>
            <a:ext cx="1684028" cy="1066552"/>
          </a:xfrm>
          <a:prstGeom prst="rect">
            <a:avLst/>
          </a:prstGeom>
        </p:spPr>
      </p:pic>
      <p:graphicFrame>
        <p:nvGraphicFramePr>
          <p:cNvPr id="28" name="表 27"/>
          <p:cNvGraphicFramePr>
            <a:graphicFrameLocks noGrp="1"/>
          </p:cNvGraphicFramePr>
          <p:nvPr>
            <p:extLst>
              <p:ext uri="{D42A27DB-BD31-4B8C-83A1-F6EECF244321}">
                <p14:modId xmlns:p14="http://schemas.microsoft.com/office/powerpoint/2010/main" val="2101298013"/>
              </p:ext>
            </p:extLst>
          </p:nvPr>
        </p:nvGraphicFramePr>
        <p:xfrm>
          <a:off x="317988" y="480864"/>
          <a:ext cx="6565411" cy="622592"/>
        </p:xfrm>
        <a:graphic>
          <a:graphicData uri="http://schemas.openxmlformats.org/drawingml/2006/table">
            <a:tbl>
              <a:tblPr firstRow="1" bandRow="1">
                <a:tableStyleId>{5C22544A-7EE6-4342-B048-85BDC9FD1C3A}</a:tableStyleId>
              </a:tblPr>
              <a:tblGrid>
                <a:gridCol w="1028212">
                  <a:extLst>
                    <a:ext uri="{9D8B030D-6E8A-4147-A177-3AD203B41FA5}">
                      <a16:colId xmlns:a16="http://schemas.microsoft.com/office/drawing/2014/main" val="20000"/>
                    </a:ext>
                  </a:extLst>
                </a:gridCol>
                <a:gridCol w="553719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キャッシュとキャッシュレス</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2" name="テキスト ボックス 31"/>
          <p:cNvSpPr txBox="1"/>
          <p:nvPr/>
        </p:nvSpPr>
        <p:spPr>
          <a:xfrm>
            <a:off x="3163147" y="4505859"/>
            <a:ext cx="1652693" cy="461665"/>
          </a:xfrm>
          <a:prstGeom prst="rect">
            <a:avLst/>
          </a:prstGeom>
          <a:solidFill>
            <a:srgbClr val="00B0F0"/>
          </a:solidFill>
          <a:ln w="19050">
            <a:solidFill>
              <a:srgbClr val="00B0F0"/>
            </a:solidFill>
          </a:ln>
        </p:spPr>
        <p:txBody>
          <a:bodyPr wrap="square" rtlCol="0">
            <a:spAutoFit/>
          </a:bodyPr>
          <a:lstStyle/>
          <a:p>
            <a:pPr algn="ct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デビットカード</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942961" y="4505859"/>
            <a:ext cx="1789732" cy="461665"/>
          </a:xfrm>
          <a:prstGeom prst="rect">
            <a:avLst/>
          </a:prstGeom>
          <a:solidFill>
            <a:srgbClr val="00B0F0"/>
          </a:solidFill>
          <a:ln w="19050">
            <a:solidFill>
              <a:srgbClr val="00B0F0"/>
            </a:solidFill>
          </a:ln>
        </p:spPr>
        <p:txBody>
          <a:bodyPr wrap="square" rtlCol="0">
            <a:spAutoFit/>
          </a:bodyPr>
          <a:lstStyle/>
          <a:p>
            <a:pPr algn="ct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クレジットカード</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descr="キャッシュカードのイラスト">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2817" y="4933115"/>
            <a:ext cx="1894943" cy="1421207"/>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689548" y="6510635"/>
            <a:ext cx="7764904" cy="350865"/>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キャッシュレス推進協議会「キャッシュレス・ロードマップ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より金融庁作成</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30</a:t>
            </a:fld>
            <a:endParaRPr lang="en-US" altLang="ja-JP" dirty="0"/>
          </a:p>
        </p:txBody>
      </p:sp>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3972" y="5055031"/>
            <a:ext cx="1129018" cy="1129018"/>
          </a:xfrm>
          <a:prstGeom prst="rect">
            <a:avLst/>
          </a:prstGeom>
        </p:spPr>
      </p:pic>
      <p:sp>
        <p:nvSpPr>
          <p:cNvPr id="17" name="テキスト ボックス 16"/>
          <p:cNvSpPr txBox="1"/>
          <p:nvPr/>
        </p:nvSpPr>
        <p:spPr>
          <a:xfrm>
            <a:off x="6856425" y="4502473"/>
            <a:ext cx="1789732" cy="420243"/>
          </a:xfrm>
          <a:prstGeom prst="rect">
            <a:avLst/>
          </a:prstGeom>
          <a:solidFill>
            <a:srgbClr val="00B0F0"/>
          </a:solidFill>
          <a:ln w="19050">
            <a:solidFill>
              <a:srgbClr val="00B0F0"/>
            </a:solidFill>
          </a:ln>
        </p:spPr>
        <p:txBody>
          <a:bodyPr wrap="square" rtlCol="0">
            <a:spAutoFit/>
          </a:bodyPr>
          <a:lstStyle/>
          <a:p>
            <a:pPr algn="ctr"/>
            <a:r>
              <a:rPr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QR</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コード</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星 5 1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2857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380261128"/>
              </p:ext>
            </p:extLst>
          </p:nvPr>
        </p:nvGraphicFramePr>
        <p:xfrm>
          <a:off x="317988" y="417364"/>
          <a:ext cx="7222063" cy="622592"/>
        </p:xfrm>
        <a:graphic>
          <a:graphicData uri="http://schemas.openxmlformats.org/drawingml/2006/table">
            <a:tbl>
              <a:tblPr firstRow="1" bandRow="1">
                <a:tableStyleId>{5C22544A-7EE6-4342-B048-85BDC9FD1C3A}</a:tableStyleId>
              </a:tblPr>
              <a:tblGrid>
                <a:gridCol w="1225999">
                  <a:extLst>
                    <a:ext uri="{9D8B030D-6E8A-4147-A177-3AD203B41FA5}">
                      <a16:colId xmlns:a16="http://schemas.microsoft.com/office/drawing/2014/main" val="20000"/>
                    </a:ext>
                  </a:extLst>
                </a:gridCol>
                <a:gridCol w="5996064">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キャッシュレス決済のメリット・注意点</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正方形/長方形 10"/>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124289" y="4700466"/>
            <a:ext cx="6245679" cy="1977059"/>
          </a:xfrm>
          <a:prstGeom prst="rect">
            <a:avLst/>
          </a:prstGeom>
          <a:solidFill>
            <a:schemeClr val="bg1"/>
          </a:solidFill>
          <a:ln>
            <a:solidFill>
              <a:srgbClr val="E97B8B"/>
            </a:solidFill>
          </a:ln>
        </p:spPr>
        <p:style>
          <a:lnRef idx="2">
            <a:schemeClr val="accent1"/>
          </a:lnRef>
          <a:fillRef idx="1">
            <a:schemeClr val="lt1"/>
          </a:fillRef>
          <a:effectRef idx="0">
            <a:schemeClr val="accent1"/>
          </a:effectRef>
          <a:fontRef idx="minor">
            <a:schemeClr val="dk1"/>
          </a:fontRef>
        </p:style>
        <p:txBody>
          <a:bodyPr wrap="square" lIns="108000" tIns="144000" rIns="36000" rtlCol="0" anchor="ctr" anchorCtr="0"/>
          <a:lstStyle/>
          <a:p>
            <a:pPr>
              <a:lnSpc>
                <a:spcPct val="120000"/>
              </a:lnSpc>
              <a:spcBef>
                <a:spcPts val="600"/>
              </a:spcBef>
              <a:spcAft>
                <a:spcPts val="600"/>
              </a:spcAft>
            </a:pP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1014" y="4700466"/>
            <a:ext cx="1619886" cy="1977059"/>
          </a:xfrm>
          <a:prstGeom prst="rect">
            <a:avLst/>
          </a:prstGeom>
          <a:solidFill>
            <a:srgbClr val="E87283"/>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注意点</a:t>
            </a:r>
            <a:endPar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120900" y="2442779"/>
            <a:ext cx="6261100" cy="2067777"/>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144000" rIns="36000" rtlCol="0" anchor="ctr" anchorCtr="0"/>
          <a:lstStyle/>
          <a:p>
            <a:pPr marL="363538" indent="-363538">
              <a:spcBef>
                <a:spcPts val="600"/>
              </a:spcBef>
              <a:spcAft>
                <a:spcPts val="600"/>
              </a:spcAft>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01014" y="2442779"/>
            <a:ext cx="1619886" cy="2067777"/>
          </a:xfrm>
          <a:prstGeom prst="rect">
            <a:avLst/>
          </a:prstGeom>
          <a:solidFill>
            <a:srgbClr val="00B0F0"/>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メリット</a:t>
            </a:r>
            <a:endPar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388088" y="2520764"/>
            <a:ext cx="5574812" cy="1938992"/>
          </a:xfrm>
          <a:prstGeom prst="rect">
            <a:avLst/>
          </a:prstGeom>
          <a:noFill/>
        </p:spPr>
        <p:txBody>
          <a:bodyPr wrap="square" rtlCol="0">
            <a:spAutoFit/>
          </a:bodyPr>
          <a:lstStyle/>
          <a:p>
            <a:pPr marL="342900" indent="-342900">
              <a:buFont typeface="Wingdings" panose="05000000000000000000" pitchFamily="2" charset="2"/>
              <a:buChar char="ü"/>
            </a:pPr>
            <a:r>
              <a:rPr kumimoji="1" lang="ja-JP" altLang="en-US" sz="2000" dirty="0" smtClean="0">
                <a:latin typeface="Meiryo UI" panose="020B0604030504040204" pitchFamily="50" charset="-128"/>
                <a:ea typeface="Meiryo UI" panose="020B0604030504040204" pitchFamily="50" charset="-128"/>
              </a:rPr>
              <a:t>現金をたくさん持ち歩かなくてよい</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kumimoji="1" lang="en-US" altLang="ja-JP" sz="2000" dirty="0" smtClean="0">
                <a:latin typeface="Meiryo UI" panose="020B0604030504040204" pitchFamily="50" charset="-128"/>
                <a:ea typeface="Meiryo UI" panose="020B0604030504040204" pitchFamily="50" charset="-128"/>
              </a:rPr>
              <a:t>ATM</a:t>
            </a:r>
            <a:r>
              <a:rPr kumimoji="1" lang="ja-JP" altLang="en-US" sz="2000" dirty="0" smtClean="0">
                <a:latin typeface="Meiryo UI" panose="020B0604030504040204" pitchFamily="50" charset="-128"/>
                <a:ea typeface="Meiryo UI" panose="020B0604030504040204" pitchFamily="50" charset="-128"/>
              </a:rPr>
              <a:t>に立ち寄る回数が減る</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お金のやり取りが簡単</a:t>
            </a:r>
            <a:endParaRPr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何にいくら使ったか、アプリで確認できる　　　　など　　　　　　　　　　　　　　　</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388088" y="4741835"/>
            <a:ext cx="5765312" cy="1938992"/>
          </a:xfrm>
          <a:prstGeom prst="rect">
            <a:avLst/>
          </a:prstGeom>
          <a:noFill/>
        </p:spPr>
        <p:txBody>
          <a:bodyPr wrap="square" rtlCol="0">
            <a:spAutoFit/>
          </a:bodyPr>
          <a:lstStyle/>
          <a:p>
            <a:pPr marL="342900" indent="-342900">
              <a:buFont typeface="Wingdings" panose="05000000000000000000" pitchFamily="2" charset="2"/>
              <a:buChar char="ü"/>
            </a:pPr>
            <a:r>
              <a:rPr kumimoji="1" lang="ja-JP" altLang="en-US" sz="2000" dirty="0" smtClean="0">
                <a:latin typeface="Meiryo UI" panose="020B0604030504040204" pitchFamily="50" charset="-128"/>
                <a:ea typeface="Meiryo UI" panose="020B0604030504040204" pitchFamily="50" charset="-128"/>
              </a:rPr>
              <a:t>使った実感が湧きにくいので、使いすぎてしまいやすい</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店舗によって利用できないこともある</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停電</a:t>
            </a:r>
            <a:r>
              <a:rPr lang="ja-JP" altLang="en-US" sz="2000" dirty="0">
                <a:latin typeface="Meiryo UI" panose="020B0604030504040204" pitchFamily="50" charset="-128"/>
                <a:ea typeface="Meiryo UI" panose="020B0604030504040204" pitchFamily="50" charset="-128"/>
              </a:rPr>
              <a:t>時などに</a:t>
            </a:r>
            <a:r>
              <a:rPr lang="ja-JP" altLang="en-US" sz="2000" dirty="0" smtClean="0">
                <a:latin typeface="Meiryo UI" panose="020B0604030504040204" pitchFamily="50" charset="-128"/>
                <a:ea typeface="Meiryo UI" panose="020B0604030504040204" pitchFamily="50" charset="-128"/>
              </a:rPr>
              <a:t>使えない</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不正送金など犯罪への不安　　　　　　　　　　など</a:t>
            </a:r>
            <a:endParaRPr lang="en-US" altLang="ja-JP" sz="2000" dirty="0" smtClean="0">
              <a:latin typeface="Meiryo UI" panose="020B0604030504040204" pitchFamily="50" charset="-128"/>
              <a:ea typeface="Meiryo UI" panose="020B0604030504040204" pitchFamily="50" charset="-128"/>
            </a:endParaRPr>
          </a:p>
        </p:txBody>
      </p:sp>
      <p:sp>
        <p:nvSpPr>
          <p:cNvPr id="15" name="タイトル 1"/>
          <p:cNvSpPr txBox="1">
            <a:spLocks/>
          </p:cNvSpPr>
          <p:nvPr/>
        </p:nvSpPr>
        <p:spPr bwMode="auto">
          <a:xfrm>
            <a:off x="501014" y="1137125"/>
            <a:ext cx="7880986" cy="1125175"/>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キャッシュレス決済には、</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marL="1071563" indent="7938">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どのようなメリット・注意点があるでしょうか？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楕円 3"/>
          <p:cNvSpPr/>
          <p:nvPr/>
        </p:nvSpPr>
        <p:spPr>
          <a:xfrm>
            <a:off x="613611" y="1245517"/>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31</a:t>
            </a:fld>
            <a:endParaRPr lang="en-US" altLang="ja-JP" dirty="0"/>
          </a:p>
        </p:txBody>
      </p:sp>
      <p:sp>
        <p:nvSpPr>
          <p:cNvPr id="16" name="星 5 15"/>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85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301229597"/>
              </p:ext>
            </p:extLst>
          </p:nvPr>
        </p:nvGraphicFramePr>
        <p:xfrm>
          <a:off x="146678" y="1264454"/>
          <a:ext cx="8709286" cy="480716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1497034">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ニーズ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）」と「欲しいもの（</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ウォンツ</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）」に分けて、お金を賢く使いましょう。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19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家計管理では、</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収支を黒字に</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することが基本です。先に収入から一定額を貯蓄に回し、支出をやりくりするとお金が貯まりやすくなります。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0817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600"/>
                        </a:spcBef>
                      </a:pPr>
                      <a:r>
                        <a:rPr lang="ja-JP" altLang="en-US" sz="2400" b="1" dirty="0" smtClean="0">
                          <a:solidFill>
                            <a:srgbClr val="00B0F0"/>
                          </a:solidFill>
                          <a:latin typeface="Meiryo UI" panose="020B0604030504040204" pitchFamily="50" charset="-128"/>
                          <a:ea typeface="Meiryo UI" panose="020B0604030504040204" pitchFamily="50" charset="-128"/>
                        </a:rPr>
                        <a:t>キャッシュレス決済</a:t>
                      </a:r>
                      <a:r>
                        <a:rPr lang="ja-JP" altLang="en-US" sz="2400" b="0" dirty="0" smtClean="0">
                          <a:solidFill>
                            <a:schemeClr val="tx1"/>
                          </a:solidFill>
                          <a:latin typeface="Meiryo UI" panose="020B0604030504040204" pitchFamily="50" charset="-128"/>
                          <a:ea typeface="Meiryo UI" panose="020B0604030504040204" pitchFamily="50" charset="-128"/>
                        </a:rPr>
                        <a:t>のメリット・注意点を知り、自分に合った使い方を考えましょう。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32</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966524297"/>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正方形/長方形 9"/>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4262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4"/>
            <a:ext cx="6426622" cy="621972"/>
            <a:chOff x="1202980" y="1071736"/>
            <a:chExt cx="3980881" cy="191696"/>
          </a:xfrm>
        </p:grpSpPr>
        <p:sp>
          <p:nvSpPr>
            <p:cNvPr id="7" name="テキスト ボックス 6"/>
            <p:cNvSpPr txBox="1"/>
            <p:nvPr/>
          </p:nvSpPr>
          <p:spPr>
            <a:xfrm>
              <a:off x="1615171" y="1081303"/>
              <a:ext cx="3568690" cy="182129"/>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「備える」 ～ </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3</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33</a:t>
            </a:fld>
            <a:endParaRPr lang="en-US" altLang="ja-JP" dirty="0"/>
          </a:p>
        </p:txBody>
      </p:sp>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6508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0"/>
            <a:ext cx="8624236" cy="2179770"/>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実際にある保険はどれ？</a:t>
            </a:r>
          </a:p>
          <a:p>
            <a:pPr marL="1528763" indent="-457200">
              <a:spcBef>
                <a:spcPct val="0"/>
              </a:spcBef>
              <a:spcAft>
                <a:spcPts val="0"/>
              </a:spcAft>
              <a:buFont typeface="+mj-ea"/>
              <a:buAutoNum type="circleNumDbPlain"/>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ペット</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の病気やケガの治療費を補償する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保険</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528763" indent="-457200">
              <a:spcBef>
                <a:spcPct val="0"/>
              </a:spcBef>
              <a:spcAft>
                <a:spcPts val="0"/>
              </a:spcAft>
              <a:buFont typeface="+mj-ea"/>
              <a:buAutoNum type="circleNumDbPlain"/>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旅行先</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が雨だったら旅行代金が戻ってくる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保険</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528763" indent="-457200">
              <a:spcBef>
                <a:spcPct val="0"/>
              </a:spcBef>
              <a:spcAft>
                <a:spcPts val="0"/>
              </a:spcAft>
              <a:buFont typeface="+mj-ea"/>
              <a:buAutoNum type="circleNumDbPlain"/>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ライブ</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に行けなくなってしまった時にチケット代が戻ってくる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保険</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34</a:t>
            </a:fld>
            <a:endParaRPr lang="en-US" altLang="ja-JP" dirty="0"/>
          </a:p>
        </p:txBody>
      </p:sp>
      <p:grpSp>
        <p:nvGrpSpPr>
          <p:cNvPr id="9" name="グループ化 8"/>
          <p:cNvGrpSpPr/>
          <p:nvPr/>
        </p:nvGrpSpPr>
        <p:grpSpPr>
          <a:xfrm>
            <a:off x="2406316" y="3279677"/>
            <a:ext cx="4427621" cy="3391666"/>
            <a:chOff x="2438902" y="3345943"/>
            <a:chExt cx="3820778" cy="290082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902" y="3347320"/>
              <a:ext cx="1775909" cy="2899443"/>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28" y="3345943"/>
              <a:ext cx="1776752" cy="2900820"/>
            </a:xfrm>
            <a:prstGeom prst="rect">
              <a:avLst/>
            </a:prstGeom>
          </p:spPr>
        </p:pic>
      </p:grpSp>
      <p:sp>
        <p:nvSpPr>
          <p:cNvPr id="13" name="星 5 1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 y="0"/>
            <a:ext cx="499574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0110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222485568"/>
              </p:ext>
            </p:extLst>
          </p:nvPr>
        </p:nvGraphicFramePr>
        <p:xfrm>
          <a:off x="391139" y="471734"/>
          <a:ext cx="6511438" cy="622592"/>
        </p:xfrm>
        <a:graphic>
          <a:graphicData uri="http://schemas.openxmlformats.org/drawingml/2006/table">
            <a:tbl>
              <a:tblPr firstRow="1" bandRow="1">
                <a:tableStyleId>{5C22544A-7EE6-4342-B048-85BDC9FD1C3A}</a:tableStyleId>
              </a:tblPr>
              <a:tblGrid>
                <a:gridCol w="1219457">
                  <a:extLst>
                    <a:ext uri="{9D8B030D-6E8A-4147-A177-3AD203B41FA5}">
                      <a16:colId xmlns:a16="http://schemas.microsoft.com/office/drawing/2014/main" val="20000"/>
                    </a:ext>
                  </a:extLst>
                </a:gridCol>
                <a:gridCol w="5291981">
                  <a:extLst>
                    <a:ext uri="{9D8B030D-6E8A-4147-A177-3AD203B41FA5}">
                      <a16:colId xmlns:a16="http://schemas.microsoft.com/office/drawing/2014/main" val="20001"/>
                    </a:ext>
                  </a:extLst>
                </a:gridCol>
              </a:tblGrid>
              <a:tr h="62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様々なリスク</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1" y="0"/>
            <a:ext cx="499574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557750" y="1209358"/>
            <a:ext cx="8254946" cy="76135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人生には、病気やケガ、火災や事故など、様々なリスクがあります。例えば、</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2334657"/>
            <a:ext cx="2349878" cy="193865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298" y="2085743"/>
            <a:ext cx="2349878" cy="2167763"/>
          </a:xfrm>
          <a:prstGeom prst="rect">
            <a:avLst/>
          </a:prstGeom>
        </p:spPr>
      </p:pic>
      <p:sp>
        <p:nvSpPr>
          <p:cNvPr id="12" name="タイトル 1"/>
          <p:cNvSpPr txBox="1">
            <a:spLocks/>
          </p:cNvSpPr>
          <p:nvPr/>
        </p:nvSpPr>
        <p:spPr>
          <a:xfrm>
            <a:off x="981798" y="4353647"/>
            <a:ext cx="3729328" cy="76135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バイクで転倒してケガをした　</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5006972" y="4353647"/>
            <a:ext cx="3588349" cy="76135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自転車で他人にぶつかってケガをさせてしまった</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bwMode="auto">
          <a:xfrm>
            <a:off x="714335" y="5540316"/>
            <a:ext cx="7880986" cy="1125175"/>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様々なリスク</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に対し、どうやって備えるとよいでしょうか？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826932" y="5648708"/>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5" name="星 5 1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35</a:t>
            </a:fld>
            <a:endParaRPr lang="en-US" altLang="ja-JP" dirty="0"/>
          </a:p>
        </p:txBody>
      </p:sp>
    </p:spTree>
    <p:extLst>
      <p:ext uri="{BB962C8B-B14F-4D97-AF65-F5344CB8AC3E}">
        <p14:creationId xmlns:p14="http://schemas.microsoft.com/office/powerpoint/2010/main" val="6697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787837077"/>
              </p:ext>
            </p:extLst>
          </p:nvPr>
        </p:nvGraphicFramePr>
        <p:xfrm>
          <a:off x="391139" y="471734"/>
          <a:ext cx="6511438" cy="622592"/>
        </p:xfrm>
        <a:graphic>
          <a:graphicData uri="http://schemas.openxmlformats.org/drawingml/2006/table">
            <a:tbl>
              <a:tblPr firstRow="1" bandRow="1">
                <a:tableStyleId>{5C22544A-7EE6-4342-B048-85BDC9FD1C3A}</a:tableStyleId>
              </a:tblPr>
              <a:tblGrid>
                <a:gridCol w="1219457">
                  <a:extLst>
                    <a:ext uri="{9D8B030D-6E8A-4147-A177-3AD203B41FA5}">
                      <a16:colId xmlns:a16="http://schemas.microsoft.com/office/drawing/2014/main" val="20000"/>
                    </a:ext>
                  </a:extLst>
                </a:gridCol>
                <a:gridCol w="5291981">
                  <a:extLst>
                    <a:ext uri="{9D8B030D-6E8A-4147-A177-3AD203B41FA5}">
                      <a16:colId xmlns:a16="http://schemas.microsoft.com/office/drawing/2014/main" val="20001"/>
                    </a:ext>
                  </a:extLst>
                </a:gridCol>
              </a:tblGrid>
              <a:tr h="62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保険の仕組み</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1" y="0"/>
            <a:ext cx="499574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849297" y="1124687"/>
            <a:ext cx="7146839" cy="111725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リスクに</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備え、みんなで少しずつお金を出し合って、必要なお金が支払われるという仕組み</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 「</a:t>
            </a:r>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保険</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p>
        </p:txBody>
      </p:sp>
      <p:sp>
        <p:nvSpPr>
          <p:cNvPr id="11" name="テキスト ボックス 1"/>
          <p:cNvSpPr txBox="1">
            <a:spLocks noChangeArrowheads="1"/>
          </p:cNvSpPr>
          <p:nvPr/>
        </p:nvSpPr>
        <p:spPr bwMode="auto">
          <a:xfrm>
            <a:off x="543628" y="6408568"/>
            <a:ext cx="7714116" cy="26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p>
            <a:pPr>
              <a:spcBef>
                <a:spcPct val="20000"/>
              </a:spcBef>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）金融庁「基礎から学べる金融ガイド」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842288" y="2378316"/>
            <a:ext cx="7116796" cy="3558398"/>
          </a:xfrm>
          <a:prstGeom prst="rect">
            <a:avLst/>
          </a:prstGeom>
        </p:spPr>
      </p:pic>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36</a:t>
            </a:fld>
            <a:endParaRPr lang="en-US" altLang="ja-JP" dirty="0"/>
          </a:p>
        </p:txBody>
      </p:sp>
    </p:spTree>
    <p:extLst>
      <p:ext uri="{BB962C8B-B14F-4D97-AF65-F5344CB8AC3E}">
        <p14:creationId xmlns:p14="http://schemas.microsoft.com/office/powerpoint/2010/main" val="1000423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441552917"/>
              </p:ext>
            </p:extLst>
          </p:nvPr>
        </p:nvGraphicFramePr>
        <p:xfrm>
          <a:off x="145712" y="1753433"/>
          <a:ext cx="8639409" cy="3672199"/>
        </p:xfrm>
        <a:graphic>
          <a:graphicData uri="http://schemas.openxmlformats.org/drawingml/2006/table">
            <a:tbl>
              <a:tblPr firstRow="1" bandRow="1">
                <a:tableStyleId>{5C22544A-7EE6-4342-B048-85BDC9FD1C3A}</a:tableStyleId>
              </a:tblPr>
              <a:tblGrid>
                <a:gridCol w="1367409">
                  <a:extLst>
                    <a:ext uri="{9D8B030D-6E8A-4147-A177-3AD203B41FA5}">
                      <a16:colId xmlns:a16="http://schemas.microsoft.com/office/drawing/2014/main" val="20000"/>
                    </a:ext>
                  </a:extLst>
                </a:gridCol>
                <a:gridCol w="7272000">
                  <a:extLst>
                    <a:ext uri="{9D8B030D-6E8A-4147-A177-3AD203B41FA5}">
                      <a16:colId xmlns:a16="http://schemas.microsoft.com/office/drawing/2014/main" val="20001"/>
                    </a:ext>
                  </a:extLst>
                </a:gridCol>
              </a:tblGrid>
              <a:tr h="1058725">
                <a:tc>
                  <a:txBody>
                    <a:bodyPr/>
                    <a:lstStyle/>
                    <a:p>
                      <a:pPr algn="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72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日本には、社会基盤として</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社会保険制度</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があります。</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9009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72000" marB="10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ご自身のライフプランにあわせて、社会保険と</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資産形成</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（生命保険、損害保険）の利用を組み合わせるとよいでしょう。</a:t>
                      </a:r>
                    </a:p>
                  </a:txBody>
                  <a:tcPr marL="166154" marR="84406" marB="72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712485">
                <a:tc>
                  <a:txBody>
                    <a:bodyPr/>
                    <a:lstStyle/>
                    <a:p>
                      <a:pPr marL="0" algn="ct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00" indent="-44450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4" name="Rectangle 9"/>
          <p:cNvSpPr>
            <a:spLocks noChangeArrowheads="1"/>
          </p:cNvSpPr>
          <p:nvPr/>
        </p:nvSpPr>
        <p:spPr bwMode="auto">
          <a:xfrm>
            <a:off x="1142311" y="2395796"/>
            <a:ext cx="6314203" cy="31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982663" indent="-982663">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＊年金保険、医療保険、介護保険、</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雇用</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保険、労災保険の制度</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955425465"/>
              </p:ext>
            </p:extLst>
          </p:nvPr>
        </p:nvGraphicFramePr>
        <p:xfrm>
          <a:off x="391139" y="471734"/>
          <a:ext cx="6511438" cy="622592"/>
        </p:xfrm>
        <a:graphic>
          <a:graphicData uri="http://schemas.openxmlformats.org/drawingml/2006/table">
            <a:tbl>
              <a:tblPr firstRow="1" bandRow="1">
                <a:tableStyleId>{5C22544A-7EE6-4342-B048-85BDC9FD1C3A}</a:tableStyleId>
              </a:tblPr>
              <a:tblGrid>
                <a:gridCol w="1219457">
                  <a:extLst>
                    <a:ext uri="{9D8B030D-6E8A-4147-A177-3AD203B41FA5}">
                      <a16:colId xmlns:a16="http://schemas.microsoft.com/office/drawing/2014/main" val="20000"/>
                    </a:ext>
                  </a:extLst>
                </a:gridCol>
                <a:gridCol w="5291981">
                  <a:extLst>
                    <a:ext uri="{9D8B030D-6E8A-4147-A177-3AD203B41FA5}">
                      <a16:colId xmlns:a16="http://schemas.microsoft.com/office/drawing/2014/main" val="20001"/>
                    </a:ext>
                  </a:extLst>
                </a:gridCol>
              </a:tblGrid>
              <a:tr h="62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1" y="0"/>
            <a:ext cx="499574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吹き出し 6"/>
          <p:cNvSpPr/>
          <p:nvPr/>
        </p:nvSpPr>
        <p:spPr>
          <a:xfrm>
            <a:off x="1142311" y="5202637"/>
            <a:ext cx="7642810" cy="1174950"/>
          </a:xfrm>
          <a:prstGeom prst="wedgeRoundRectCallout">
            <a:avLst>
              <a:gd name="adj1" fmla="val -53824"/>
              <a:gd name="adj2" fmla="val -44586"/>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smtClean="0">
                <a:solidFill>
                  <a:schemeClr val="tx2"/>
                </a:solidFill>
                <a:latin typeface="メイリオ" panose="020B0604030504040204" pitchFamily="50" charset="-128"/>
                <a:ea typeface="メイリオ" panose="020B0604030504040204" pitchFamily="50" charset="-128"/>
              </a:rPr>
              <a:t>生命保険</a:t>
            </a:r>
            <a:r>
              <a:rPr kumimoji="1" lang="ja-JP" altLang="en-US" sz="2200" dirty="0" smtClean="0">
                <a:solidFill>
                  <a:schemeClr val="tx2"/>
                </a:solidFill>
                <a:latin typeface="メイリオ" panose="020B0604030504040204" pitchFamily="50" charset="-128"/>
                <a:ea typeface="メイリオ" panose="020B0604030504040204" pitchFamily="50" charset="-128"/>
              </a:rPr>
              <a:t>・・・人の生死や病気・ケガを保障する保険</a:t>
            </a:r>
            <a:endParaRPr kumimoji="1" lang="en-US" altLang="ja-JP" sz="2200" dirty="0" smtClean="0">
              <a:solidFill>
                <a:schemeClr val="tx2"/>
              </a:solidFill>
              <a:latin typeface="メイリオ" panose="020B0604030504040204" pitchFamily="50" charset="-128"/>
              <a:ea typeface="メイリオ" panose="020B0604030504040204" pitchFamily="50" charset="-128"/>
            </a:endParaRPr>
          </a:p>
          <a:p>
            <a:r>
              <a:rPr lang="ja-JP" altLang="en-US" sz="2200" b="1" dirty="0" smtClean="0">
                <a:solidFill>
                  <a:schemeClr val="tx2"/>
                </a:solidFill>
                <a:latin typeface="メイリオ" panose="020B0604030504040204" pitchFamily="50" charset="-128"/>
                <a:ea typeface="メイリオ" panose="020B0604030504040204" pitchFamily="50" charset="-128"/>
              </a:rPr>
              <a:t>損害保険</a:t>
            </a:r>
            <a:r>
              <a:rPr lang="ja-JP" altLang="en-US" sz="2200" dirty="0" smtClean="0">
                <a:solidFill>
                  <a:schemeClr val="tx2"/>
                </a:solidFill>
                <a:latin typeface="メイリオ" panose="020B0604030504040204" pitchFamily="50" charset="-128"/>
                <a:ea typeface="メイリオ" panose="020B0604030504040204" pitchFamily="50" charset="-128"/>
              </a:rPr>
              <a:t>・・・物が壊れたときの損害などを補償する保険</a:t>
            </a:r>
            <a:endParaRPr kumimoji="1" lang="ja-JP" altLang="en-US" sz="2200" dirty="0">
              <a:solidFill>
                <a:schemeClr val="tx2"/>
              </a:solidFill>
              <a:latin typeface="メイリオ" panose="020B0604030504040204" pitchFamily="50" charset="-128"/>
              <a:ea typeface="メイリオ" panose="020B0604030504040204" pitchFamily="50" charset="-128"/>
            </a:endParaRPr>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37</a:t>
            </a:fld>
            <a:endParaRPr lang="en-US" altLang="ja-JP" dirty="0"/>
          </a:p>
        </p:txBody>
      </p:sp>
    </p:spTree>
    <p:extLst>
      <p:ext uri="{BB962C8B-B14F-4D97-AF65-F5344CB8AC3E}">
        <p14:creationId xmlns:p14="http://schemas.microsoft.com/office/powerpoint/2010/main" val="2114514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481936151"/>
              </p:ext>
            </p:extLst>
          </p:nvPr>
        </p:nvGraphicFramePr>
        <p:xfrm>
          <a:off x="131376" y="1258292"/>
          <a:ext cx="8709286" cy="5343676"/>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1356892">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様々なリスクに備え、みんなで少しずつお金を出し合って、必要なお金が支払われる仕組みが</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2412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日本には社会基盤としての</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社会保険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制度があります。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0817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600"/>
                        </a:spcBef>
                      </a:pPr>
                      <a:r>
                        <a:rPr lang="ja-JP" altLang="en-US" sz="2400" b="0" dirty="0" smtClean="0">
                          <a:solidFill>
                            <a:schemeClr val="tx1"/>
                          </a:solidFill>
                          <a:latin typeface="Meiryo UI" panose="020B0604030504040204" pitchFamily="50" charset="-128"/>
                          <a:ea typeface="Meiryo UI" panose="020B0604030504040204" pitchFamily="50" charset="-128"/>
                        </a:rPr>
                        <a:t>民間保険には、</a:t>
                      </a:r>
                      <a:r>
                        <a:rPr lang="ja-JP" altLang="en-US" sz="2400" b="1" dirty="0" smtClean="0">
                          <a:solidFill>
                            <a:srgbClr val="00B0F0"/>
                          </a:solidFill>
                          <a:latin typeface="Meiryo UI" panose="020B0604030504040204" pitchFamily="50" charset="-128"/>
                          <a:ea typeface="Meiryo UI" panose="020B0604030504040204" pitchFamily="50" charset="-128"/>
                        </a:rPr>
                        <a:t>生命保険</a:t>
                      </a:r>
                      <a:r>
                        <a:rPr lang="ja-JP" altLang="en-US" sz="2400" b="0" dirty="0" smtClean="0">
                          <a:solidFill>
                            <a:schemeClr val="tx1"/>
                          </a:solidFill>
                          <a:latin typeface="Meiryo UI" panose="020B0604030504040204" pitchFamily="50" charset="-128"/>
                          <a:ea typeface="Meiryo UI" panose="020B0604030504040204" pitchFamily="50" charset="-128"/>
                        </a:rPr>
                        <a:t>（人に対する保険）と</a:t>
                      </a:r>
                      <a:r>
                        <a:rPr lang="ja-JP" altLang="en-US" sz="2400" b="1" dirty="0" smtClean="0">
                          <a:solidFill>
                            <a:srgbClr val="00B0F0"/>
                          </a:solidFill>
                          <a:latin typeface="Meiryo UI" panose="020B0604030504040204" pitchFamily="50" charset="-128"/>
                          <a:ea typeface="Meiryo UI" panose="020B0604030504040204" pitchFamily="50" charset="-128"/>
                        </a:rPr>
                        <a:t>損害保険</a:t>
                      </a:r>
                      <a:r>
                        <a:rPr lang="ja-JP" altLang="en-US" sz="2400" b="0" dirty="0" smtClean="0">
                          <a:solidFill>
                            <a:schemeClr val="tx1"/>
                          </a:solidFill>
                          <a:latin typeface="Meiryo UI" panose="020B0604030504040204" pitchFamily="50" charset="-128"/>
                          <a:ea typeface="Meiryo UI" panose="020B0604030504040204" pitchFamily="50" charset="-128"/>
                        </a:rPr>
                        <a:t>（モノに対する保険）があります。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5448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ライフプランに合わせて、</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社会保険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資産形成</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民間保険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の利用を組み合わせましょう。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38</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 y="0"/>
            <a:ext cx="499574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251252781"/>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4827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bwMode="auto">
          <a:xfrm>
            <a:off x="913805" y="780147"/>
            <a:ext cx="7343089" cy="55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spcAft>
                <a:spcPts val="0"/>
              </a:spcAft>
              <a:buFontTx/>
              <a:buNone/>
              <a:defRPr/>
            </a:pP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金融リテラシーが高いと、</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spcAft>
                <a:spcPts val="0"/>
              </a:spcAft>
              <a:buNone/>
              <a:defRPr/>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spcBef>
                <a:spcPts val="1800"/>
              </a:spcBef>
              <a:spcAft>
                <a:spcPts val="0"/>
              </a:spcAft>
              <a:buFont typeface="Wingdings" panose="05000000000000000000" pitchFamily="2" charset="2"/>
              <a:buChar char="ü"/>
              <a:defRPr/>
            </a:pP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家計管理がしっかりしている</a:t>
            </a:r>
            <a:endParaRPr lang="en-US" altLang="ja-JP"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spcBef>
                <a:spcPts val="1800"/>
              </a:spcBef>
              <a:spcAft>
                <a:spcPts val="0"/>
              </a:spcAft>
              <a:buFont typeface="Wingdings" panose="05000000000000000000" pitchFamily="2" charset="2"/>
              <a:buChar char="ü"/>
              <a:defRPr/>
            </a:pPr>
            <a:r>
              <a:rPr lang="ja-JP" altLang="en-US"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計画を立ててお金を準備しているので、やりたいことを　　実現しやすい</a:t>
            </a:r>
            <a:endParaRPr lang="en-US" altLang="ja-JP"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spcBef>
                <a:spcPts val="1800"/>
              </a:spcBef>
              <a:spcAft>
                <a:spcPts val="0"/>
              </a:spcAft>
              <a:buFont typeface="Wingdings" panose="05000000000000000000" pitchFamily="2" charset="2"/>
              <a:buChar char="ü"/>
              <a:defRPr/>
            </a:pPr>
            <a:r>
              <a:rPr lang="ja-JP" altLang="en-US"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緊急時の備えがあるので、危機（自身のケガ</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病気、不景気による収入減など</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に強い</a:t>
            </a:r>
            <a:endParaRPr lang="en-US" altLang="ja-JP"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spcBef>
                <a:spcPts val="1800"/>
              </a:spcBef>
              <a:spcAft>
                <a:spcPts val="0"/>
              </a:spcAft>
              <a:buFont typeface="Wingdings" panose="05000000000000000000" pitchFamily="2" charset="2"/>
              <a:buChar char="ü"/>
              <a:defRPr/>
            </a:pPr>
            <a:r>
              <a:rPr lang="ja-JP" altLang="en-US" sz="2400"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詐欺や多重債務などの金融トラブルにあうことが少ない</a:t>
            </a:r>
            <a:endParaRPr lang="en-US" altLang="ja-JP"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spcBef>
                <a:spcPts val="1800"/>
              </a:spcBef>
              <a:spcAft>
                <a:spcPts val="0"/>
              </a:spcAft>
              <a:buFont typeface="Wingdings" panose="05000000000000000000" pitchFamily="2" charset="2"/>
              <a:buChar char="ü"/>
              <a:defRPr/>
            </a:pPr>
            <a:r>
              <a:rPr lang="ja-JP" altLang="en-US"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経済的</a:t>
            </a:r>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に自立し、より良い暮らしを</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送ることができる</a:t>
            </a:r>
            <a:endParaRPr lang="ja-JP" altLang="en-US" sz="26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2197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4924" y="3164094"/>
            <a:ext cx="5809466" cy="621972"/>
            <a:chOff x="1202980" y="1071736"/>
            <a:chExt cx="3598594" cy="191696"/>
          </a:xfrm>
        </p:grpSpPr>
        <p:sp>
          <p:nvSpPr>
            <p:cNvPr id="7" name="テキスト ボックス 6"/>
            <p:cNvSpPr txBox="1"/>
            <p:nvPr/>
          </p:nvSpPr>
          <p:spPr>
            <a:xfrm>
              <a:off x="1615171" y="1081303"/>
              <a:ext cx="3186403" cy="182129"/>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「貯める・増やす」 ～ 資産形成</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4</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39</a:t>
            </a:fld>
            <a:endParaRPr lang="en-US" altLang="ja-JP" dirty="0"/>
          </a:p>
        </p:txBody>
      </p:sp>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3953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1"/>
            <a:ext cx="8624236" cy="131249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確実に儲かるという投資を紹介され、リスクがないなら安全だと思って始めた</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。〇か</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40</a:t>
            </a:fld>
            <a:endParaRPr lang="en-US" altLang="ja-JP" dirty="0"/>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2006126" y="3225417"/>
            <a:ext cx="5004274" cy="3143250"/>
            <a:chOff x="1861747" y="3225417"/>
            <a:chExt cx="5004274" cy="314325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47" y="3225417"/>
              <a:ext cx="2447925" cy="3143250"/>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621" y="3225417"/>
              <a:ext cx="2438400" cy="3143250"/>
            </a:xfrm>
            <a:prstGeom prst="rect">
              <a:avLst/>
            </a:prstGeom>
          </p:spPr>
        </p:pic>
      </p:grpSp>
      <p:sp>
        <p:nvSpPr>
          <p:cNvPr id="17" name="星 5 1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7692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317988" y="430144"/>
          <a:ext cx="6139083" cy="622592"/>
        </p:xfrm>
        <a:graphic>
          <a:graphicData uri="http://schemas.openxmlformats.org/drawingml/2006/table">
            <a:tbl>
              <a:tblPr firstRow="1" bandRow="1">
                <a:tableStyleId>{5C22544A-7EE6-4342-B048-85BDC9FD1C3A}</a:tableStyleId>
              </a:tblPr>
              <a:tblGrid>
                <a:gridCol w="1018443">
                  <a:extLst>
                    <a:ext uri="{9D8B030D-6E8A-4147-A177-3AD203B41FA5}">
                      <a16:colId xmlns:a16="http://schemas.microsoft.com/office/drawing/2014/main" val="20000"/>
                    </a:ext>
                  </a:extLst>
                </a:gridCol>
                <a:gridCol w="512064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どうして資産形成が必要なのか？</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星 5 2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1"/>
          <p:cNvSpPr txBox="1">
            <a:spLocks/>
          </p:cNvSpPr>
          <p:nvPr/>
        </p:nvSpPr>
        <p:spPr bwMode="auto">
          <a:xfrm>
            <a:off x="575236" y="4458368"/>
            <a:ext cx="8044108" cy="203552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just">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目的別に金融商品を</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しながら、皆さん</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一人一人</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が自分に合った資産形成を行い、将来に向けて準備していきましょう。</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just">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語学や</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スキルを学ぶ、資格を取得するなど自己投資を行い、稼ぐ力を高めることも大切です。</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36979" y="1375525"/>
            <a:ext cx="7882365" cy="2431435"/>
          </a:xfrm>
          <a:prstGeom prst="rect">
            <a:avLst/>
          </a:prstGeom>
          <a:noFill/>
        </p:spPr>
        <p:txBody>
          <a:bodyPr wrap="square" rtlCol="0">
            <a:spAutoFit/>
          </a:bodyPr>
          <a:lstStyle/>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まずは家計管理をしっかり行い、貯蓄しましょう</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ただ</a:t>
            </a:r>
            <a:r>
              <a:rPr lang="ja-JP" altLang="en-US"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超</a:t>
            </a:r>
            <a:r>
              <a:rPr lang="ja-JP" altLang="en-US" sz="2000" dirty="0">
                <a:latin typeface="Meiryo UI" panose="020B0604030504040204" pitchFamily="50" charset="-128"/>
                <a:ea typeface="Meiryo UI" panose="020B0604030504040204" pitchFamily="50" charset="-128"/>
              </a:rPr>
              <a:t>低金利のもとでは、預貯金では</a:t>
            </a:r>
            <a:r>
              <a:rPr lang="ja-JP" altLang="en-US" sz="2000" dirty="0" smtClean="0">
                <a:latin typeface="Meiryo UI" panose="020B0604030504040204" pitchFamily="50" charset="-128"/>
                <a:ea typeface="Meiryo UI" panose="020B0604030504040204" pitchFamily="50" charset="-128"/>
              </a:rPr>
              <a:t>お金は増えません</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物価上昇（インフレ）すると、貯蓄の価値が目減りする可能性があります</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ライフプランの選択肢が多様化し、一人一人が自由に生きる時代です</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lang="en-US" altLang="ja-JP" sz="2000" dirty="0" smtClean="0">
              <a:latin typeface="Meiryo UI" panose="020B0604030504040204" pitchFamily="50" charset="-128"/>
              <a:ea typeface="Meiryo UI" panose="020B0604030504040204" pitchFamily="50" charset="-128"/>
            </a:endParaRPr>
          </a:p>
        </p:txBody>
      </p:sp>
      <p:sp>
        <p:nvSpPr>
          <p:cNvPr id="2" name="下矢印 1"/>
          <p:cNvSpPr/>
          <p:nvPr/>
        </p:nvSpPr>
        <p:spPr>
          <a:xfrm>
            <a:off x="3784209" y="3456606"/>
            <a:ext cx="1463040" cy="858129"/>
          </a:xfrm>
          <a:prstGeom prst="downArrow">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41</a:t>
            </a:fld>
            <a:endParaRPr lang="en-US" altLang="ja-JP" dirty="0"/>
          </a:p>
        </p:txBody>
      </p:sp>
    </p:spTree>
    <p:extLst>
      <p:ext uri="{BB962C8B-B14F-4D97-AF65-F5344CB8AC3E}">
        <p14:creationId xmlns:p14="http://schemas.microsoft.com/office/powerpoint/2010/main" val="36246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152758" y="1269316"/>
          <a:ext cx="6391385" cy="3844904"/>
        </p:xfrm>
        <a:graphic>
          <a:graphicData uri="http://schemas.openxmlformats.org/drawingml/2006/table">
            <a:tbl>
              <a:tblPr firstRow="1" bandRow="1">
                <a:tableStyleId>{5C22544A-7EE6-4342-B048-85BDC9FD1C3A}</a:tableStyleId>
              </a:tblPr>
              <a:tblGrid>
                <a:gridCol w="1063385">
                  <a:extLst>
                    <a:ext uri="{9D8B030D-6E8A-4147-A177-3AD203B41FA5}">
                      <a16:colId xmlns:a16="http://schemas.microsoft.com/office/drawing/2014/main" val="20000"/>
                    </a:ext>
                  </a:extLst>
                </a:gridCol>
                <a:gridCol w="5328000">
                  <a:extLst>
                    <a:ext uri="{9D8B030D-6E8A-4147-A177-3AD203B41FA5}">
                      <a16:colId xmlns:a16="http://schemas.microsoft.com/office/drawing/2014/main" val="20001"/>
                    </a:ext>
                  </a:extLst>
                </a:gridCol>
              </a:tblGrid>
              <a:tr h="68400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利子（利息）</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latinLnBrk="0" hangingPunct="1"/>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139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marB="108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B="180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440160">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利子と金利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1605169" y="1988840"/>
            <a:ext cx="4427331" cy="1323439"/>
          </a:xfrm>
          <a:prstGeom prst="rect">
            <a:avLst/>
          </a:prstGeom>
        </p:spPr>
        <p:txBody>
          <a:bodyPr wrap="square">
            <a:spAutoFit/>
          </a:bodyPr>
          <a:lstStyle/>
          <a:p>
            <a:pPr lvl="0"/>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借りたり</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貸したりしたお金に、一定の割合</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で支払われる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対価（金額）</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93100" y="3157064"/>
            <a:ext cx="2031325" cy="535531"/>
          </a:xfrm>
          <a:prstGeom prst="rect">
            <a:avLst/>
          </a:prstGeom>
        </p:spPr>
        <p:txBody>
          <a:bodyPr wrap="none">
            <a:spAutoFit/>
          </a:bodyPr>
          <a:lstStyle/>
          <a:p>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金利（利率）</a:t>
            </a:r>
            <a:endPar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05167" y="3802430"/>
            <a:ext cx="6818985" cy="420243"/>
          </a:xfrm>
          <a:prstGeom prst="rect">
            <a:avLst/>
          </a:prstGeom>
        </p:spPr>
        <p:txBody>
          <a:bodyPr wrap="square">
            <a:spAutoFit/>
          </a:bodyPr>
          <a:lstStyle/>
          <a:p>
            <a:pPr indent="-540000">
              <a:spcBef>
                <a:spcPts val="60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貸し付けたり借りたりした資金</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対する対価の利率（％）</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936" y="1219952"/>
            <a:ext cx="2337623" cy="2648493"/>
          </a:xfrm>
          <a:prstGeom prst="rect">
            <a:avLst/>
          </a:prstGeom>
          <a:noFill/>
        </p:spPr>
      </p:pic>
      <p:sp>
        <p:nvSpPr>
          <p:cNvPr id="27" name="星 5 2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2099578" y="4706996"/>
            <a:ext cx="1897811" cy="1084916"/>
          </a:xfrm>
          <a:prstGeom prst="ellipse">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505405" y="5037088"/>
            <a:ext cx="1086156" cy="424732"/>
          </a:xfrm>
          <a:prstGeom prst="rect">
            <a:avLst/>
          </a:prstGeom>
          <a:noFill/>
        </p:spPr>
        <p:txBody>
          <a:bodyPr wrap="square" rtlCol="0">
            <a:spAutoFit/>
          </a:bodyPr>
          <a:lstStyle/>
          <a:p>
            <a:r>
              <a:rPr kumimoji="1" lang="en-US" altLang="ja-JP" dirty="0" smtClean="0">
                <a:solidFill>
                  <a:schemeClr val="bg1"/>
                </a:solidFill>
                <a:latin typeface="Meiryo UI" panose="020B0604030504040204" pitchFamily="50" charset="-128"/>
                <a:ea typeface="Meiryo UI" panose="020B0604030504040204" pitchFamily="50" charset="-128"/>
              </a:rPr>
              <a:t>100</a:t>
            </a:r>
            <a:r>
              <a:rPr kumimoji="1" lang="ja-JP" altLang="en-US" dirty="0" smtClean="0">
                <a:solidFill>
                  <a:schemeClr val="bg1"/>
                </a:solidFill>
                <a:latin typeface="Meiryo UI" panose="020B0604030504040204" pitchFamily="50" charset="-128"/>
                <a:ea typeface="Meiryo UI" panose="020B0604030504040204" pitchFamily="50" charset="-128"/>
              </a:rPr>
              <a:t>万円</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0" name="右矢印 29"/>
          <p:cNvSpPr/>
          <p:nvPr/>
        </p:nvSpPr>
        <p:spPr>
          <a:xfrm>
            <a:off x="4385033" y="5037088"/>
            <a:ext cx="820054" cy="391710"/>
          </a:xfrm>
          <a:prstGeom prst="rightArrow">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楕円 31"/>
          <p:cNvSpPr/>
          <p:nvPr/>
        </p:nvSpPr>
        <p:spPr>
          <a:xfrm>
            <a:off x="5391919" y="4696113"/>
            <a:ext cx="1897811" cy="1084916"/>
          </a:xfrm>
          <a:prstGeom prst="ellipse">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502565" y="5026205"/>
            <a:ext cx="1683095" cy="387414"/>
          </a:xfrm>
          <a:prstGeom prst="rect">
            <a:avLst/>
          </a:prstGeom>
          <a:noFill/>
        </p:spPr>
        <p:txBody>
          <a:bodyPr wrap="square" rtlCol="0">
            <a:spAutoFit/>
          </a:bodyPr>
          <a:lstStyle/>
          <a:p>
            <a:pPr algn="ctr"/>
            <a:r>
              <a:rPr kumimoji="1" lang="en-US" altLang="ja-JP" dirty="0" smtClean="0">
                <a:solidFill>
                  <a:schemeClr val="bg1"/>
                </a:solidFill>
                <a:latin typeface="Meiryo UI" panose="020B0604030504040204" pitchFamily="50" charset="-128"/>
                <a:ea typeface="Meiryo UI" panose="020B0604030504040204" pitchFamily="50" charset="-128"/>
              </a:rPr>
              <a:t>100</a:t>
            </a:r>
            <a:r>
              <a:rPr kumimoji="1" lang="ja-JP" altLang="en-US" dirty="0" smtClean="0">
                <a:solidFill>
                  <a:schemeClr val="bg1"/>
                </a:solidFill>
                <a:latin typeface="Meiryo UI" panose="020B0604030504040204" pitchFamily="50" charset="-128"/>
                <a:ea typeface="Meiryo UI" panose="020B0604030504040204" pitchFamily="50" charset="-128"/>
              </a:rPr>
              <a:t>万</a:t>
            </a:r>
            <a:r>
              <a:rPr lang="en-US" altLang="ja-JP" dirty="0" smtClean="0">
                <a:solidFill>
                  <a:schemeClr val="bg1"/>
                </a:solidFill>
                <a:latin typeface="Meiryo UI" panose="020B0604030504040204" pitchFamily="50" charset="-128"/>
                <a:ea typeface="Meiryo UI" panose="020B0604030504040204" pitchFamily="50" charset="-128"/>
              </a:rPr>
              <a:t>200</a:t>
            </a:r>
            <a:r>
              <a:rPr kumimoji="1" lang="ja-JP" altLang="en-US" dirty="0" smtClean="0">
                <a:solidFill>
                  <a:schemeClr val="bg1"/>
                </a:solidFill>
                <a:latin typeface="Meiryo UI" panose="020B0604030504040204" pitchFamily="50" charset="-128"/>
                <a:ea typeface="Meiryo UI" panose="020B0604030504040204" pitchFamily="50" charset="-128"/>
              </a:rPr>
              <a:t>円</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377656" y="4671354"/>
            <a:ext cx="1216869" cy="4247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年後</a:t>
            </a:r>
            <a:endParaRPr kumimoji="1" lang="ja-JP" altLang="en-US"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711934" y="4296742"/>
            <a:ext cx="5819525"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例）</a:t>
            </a:r>
            <a:r>
              <a:rPr lang="ja-JP" altLang="en-US" dirty="0">
                <a:latin typeface="Meiryo UI" panose="020B0604030504040204" pitchFamily="50" charset="-128"/>
                <a:ea typeface="Meiryo UI" panose="020B0604030504040204" pitchFamily="50" charset="-128"/>
              </a:rPr>
              <a:t>金利</a:t>
            </a:r>
            <a:r>
              <a:rPr kumimoji="1" lang="en-US" altLang="ja-JP" dirty="0" smtClean="0">
                <a:latin typeface="Meiryo UI" panose="020B0604030504040204" pitchFamily="50" charset="-128"/>
                <a:ea typeface="Meiryo UI" panose="020B0604030504040204" pitchFamily="50" charset="-128"/>
              </a:rPr>
              <a:t>0.02%</a:t>
            </a:r>
            <a:r>
              <a:rPr kumimoji="1" lang="ja-JP" altLang="en-US" dirty="0" smtClean="0">
                <a:latin typeface="Meiryo UI" panose="020B0604030504040204" pitchFamily="50" charset="-128"/>
                <a:ea typeface="Meiryo UI" panose="020B0604030504040204" pitchFamily="50" charset="-128"/>
              </a:rPr>
              <a:t>で</a:t>
            </a:r>
            <a:r>
              <a:rPr kumimoji="1"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万円を</a:t>
            </a:r>
            <a:r>
              <a:rPr lang="ja-JP" altLang="en-US" dirty="0">
                <a:latin typeface="Meiryo UI" panose="020B0604030504040204" pitchFamily="50" charset="-128"/>
                <a:ea typeface="Meiryo UI" panose="020B0604030504040204" pitchFamily="50" charset="-128"/>
              </a:rPr>
              <a:t>銀行</a:t>
            </a:r>
            <a:r>
              <a:rPr lang="ja-JP" altLang="en-US" dirty="0" smtClean="0">
                <a:latin typeface="Meiryo UI" panose="020B0604030504040204" pitchFamily="50" charset="-128"/>
                <a:ea typeface="Meiryo UI" panose="020B0604030504040204" pitchFamily="50" charset="-128"/>
              </a:rPr>
              <a:t>に</a:t>
            </a:r>
            <a:r>
              <a:rPr kumimoji="1" lang="ja-JP" altLang="en-US" dirty="0" smtClean="0">
                <a:latin typeface="Meiryo UI" panose="020B0604030504040204" pitchFamily="50" charset="-128"/>
                <a:ea typeface="Meiryo UI" panose="020B0604030504040204" pitchFamily="50" charset="-128"/>
              </a:rPr>
              <a:t>預ける</a:t>
            </a:r>
            <a:endParaRPr kumimoji="1" lang="ja-JP" altLang="en-US" dirty="0">
              <a:latin typeface="Meiryo UI" panose="020B0604030504040204" pitchFamily="50" charset="-128"/>
              <a:ea typeface="Meiryo UI" panose="020B0604030504040204" pitchFamily="50" charset="-128"/>
            </a:endParaRPr>
          </a:p>
        </p:txBody>
      </p:sp>
      <p:sp>
        <p:nvSpPr>
          <p:cNvPr id="36" name="タイトル 1"/>
          <p:cNvSpPr txBox="1">
            <a:spLocks/>
          </p:cNvSpPr>
          <p:nvPr/>
        </p:nvSpPr>
        <p:spPr bwMode="auto">
          <a:xfrm>
            <a:off x="714335" y="5894757"/>
            <a:ext cx="7880986" cy="77073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お金を預ける時は、金利が高い・低いどちらが良いですか？</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お金を借りる時は、金利が高い・低いどちらが良いですか？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吹き出し 36"/>
          <p:cNvSpPr/>
          <p:nvPr/>
        </p:nvSpPr>
        <p:spPr>
          <a:xfrm>
            <a:off x="7450922" y="4289895"/>
            <a:ext cx="1592847" cy="891547"/>
          </a:xfrm>
          <a:prstGeom prst="wedgeRoundRectCallout">
            <a:avLst>
              <a:gd name="adj1" fmla="val -57858"/>
              <a:gd name="adj2" fmla="val 52487"/>
              <a:gd name="adj3" fmla="val 16667"/>
            </a:avLst>
          </a:prstGeom>
          <a:solidFill>
            <a:schemeClr val="bg1"/>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lang="en-US" altLang="ja-JP" sz="2400" dirty="0" smtClean="0">
                <a:solidFill>
                  <a:srgbClr val="E97B8B"/>
                </a:solidFill>
                <a:latin typeface="メイリオ" panose="020B0604030504040204" pitchFamily="50" charset="-128"/>
                <a:ea typeface="メイリオ" panose="020B0604030504040204" pitchFamily="50" charset="-128"/>
              </a:rPr>
              <a:t>200</a:t>
            </a:r>
            <a:r>
              <a:rPr kumimoji="1" lang="ja-JP" altLang="en-US" sz="2400" dirty="0" smtClean="0">
                <a:solidFill>
                  <a:srgbClr val="E97B8B"/>
                </a:solidFill>
                <a:latin typeface="メイリオ" panose="020B0604030504040204" pitchFamily="50" charset="-128"/>
                <a:ea typeface="メイリオ" panose="020B0604030504040204" pitchFamily="50" charset="-128"/>
              </a:rPr>
              <a:t>円</a:t>
            </a:r>
            <a:r>
              <a:rPr kumimoji="1" lang="ja-JP" altLang="en-US" sz="2400" dirty="0" smtClean="0">
                <a:solidFill>
                  <a:srgbClr val="E97B8B"/>
                </a:solidFill>
                <a:latin typeface="メイリオ" panose="020B0604030504040204" pitchFamily="50" charset="-128"/>
                <a:ea typeface="メイリオ" panose="020B0604030504040204" pitchFamily="50" charset="-128"/>
              </a:rPr>
              <a:t>が</a:t>
            </a:r>
            <a:endParaRPr kumimoji="1" lang="en-US" altLang="ja-JP" sz="2400" dirty="0" smtClean="0">
              <a:solidFill>
                <a:srgbClr val="E97B8B"/>
              </a:solidFill>
              <a:latin typeface="メイリオ" panose="020B0604030504040204" pitchFamily="50" charset="-128"/>
              <a:ea typeface="メイリオ" panose="020B0604030504040204" pitchFamily="50" charset="-128"/>
            </a:endParaRPr>
          </a:p>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利子</a:t>
            </a:r>
            <a:endParaRPr kumimoji="1" lang="ja-JP" altLang="en-US" sz="2400" dirty="0">
              <a:solidFill>
                <a:srgbClr val="E97B8B"/>
              </a:solidFill>
              <a:latin typeface="メイリオ" panose="020B0604030504040204" pitchFamily="50" charset="-128"/>
              <a:ea typeface="メイリオ" panose="020B0604030504040204" pitchFamily="50" charset="-128"/>
            </a:endParaRPr>
          </a:p>
        </p:txBody>
      </p:sp>
      <p:sp>
        <p:nvSpPr>
          <p:cNvPr id="2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42</a:t>
            </a:fld>
            <a:endParaRPr lang="en-US" altLang="ja-JP" dirty="0"/>
          </a:p>
        </p:txBody>
      </p:sp>
    </p:spTree>
    <p:extLst>
      <p:ext uri="{BB962C8B-B14F-4D97-AF65-F5344CB8AC3E}">
        <p14:creationId xmlns:p14="http://schemas.microsoft.com/office/powerpoint/2010/main" val="39157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単利と複利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星 5 2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1"/>
          <p:cNvSpPr txBox="1">
            <a:spLocks/>
          </p:cNvSpPr>
          <p:nvPr/>
        </p:nvSpPr>
        <p:spPr bwMode="auto">
          <a:xfrm>
            <a:off x="714335" y="6241573"/>
            <a:ext cx="7880986" cy="423918"/>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複利</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の効果は、金利が高いほど、期間が長いほど、大きくなります。</a:t>
            </a:r>
          </a:p>
        </p:txBody>
      </p:sp>
      <p:sp>
        <p:nvSpPr>
          <p:cNvPr id="20" name="テキスト ボックス 19"/>
          <p:cNvSpPr txBox="1"/>
          <p:nvPr/>
        </p:nvSpPr>
        <p:spPr>
          <a:xfrm>
            <a:off x="736979" y="1375525"/>
            <a:ext cx="7882365" cy="132343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最初の元本のみに利子がつくことを</a:t>
            </a:r>
            <a:r>
              <a:rPr kumimoji="1" lang="ja-JP" altLang="en-US" sz="2000" b="1" dirty="0" smtClean="0">
                <a:solidFill>
                  <a:srgbClr val="14AAEB"/>
                </a:solidFill>
                <a:latin typeface="Meiryo UI" panose="020B0604030504040204" pitchFamily="50" charset="-128"/>
                <a:ea typeface="Meiryo UI" panose="020B0604030504040204" pitchFamily="50" charset="-128"/>
              </a:rPr>
              <a:t>「単利」</a:t>
            </a:r>
            <a:r>
              <a:rPr kumimoji="1" lang="ja-JP" altLang="en-US" sz="2000" dirty="0" smtClean="0">
                <a:latin typeface="Meiryo UI" panose="020B0604030504040204" pitchFamily="50" charset="-128"/>
                <a:ea typeface="Meiryo UI" panose="020B0604030504040204" pitchFamily="50" charset="-128"/>
              </a:rPr>
              <a:t>と呼びます</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元本のみ</a:t>
            </a:r>
            <a:r>
              <a:rPr lang="ja-JP" altLang="en-US" sz="2000" dirty="0">
                <a:latin typeface="Meiryo UI" panose="020B0604030504040204" pitchFamily="50" charset="-128"/>
                <a:ea typeface="Meiryo UI" panose="020B0604030504040204" pitchFamily="50" charset="-128"/>
              </a:rPr>
              <a:t>ならず、利子</a:t>
            </a:r>
            <a:r>
              <a:rPr lang="ja-JP" altLang="en-US" sz="2000" dirty="0" smtClean="0">
                <a:latin typeface="Meiryo UI" panose="020B0604030504040204" pitchFamily="50" charset="-128"/>
                <a:ea typeface="Meiryo UI" panose="020B0604030504040204" pitchFamily="50" charset="-128"/>
              </a:rPr>
              <a:t>も運用すれば</a:t>
            </a:r>
            <a:r>
              <a:rPr lang="ja-JP" altLang="en-US" sz="2000" dirty="0">
                <a:latin typeface="Meiryo UI" panose="020B0604030504040204" pitchFamily="50" charset="-128"/>
                <a:ea typeface="Meiryo UI" panose="020B0604030504040204" pitchFamily="50" charset="-128"/>
              </a:rPr>
              <a:t>、その利子にも利子がつく こと</a:t>
            </a:r>
            <a:r>
              <a:rPr lang="ja-JP" altLang="en-US" sz="2000" dirty="0" smtClean="0">
                <a:latin typeface="Meiryo UI" panose="020B0604030504040204" pitchFamily="50" charset="-128"/>
                <a:ea typeface="Meiryo UI" panose="020B0604030504040204" pitchFamily="50" charset="-128"/>
              </a:rPr>
              <a:t>を　　</a:t>
            </a:r>
            <a:r>
              <a:rPr lang="ja-JP" altLang="en-US" sz="2000" b="1" dirty="0" smtClean="0">
                <a:solidFill>
                  <a:srgbClr val="14AAEB"/>
                </a:solidFill>
                <a:latin typeface="Meiryo UI" panose="020B0604030504040204" pitchFamily="50" charset="-128"/>
                <a:ea typeface="Meiryo UI" panose="020B0604030504040204" pitchFamily="50" charset="-128"/>
              </a:rPr>
              <a:t>「</a:t>
            </a:r>
            <a:r>
              <a:rPr lang="ja-JP" altLang="en-US" sz="2000" b="1" dirty="0">
                <a:solidFill>
                  <a:srgbClr val="14AAEB"/>
                </a:solidFill>
                <a:latin typeface="Meiryo UI" panose="020B0604030504040204" pitchFamily="50" charset="-128"/>
                <a:ea typeface="Meiryo UI" panose="020B0604030504040204" pitchFamily="50" charset="-128"/>
              </a:rPr>
              <a:t>複利」 </a:t>
            </a:r>
            <a:r>
              <a:rPr lang="ja-JP" altLang="en-US" sz="2000" dirty="0">
                <a:latin typeface="Meiryo UI" panose="020B0604030504040204" pitchFamily="50" charset="-128"/>
                <a:ea typeface="Meiryo UI" panose="020B0604030504040204" pitchFamily="50" charset="-128"/>
              </a:rPr>
              <a:t>と</a:t>
            </a:r>
            <a:r>
              <a:rPr lang="ja-JP" altLang="en-US" sz="2000" dirty="0" smtClean="0">
                <a:latin typeface="Meiryo UI" panose="020B0604030504040204" pitchFamily="50" charset="-128"/>
                <a:ea typeface="Meiryo UI" panose="020B0604030504040204" pitchFamily="50" charset="-128"/>
              </a:rPr>
              <a:t>言います</a:t>
            </a:r>
            <a:endParaRPr lang="en-US" altLang="ja-JP" sz="2000" dirty="0" smtClean="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605169" y="2796955"/>
            <a:ext cx="5340264" cy="461665"/>
          </a:xfrm>
          <a:prstGeom prst="rect">
            <a:avLst/>
          </a:prstGeom>
          <a:noFill/>
        </p:spPr>
        <p:txBody>
          <a:bodyPr wrap="square" rtlCol="0">
            <a:spAutoFit/>
          </a:bodyPr>
          <a:lstStyle/>
          <a:p>
            <a:pPr algn="ctr"/>
            <a:r>
              <a:rPr lang="en-US" altLang="ja-JP" sz="2000" dirty="0" smtClean="0">
                <a:latin typeface="Meiryo UI" panose="020B0604030504040204" pitchFamily="50" charset="-128"/>
                <a:ea typeface="Meiryo UI" panose="020B0604030504040204" pitchFamily="50" charset="-128"/>
              </a:rPr>
              <a:t>100</a:t>
            </a:r>
            <a:r>
              <a:rPr lang="ja-JP" altLang="en-US" sz="2000" dirty="0" smtClean="0">
                <a:latin typeface="Meiryo UI" panose="020B0604030504040204" pitchFamily="50" charset="-128"/>
                <a:ea typeface="Meiryo UI" panose="020B0604030504040204" pitchFamily="50" charset="-128"/>
              </a:rPr>
              <a:t>万円を利率</a:t>
            </a:r>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％で</a:t>
            </a:r>
            <a:r>
              <a:rPr lang="en-US" altLang="ja-JP" sz="2000" dirty="0" smtClean="0">
                <a:latin typeface="Meiryo UI" panose="020B0604030504040204" pitchFamily="50" charset="-128"/>
                <a:ea typeface="Meiryo UI" panose="020B0604030504040204" pitchFamily="50" charset="-128"/>
              </a:rPr>
              <a:t>40</a:t>
            </a:r>
            <a:r>
              <a:rPr lang="ja-JP" altLang="en-US" sz="2000" dirty="0" smtClean="0">
                <a:latin typeface="Meiryo UI" panose="020B0604030504040204" pitchFamily="50" charset="-128"/>
                <a:ea typeface="Meiryo UI" panose="020B0604030504040204" pitchFamily="50" charset="-128"/>
              </a:rPr>
              <a:t>年運用する場合</a:t>
            </a:r>
            <a:endParaRPr lang="ja-JP" altLang="en-US" sz="2000" dirty="0">
              <a:latin typeface="Meiryo UI" panose="020B0604030504040204" pitchFamily="50" charset="-128"/>
              <a:ea typeface="Meiryo UI" panose="020B0604030504040204" pitchFamily="50" charset="-128"/>
            </a:endParaRPr>
          </a:p>
        </p:txBody>
      </p:sp>
      <p:graphicFrame>
        <p:nvGraphicFramePr>
          <p:cNvPr id="52" name="グラフ 51"/>
          <p:cNvGraphicFramePr>
            <a:graphicFrameLocks/>
          </p:cNvGraphicFramePr>
          <p:nvPr>
            <p:extLst/>
          </p:nvPr>
        </p:nvGraphicFramePr>
        <p:xfrm>
          <a:off x="650630" y="3287647"/>
          <a:ext cx="6576645" cy="2663249"/>
        </p:xfrm>
        <a:graphic>
          <a:graphicData uri="http://schemas.openxmlformats.org/drawingml/2006/chart">
            <c:chart xmlns:c="http://schemas.openxmlformats.org/drawingml/2006/chart" xmlns:r="http://schemas.openxmlformats.org/officeDocument/2006/relationships" r:id="rId3"/>
          </a:graphicData>
        </a:graphic>
      </p:graphicFrame>
      <p:sp>
        <p:nvSpPr>
          <p:cNvPr id="53" name="テキスト ボックス 52"/>
          <p:cNvSpPr txBox="1"/>
          <p:nvPr/>
        </p:nvSpPr>
        <p:spPr>
          <a:xfrm>
            <a:off x="7120008" y="4599687"/>
            <a:ext cx="1195754" cy="387414"/>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300</a:t>
            </a:r>
            <a:r>
              <a:rPr kumimoji="1" lang="ja-JP" altLang="en-US" dirty="0" smtClean="0">
                <a:latin typeface="Meiryo UI" panose="020B0604030504040204" pitchFamily="50" charset="-128"/>
                <a:ea typeface="Meiryo UI" panose="020B0604030504040204" pitchFamily="50" charset="-128"/>
              </a:rPr>
              <a:t>万円</a:t>
            </a:r>
            <a:endParaRPr kumimoji="1" lang="en-US" altLang="ja-JP"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063733" y="3283054"/>
            <a:ext cx="1195754" cy="387414"/>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rPr>
              <a:t>704</a:t>
            </a:r>
            <a:r>
              <a:rPr kumimoji="1" lang="ja-JP" altLang="en-US" dirty="0" smtClean="0">
                <a:latin typeface="Meiryo UI" panose="020B0604030504040204" pitchFamily="50" charset="-128"/>
                <a:ea typeface="Meiryo UI" panose="020B0604030504040204" pitchFamily="50" charset="-128"/>
              </a:rPr>
              <a:t>万円</a:t>
            </a:r>
            <a:endParaRPr kumimoji="1" lang="en-US" altLang="ja-JP" dirty="0" smtClean="0">
              <a:latin typeface="Meiryo UI" panose="020B0604030504040204" pitchFamily="50" charset="-128"/>
              <a:ea typeface="Meiryo UI" panose="020B0604030504040204" pitchFamily="50" charset="-128"/>
            </a:endParaRPr>
          </a:p>
        </p:txBody>
      </p:sp>
      <p:cxnSp>
        <p:nvCxnSpPr>
          <p:cNvPr id="57" name="直線矢印コネクタ 56"/>
          <p:cNvCxnSpPr/>
          <p:nvPr/>
        </p:nvCxnSpPr>
        <p:spPr>
          <a:xfrm>
            <a:off x="7010400" y="3822598"/>
            <a:ext cx="23440" cy="951357"/>
          </a:xfrm>
          <a:prstGeom prst="straightConnector1">
            <a:avLst/>
          </a:prstGeom>
          <a:ln w="1016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104183" y="3640843"/>
            <a:ext cx="1916725" cy="485774"/>
          </a:xfrm>
          <a:prstGeom prst="rect">
            <a:avLst/>
          </a:prstGeom>
          <a:noFill/>
        </p:spPr>
        <p:txBody>
          <a:bodyPr wrap="squar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複利の効果</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369276" y="2858322"/>
            <a:ext cx="1266093"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（万円）</a:t>
            </a:r>
            <a:endParaRPr kumimoji="1" lang="ja-JP" altLang="en-US"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6316978" y="5666602"/>
            <a:ext cx="1266093"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（時間）</a:t>
            </a:r>
            <a:endParaRPr kumimoji="1" lang="ja-JP" altLang="en-US" dirty="0">
              <a:latin typeface="Meiryo UI" panose="020B0604030504040204" pitchFamily="50" charset="-128"/>
              <a:ea typeface="Meiryo UI" panose="020B0604030504040204" pitchFamily="50" charset="-128"/>
            </a:endParaRPr>
          </a:p>
        </p:txBody>
      </p:sp>
      <p:sp>
        <p:nvSpPr>
          <p:cNvPr id="1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43</a:t>
            </a:fld>
            <a:endParaRPr lang="en-US" altLang="ja-JP" dirty="0"/>
          </a:p>
        </p:txBody>
      </p:sp>
    </p:spTree>
    <p:extLst>
      <p:ext uri="{BB962C8B-B14F-4D97-AF65-F5344CB8AC3E}">
        <p14:creationId xmlns:p14="http://schemas.microsoft.com/office/powerpoint/2010/main" val="196838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172278080"/>
              </p:ext>
            </p:extLst>
          </p:nvPr>
        </p:nvGraphicFramePr>
        <p:xfrm>
          <a:off x="882529" y="1999501"/>
          <a:ext cx="7529992" cy="4261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extLst/>
          </p:nvPr>
        </p:nvGraphicFramePr>
        <p:xfrm>
          <a:off x="317989" y="41736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金利の推移</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タイトル 1"/>
          <p:cNvSpPr txBox="1">
            <a:spLocks/>
          </p:cNvSpPr>
          <p:nvPr/>
        </p:nvSpPr>
        <p:spPr>
          <a:xfrm>
            <a:off x="626155" y="807684"/>
            <a:ext cx="8042740" cy="518457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1044658" y="1690509"/>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a:xfrm>
            <a:off x="694101" y="6210300"/>
            <a:ext cx="7854618" cy="664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（出所）日本銀行</a:t>
            </a:r>
          </a:p>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1995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月までは公定歩合（基準貸付利率）、それ以降は無担保コール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物レートの月中平均金利</a:t>
            </a:r>
          </a:p>
        </p:txBody>
      </p:sp>
      <p:sp>
        <p:nvSpPr>
          <p:cNvPr id="15" name="タイトル 1"/>
          <p:cNvSpPr txBox="1">
            <a:spLocks/>
          </p:cNvSpPr>
          <p:nvPr/>
        </p:nvSpPr>
        <p:spPr>
          <a:xfrm>
            <a:off x="8004206" y="5884981"/>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a:spLocks noChangeArrowheads="1"/>
          </p:cNvSpPr>
          <p:nvPr/>
        </p:nvSpPr>
        <p:spPr bwMode="auto">
          <a:xfrm>
            <a:off x="1870654" y="1208078"/>
            <a:ext cx="2772005" cy="56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2" rIns="91246" bIns="45622"/>
          <a:lstStyle>
            <a:lvl1pPr>
              <a:spcBef>
                <a:spcPct val="20000"/>
              </a:spcBef>
              <a:buChar char="•"/>
              <a:defRPr sz="4300">
                <a:solidFill>
                  <a:schemeClr val="tx1"/>
                </a:solidFill>
                <a:latin typeface="Arial" pitchFamily="34" charset="0"/>
                <a:ea typeface="ＭＳ Ｐゴシック" pitchFamily="50" charset="-128"/>
                <a:sym typeface="Arial" pitchFamily="34" charset="0"/>
              </a:defRPr>
            </a:lvl1pPr>
            <a:lvl2pPr marL="1033463" indent="-392113">
              <a:spcBef>
                <a:spcPct val="20000"/>
              </a:spcBef>
              <a:buChar char="–"/>
              <a:defRPr sz="4100">
                <a:solidFill>
                  <a:schemeClr val="tx1"/>
                </a:solidFill>
                <a:latin typeface="Arial" pitchFamily="34" charset="0"/>
                <a:ea typeface="ＭＳ Ｐゴシック" pitchFamily="50" charset="-128"/>
                <a:sym typeface="Arial" pitchFamily="34" charset="0"/>
              </a:defRPr>
            </a:lvl2pPr>
            <a:lvl3pPr marL="1593850" indent="-314325">
              <a:spcBef>
                <a:spcPct val="20000"/>
              </a:spcBef>
              <a:buChar char="•"/>
              <a:defRPr sz="3400">
                <a:solidFill>
                  <a:schemeClr val="tx1"/>
                </a:solidFill>
                <a:latin typeface="Arial" pitchFamily="34" charset="0"/>
                <a:ea typeface="ＭＳ Ｐゴシック" pitchFamily="50" charset="-128"/>
                <a:sym typeface="Arial" pitchFamily="34" charset="0"/>
              </a:defRPr>
            </a:lvl3pPr>
            <a:lvl4pPr marL="2233613" indent="-312738">
              <a:spcBef>
                <a:spcPct val="20000"/>
              </a:spcBef>
              <a:buChar char="–"/>
              <a:defRPr sz="2700">
                <a:solidFill>
                  <a:schemeClr val="tx1"/>
                </a:solidFill>
                <a:latin typeface="Arial" pitchFamily="34" charset="0"/>
                <a:ea typeface="ＭＳ Ｐゴシック" pitchFamily="50" charset="-128"/>
                <a:sym typeface="Arial" pitchFamily="34" charset="0"/>
              </a:defRPr>
            </a:lvl4pPr>
            <a:lvl5pPr marL="2871788" indent="-312738">
              <a:spcBef>
                <a:spcPct val="20000"/>
              </a:spcBef>
              <a:buChar char="»"/>
              <a:defRPr sz="2700">
                <a:solidFill>
                  <a:schemeClr val="tx1"/>
                </a:solidFill>
                <a:latin typeface="Arial" pitchFamily="34" charset="0"/>
                <a:ea typeface="ＭＳ Ｐゴシック" pitchFamily="50" charset="-128"/>
                <a:sym typeface="Arial" pitchFamily="34" charset="0"/>
              </a:defRPr>
            </a:lvl5pPr>
            <a:lvl6pPr marL="33289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6pPr>
            <a:lvl7pPr marL="37861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7pPr>
            <a:lvl8pPr marL="42433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8pPr>
            <a:lvl9pPr marL="47005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9pPr>
          </a:lstStyle>
          <a:p>
            <a:pPr>
              <a:spcBef>
                <a:spcPct val="0"/>
              </a:spcBef>
              <a:buFontTx/>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銀行</a:t>
            </a:r>
            <a:r>
              <a:rPr lang="ja-JP" altLang="en-US" sz="2800"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に</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預ける ＝</a:t>
            </a:r>
            <a:endParaRPr lang="ja-JP" altLang="en-US" sz="2800"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p:txBody>
      </p:sp>
      <p:sp>
        <p:nvSpPr>
          <p:cNvPr id="16" name="正方形/長方形 1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星 5 1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ChangeArrowheads="1"/>
          </p:cNvSpPr>
          <p:nvPr/>
        </p:nvSpPr>
        <p:spPr bwMode="auto">
          <a:xfrm>
            <a:off x="4383126" y="996377"/>
            <a:ext cx="4779420" cy="114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2" rIns="91246" bIns="45622"/>
          <a:lstStyle>
            <a:lvl1pPr>
              <a:spcBef>
                <a:spcPct val="20000"/>
              </a:spcBef>
              <a:buChar char="•"/>
              <a:defRPr sz="4300">
                <a:solidFill>
                  <a:schemeClr val="tx1"/>
                </a:solidFill>
                <a:latin typeface="Arial" pitchFamily="34" charset="0"/>
                <a:ea typeface="ＭＳ Ｐゴシック" pitchFamily="50" charset="-128"/>
                <a:sym typeface="Arial" pitchFamily="34" charset="0"/>
              </a:defRPr>
            </a:lvl1pPr>
            <a:lvl2pPr marL="1033463" indent="-392113">
              <a:spcBef>
                <a:spcPct val="20000"/>
              </a:spcBef>
              <a:buChar char="–"/>
              <a:defRPr sz="4100">
                <a:solidFill>
                  <a:schemeClr val="tx1"/>
                </a:solidFill>
                <a:latin typeface="Arial" pitchFamily="34" charset="0"/>
                <a:ea typeface="ＭＳ Ｐゴシック" pitchFamily="50" charset="-128"/>
                <a:sym typeface="Arial" pitchFamily="34" charset="0"/>
              </a:defRPr>
            </a:lvl2pPr>
            <a:lvl3pPr marL="1593850" indent="-314325">
              <a:spcBef>
                <a:spcPct val="20000"/>
              </a:spcBef>
              <a:buChar char="•"/>
              <a:defRPr sz="3400">
                <a:solidFill>
                  <a:schemeClr val="tx1"/>
                </a:solidFill>
                <a:latin typeface="Arial" pitchFamily="34" charset="0"/>
                <a:ea typeface="ＭＳ Ｐゴシック" pitchFamily="50" charset="-128"/>
                <a:sym typeface="Arial" pitchFamily="34" charset="0"/>
              </a:defRPr>
            </a:lvl3pPr>
            <a:lvl4pPr marL="2233613" indent="-312738">
              <a:spcBef>
                <a:spcPct val="20000"/>
              </a:spcBef>
              <a:buChar char="–"/>
              <a:defRPr sz="2700">
                <a:solidFill>
                  <a:schemeClr val="tx1"/>
                </a:solidFill>
                <a:latin typeface="Arial" pitchFamily="34" charset="0"/>
                <a:ea typeface="ＭＳ Ｐゴシック" pitchFamily="50" charset="-128"/>
                <a:sym typeface="Arial" pitchFamily="34" charset="0"/>
              </a:defRPr>
            </a:lvl4pPr>
            <a:lvl5pPr marL="2871788" indent="-312738">
              <a:spcBef>
                <a:spcPct val="20000"/>
              </a:spcBef>
              <a:buChar char="»"/>
              <a:defRPr sz="2700">
                <a:solidFill>
                  <a:schemeClr val="tx1"/>
                </a:solidFill>
                <a:latin typeface="Arial" pitchFamily="34" charset="0"/>
                <a:ea typeface="ＭＳ Ｐゴシック" pitchFamily="50" charset="-128"/>
                <a:sym typeface="Arial" pitchFamily="34" charset="0"/>
              </a:defRPr>
            </a:lvl5pPr>
            <a:lvl6pPr marL="33289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6pPr>
            <a:lvl7pPr marL="37861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7pPr>
            <a:lvl8pPr marL="42433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8pPr>
            <a:lvl9pPr marL="47005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9pPr>
          </a:lstStyle>
          <a:p>
            <a:pPr>
              <a:lnSpc>
                <a:spcPct val="100000"/>
              </a:lnSpc>
              <a:spcBef>
                <a:spcPct val="0"/>
              </a:spcBef>
              <a:buFontTx/>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現在の金利は、ほぼゼロ</a:t>
            </a:r>
            <a:endParaRPr lang="en-US" altLang="ja-JP" sz="2800"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a:p>
            <a:pPr>
              <a:lnSpc>
                <a:spcPct val="100000"/>
              </a:lnSpc>
              <a:spcBef>
                <a:spcPct val="0"/>
              </a:spcBef>
              <a:buFontTx/>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金庫に安全に保管してもらう</a:t>
            </a:r>
            <a:endParaRPr lang="ja-JP" altLang="en-US" sz="2800"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44</a:t>
            </a:fld>
            <a:endParaRPr lang="en-US" altLang="ja-JP" dirty="0"/>
          </a:p>
        </p:txBody>
      </p:sp>
    </p:spTree>
    <p:extLst>
      <p:ext uri="{BB962C8B-B14F-4D97-AF65-F5344CB8AC3E}">
        <p14:creationId xmlns:p14="http://schemas.microsoft.com/office/powerpoint/2010/main" val="7655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a:off x="2089775" y="1911322"/>
            <a:ext cx="4106309" cy="2408351"/>
          </a:xfrm>
          <a:prstGeom prst="triangle">
            <a:avLst>
              <a:gd name="adj" fmla="val 52843"/>
            </a:avLst>
          </a:prstGeom>
          <a:noFill/>
          <a:ln w="1270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nvPr>
        </p:nvGraphicFramePr>
        <p:xfrm>
          <a:off x="317988" y="372394"/>
          <a:ext cx="4564212" cy="691908"/>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569900">
                  <a:extLst>
                    <a:ext uri="{9D8B030D-6E8A-4147-A177-3AD203B41FA5}">
                      <a16:colId xmlns:a16="http://schemas.microsoft.com/office/drawing/2014/main" val="20001"/>
                    </a:ext>
                  </a:extLst>
                </a:gridCol>
              </a:tblGrid>
              <a:tr h="691908">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6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楕円 10"/>
          <p:cNvSpPr/>
          <p:nvPr/>
        </p:nvSpPr>
        <p:spPr>
          <a:xfrm>
            <a:off x="3310514" y="1364651"/>
            <a:ext cx="1861190" cy="186119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収益性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楕円 11"/>
          <p:cNvSpPr/>
          <p:nvPr/>
        </p:nvSpPr>
        <p:spPr>
          <a:xfrm>
            <a:off x="1192627" y="3116967"/>
            <a:ext cx="1861190" cy="1861190"/>
          </a:xfrm>
          <a:prstGeom prst="ellipse">
            <a:avLst/>
          </a:prstGeom>
          <a:solidFill>
            <a:schemeClr val="accent3"/>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安全性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楕円 12"/>
          <p:cNvSpPr/>
          <p:nvPr/>
        </p:nvSpPr>
        <p:spPr>
          <a:xfrm>
            <a:off x="5381703" y="3116967"/>
            <a:ext cx="1861190" cy="1861190"/>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流動</a:t>
            </a: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320006" y="1540748"/>
            <a:ext cx="2181577" cy="830997"/>
          </a:xfrm>
          <a:prstGeom prst="rect">
            <a:avLst/>
          </a:prstGeom>
          <a:noFill/>
        </p:spPr>
        <p:txBody>
          <a:bodyPr wrap="square" rtlCol="0">
            <a:spAutoFit/>
          </a:bodyPr>
          <a:lstStyle/>
          <a:p>
            <a:r>
              <a:rPr lang="ja-JP" altLang="en-US" sz="2000" dirty="0" smtClean="0">
                <a:solidFill>
                  <a:schemeClr val="accent2"/>
                </a:solidFill>
                <a:latin typeface="メイリオ" panose="020B0604030504040204" pitchFamily="50" charset="-128"/>
                <a:ea typeface="メイリオ" panose="020B0604030504040204" pitchFamily="50" charset="-128"/>
              </a:rPr>
              <a:t>どのくらい利益が期待できるか</a:t>
            </a:r>
            <a:endParaRPr kumimoji="1" lang="ja-JP" altLang="en-US" sz="2000" dirty="0">
              <a:solidFill>
                <a:schemeClr val="accent2"/>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66058" y="4965685"/>
            <a:ext cx="3105758" cy="461665"/>
          </a:xfrm>
          <a:prstGeom prst="rect">
            <a:avLst/>
          </a:prstGeom>
          <a:noFill/>
        </p:spPr>
        <p:txBody>
          <a:bodyPr wrap="square" rtlCol="0">
            <a:spAutoFit/>
          </a:bodyPr>
          <a:lstStyle/>
          <a:p>
            <a:r>
              <a:rPr lang="ja-JP" altLang="en-US" sz="2000" dirty="0">
                <a:solidFill>
                  <a:schemeClr val="accent3">
                    <a:lumMod val="75000"/>
                  </a:schemeClr>
                </a:solidFill>
                <a:latin typeface="メイリオ" panose="020B0604030504040204" pitchFamily="50" charset="-128"/>
                <a:ea typeface="メイリオ" panose="020B0604030504040204" pitchFamily="50" charset="-128"/>
              </a:rPr>
              <a:t>元本</a:t>
            </a:r>
            <a:r>
              <a:rPr kumimoji="1" lang="ja-JP" altLang="en-US" sz="2000" dirty="0" smtClean="0">
                <a:solidFill>
                  <a:schemeClr val="accent3">
                    <a:lumMod val="75000"/>
                  </a:schemeClr>
                </a:solidFill>
                <a:latin typeface="メイリオ" panose="020B0604030504040204" pitchFamily="50" charset="-128"/>
                <a:ea typeface="メイリオ" panose="020B0604030504040204" pitchFamily="50" charset="-128"/>
              </a:rPr>
              <a:t>が減らないかどうか</a:t>
            </a:r>
            <a:endParaRPr kumimoji="1" lang="ja-JP" altLang="en-US" sz="2000" dirty="0">
              <a:solidFill>
                <a:schemeClr val="accent3">
                  <a:lumMod val="75000"/>
                </a:schemeClr>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4181704" y="4965685"/>
            <a:ext cx="4482790" cy="461665"/>
          </a:xfrm>
          <a:prstGeom prst="rect">
            <a:avLst/>
          </a:prstGeom>
          <a:noFill/>
        </p:spPr>
        <p:txBody>
          <a:bodyPr wrap="square" rtlCol="0">
            <a:spAutoFit/>
          </a:bodyPr>
          <a:lstStyle/>
          <a:p>
            <a:pPr algn="ctr"/>
            <a:r>
              <a:rPr kumimoji="1" lang="ja-JP" altLang="en-US" sz="2000" dirty="0" smtClean="0">
                <a:solidFill>
                  <a:schemeClr val="accent1">
                    <a:lumMod val="75000"/>
                  </a:schemeClr>
                </a:solidFill>
                <a:latin typeface="メイリオ" panose="020B0604030504040204" pitchFamily="50" charset="-128"/>
                <a:ea typeface="メイリオ" panose="020B0604030504040204" pitchFamily="50" charset="-128"/>
              </a:rPr>
              <a:t>お金を引き出しやすいかどうか</a:t>
            </a:r>
            <a:endParaRPr kumimoji="1" lang="ja-JP" altLang="en-US" sz="2000"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17" name="角丸四角形吹き出し 16"/>
          <p:cNvSpPr/>
          <p:nvPr/>
        </p:nvSpPr>
        <p:spPr>
          <a:xfrm>
            <a:off x="5825599" y="1668682"/>
            <a:ext cx="3182448" cy="1174950"/>
          </a:xfrm>
          <a:prstGeom prst="wedgeRoundRectCallout">
            <a:avLst>
              <a:gd name="adj1" fmla="val -60234"/>
              <a:gd name="adj2" fmla="val 42346"/>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2"/>
                </a:solidFill>
                <a:latin typeface="メイリオ" panose="020B0604030504040204" pitchFamily="50" charset="-128"/>
                <a:ea typeface="メイリオ" panose="020B0604030504040204" pitchFamily="50" charset="-128"/>
              </a:rPr>
              <a:t>３つの基準すべてを完全に満たす金融商品はない</a:t>
            </a:r>
            <a:endParaRPr kumimoji="1" lang="ja-JP" altLang="en-US" sz="2000" b="1" dirty="0">
              <a:solidFill>
                <a:schemeClr val="tx2"/>
              </a:solidFill>
              <a:latin typeface="メイリオ" panose="020B0604030504040204" pitchFamily="50" charset="-128"/>
              <a:ea typeface="メイリオ" panose="020B0604030504040204"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45</a:t>
            </a:fld>
            <a:endParaRPr lang="en-US" altLang="ja-JP" dirty="0"/>
          </a:p>
        </p:txBody>
      </p:sp>
      <p:sp>
        <p:nvSpPr>
          <p:cNvPr id="19" name="星 5 1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吹き出し 19"/>
          <p:cNvSpPr/>
          <p:nvPr/>
        </p:nvSpPr>
        <p:spPr>
          <a:xfrm>
            <a:off x="345698" y="5677623"/>
            <a:ext cx="4392557" cy="903284"/>
          </a:xfrm>
          <a:prstGeom prst="wedgeRoundRectCallout">
            <a:avLst>
              <a:gd name="adj1" fmla="val -35143"/>
              <a:gd name="adj2" fmla="val -87364"/>
              <a:gd name="adj3" fmla="val 16667"/>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ja-JP" altLang="en-US" sz="2000" b="1" dirty="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元本</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とは、金融商品の購入・投資に充てた資金の額。いわゆる元手です。</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31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2159255" y="1378525"/>
            <a:ext cx="6702147" cy="2410209"/>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・銀行等にお金を預けること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・給与の受け取り、公共料金の引き落としなどでも利用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・お金の引き出しが簡単（銀行やコンビニの</a:t>
            </a: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ATM</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など）</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u="sng" dirty="0" smtClean="0">
                <a:latin typeface="メイリオ" panose="020B0604030504040204" pitchFamily="50" charset="-128"/>
                <a:ea typeface="メイリオ" panose="020B0604030504040204" pitchFamily="50" charset="-128"/>
                <a:cs typeface="Meiryo UI" panose="020B0604030504040204" pitchFamily="50" charset="-128"/>
              </a:rPr>
              <a:t>元本</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保証あり</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（各金融機関で元本</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1,000</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万円まで</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　　　　　　　その</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利息）</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6" name="角丸四角形吹き出し 25"/>
          <p:cNvSpPr/>
          <p:nvPr/>
        </p:nvSpPr>
        <p:spPr>
          <a:xfrm>
            <a:off x="2018698" y="3951170"/>
            <a:ext cx="3494182" cy="1591394"/>
          </a:xfrm>
          <a:prstGeom prst="wedgeRoundRectCallout">
            <a:avLst>
              <a:gd name="adj1" fmla="val -31151"/>
              <a:gd name="adj2" fmla="val -77162"/>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ja-JP" altLang="en-US" sz="20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元本保証</a:t>
            </a:r>
            <a:r>
              <a:rPr lang="ja-JP" altLang="en-US" sz="2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は、金融商品の購入・投資に充てた</a:t>
            </a:r>
            <a:r>
              <a:rPr lang="ja-JP" altLang="en-US" sz="2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資金が減ることはないということ。</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7" name="タイトル 1"/>
          <p:cNvSpPr txBox="1">
            <a:spLocks/>
          </p:cNvSpPr>
          <p:nvPr/>
        </p:nvSpPr>
        <p:spPr>
          <a:xfrm>
            <a:off x="388272" y="5770801"/>
            <a:ext cx="8263052" cy="62202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38150" lvl="0" indent="-438150"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預金・貯金は、一般的に</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収益性は低い（△）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安全性・流動性は最も高い（◎）。</a:t>
            </a:r>
            <a:endParaRPr lang="en-US" altLang="ja-JP"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847" y="3788734"/>
            <a:ext cx="1451602" cy="1649548"/>
          </a:xfrm>
          <a:prstGeom prst="rect">
            <a:avLst/>
          </a:prstGeom>
        </p:spPr>
      </p:pic>
      <p:cxnSp>
        <p:nvCxnSpPr>
          <p:cNvPr id="29" name="直線コネクタ 28"/>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graphicFrame>
        <p:nvGraphicFramePr>
          <p:cNvPr id="30" name="表 29"/>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主な金融商品の特徴①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46</a:t>
            </a:fld>
            <a:endParaRPr lang="en-US" altLang="ja-JP" dirty="0"/>
          </a:p>
        </p:txBody>
      </p:sp>
      <p:sp>
        <p:nvSpPr>
          <p:cNvPr id="12" name="星 5 11"/>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18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主な金融商品の特徴②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円/楕円 10"/>
          <p:cNvSpPr>
            <a:spLocks noChangeAspect="1"/>
          </p:cNvSpPr>
          <p:nvPr/>
        </p:nvSpPr>
        <p:spPr>
          <a:xfrm>
            <a:off x="395695" y="128919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28" name="タイトル 1"/>
          <p:cNvSpPr txBox="1">
            <a:spLocks/>
          </p:cNvSpPr>
          <p:nvPr/>
        </p:nvSpPr>
        <p:spPr>
          <a:xfrm>
            <a:off x="2234286" y="1393027"/>
            <a:ext cx="5437326" cy="238853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・国や会社にお金を貸すこと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・定期的に利子が支払われ、満期がくれば　額面金額を受け取ることができる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・国が発行するものを「国債」</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会社が発行するものを「社債」という</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spcBef>
                <a:spcPts val="0"/>
              </a:spcBef>
              <a:spcAft>
                <a:spcPts val="0"/>
              </a:spcAft>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・発行した会社等が倒産すると</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、返済</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されない可能性が</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ある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spcBef>
                <a:spcPts val="0"/>
              </a:spcBef>
              <a:spcAft>
                <a:spcPts val="0"/>
              </a:spcAft>
            </a:pP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lnSpc>
                <a:spcPct val="100000"/>
              </a:lnSpc>
              <a:spcBef>
                <a:spcPts val="600"/>
              </a:spcBef>
              <a:spcAft>
                <a:spcPts val="400"/>
              </a:spcAft>
            </a:pPr>
            <a:endParaRPr lang="en-US" altLang="ja-JP" sz="20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lnSpc>
                <a:spcPct val="100000"/>
              </a:lnSpc>
              <a:spcBef>
                <a:spcPts val="600"/>
              </a:spcBef>
              <a:spcAft>
                <a:spcPts val="400"/>
              </a:spcAft>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9" name="タイトル 1"/>
          <p:cNvSpPr txBox="1">
            <a:spLocks/>
          </p:cNvSpPr>
          <p:nvPr/>
        </p:nvSpPr>
        <p:spPr>
          <a:xfrm>
            <a:off x="650816" y="5559357"/>
            <a:ext cx="7650705" cy="97169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債券の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安全性は、国債は高く（◎）、社債は発行企業次第</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。一般的に、</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流動性は低く（△）、</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収益性は、預金より高く、株式より</a:t>
            </a:r>
            <a:r>
              <a:rPr lang="ja-JP" altLang="en-US" sz="22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低い（○） 。</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612" y="3793977"/>
            <a:ext cx="1287339" cy="1532399"/>
          </a:xfrm>
          <a:prstGeom prst="rect">
            <a:avLst/>
          </a:prstGeom>
        </p:spPr>
      </p:pic>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134" y="4091155"/>
            <a:ext cx="1866089" cy="1161640"/>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47</a:t>
            </a:fld>
            <a:endParaRPr lang="en-US" altLang="ja-JP" dirty="0"/>
          </a:p>
        </p:txBody>
      </p:sp>
      <p:sp>
        <p:nvSpPr>
          <p:cNvPr id="13" name="星 5 1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087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2159255" y="1247134"/>
            <a:ext cx="6547424" cy="219254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・購入者（株主</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は会社の一部を所有することになり、　　会社はお金を返す必要はない</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dist">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会社が上げた利益に応じて配当などを受け取ることができる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gn="l">
              <a:spcBef>
                <a:spcPts val="0"/>
              </a:spcBef>
              <a:spcAft>
                <a:spcPts val="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会社の業績や、国内・海外の景気などによって、株式の価値（株価）も変動</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する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14300" indent="-114300" algn="l">
              <a:spcBef>
                <a:spcPts val="0"/>
              </a:spcBef>
              <a:spcAft>
                <a:spcPts val="0"/>
              </a:spcAft>
            </a:pP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l">
              <a:lnSpc>
                <a:spcPct val="100000"/>
              </a:lnSpc>
              <a:spcBef>
                <a:spcPts val="800"/>
              </a:spcBef>
              <a:spcAft>
                <a:spcPts val="200"/>
              </a:spcAft>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主な金融商品の特徴②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598350" y="5964156"/>
            <a:ext cx="8263052" cy="62202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00000"/>
              </a:lnSpc>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株式は、</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安全性は低い（△）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高い収益性（◎）</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が期待できる。</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en-US" altLang="ja-JP" sz="2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流動性は高い（〇）。</a:t>
            </a:r>
            <a:endParaRPr lang="en-US" altLang="ja-JP"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48</a:t>
            </a:fld>
            <a:endParaRPr lang="en-US" altLang="ja-JP"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270" y="3787182"/>
            <a:ext cx="1905814" cy="2105872"/>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252" y="4237926"/>
            <a:ext cx="2221198" cy="1204383"/>
          </a:xfrm>
          <a:prstGeom prst="rect">
            <a:avLst/>
          </a:prstGeom>
        </p:spPr>
      </p:pic>
      <p:sp>
        <p:nvSpPr>
          <p:cNvPr id="14" name="星 5 1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60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bwMode="auto">
          <a:xfrm>
            <a:off x="4590653" y="576321"/>
            <a:ext cx="383897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2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成年年齢引下げ</a:t>
            </a:r>
            <a:endParaRPr lang="ja-JP" altLang="en-US" sz="2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タイトル 1"/>
          <p:cNvSpPr txBox="1">
            <a:spLocks/>
          </p:cNvSpPr>
          <p:nvPr/>
        </p:nvSpPr>
        <p:spPr bwMode="auto">
          <a:xfrm>
            <a:off x="6736233" y="6374903"/>
            <a:ext cx="1760755" cy="43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200" dirty="0" smtClean="0">
                <a:solidFill>
                  <a:srgbClr val="000000"/>
                </a:solidFill>
                <a:latin typeface="Meiryo UI" pitchFamily="50" charset="-128"/>
                <a:ea typeface="Meiryo UI" pitchFamily="50" charset="-128"/>
                <a:cs typeface="Meiryo UI" pitchFamily="50" charset="-128"/>
              </a:rPr>
              <a:t>（出典）消費者庁</a:t>
            </a:r>
            <a:r>
              <a:rPr lang="en-US" altLang="ja-JP" sz="1200" dirty="0" smtClean="0">
                <a:solidFill>
                  <a:srgbClr val="000000"/>
                </a:solidFill>
                <a:latin typeface="Meiryo UI" pitchFamily="50" charset="-128"/>
                <a:ea typeface="Meiryo UI" pitchFamily="50" charset="-128"/>
                <a:cs typeface="Meiryo UI" pitchFamily="50" charset="-128"/>
              </a:rPr>
              <a:t>HP</a:t>
            </a:r>
            <a:endParaRPr lang="ja-JP" altLang="en-US" sz="1200" dirty="0">
              <a:solidFill>
                <a:srgbClr val="000000"/>
              </a:solidFill>
              <a:latin typeface="Meiryo UI" pitchFamily="50" charset="-128"/>
              <a:ea typeface="Meiryo UI" pitchFamily="50" charset="-128"/>
              <a:cs typeface="Meiryo UI" pitchFamily="50" charset="-128"/>
            </a:endParaRPr>
          </a:p>
        </p:txBody>
      </p:sp>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590652" y="1282761"/>
            <a:ext cx="4248548" cy="3580467"/>
          </a:xfrm>
          <a:prstGeom prst="rect">
            <a:avLst/>
          </a:prstGeom>
          <a:noFill/>
        </p:spPr>
        <p:txBody>
          <a:bodyPr wrap="square" rtlCol="0">
            <a:spAutoFit/>
          </a:bodyPr>
          <a:lstStyle/>
          <a:p>
            <a:pPr>
              <a:lnSpc>
                <a:spcPts val="1600"/>
              </a:lnSpc>
            </a:pPr>
            <a:r>
              <a:rPr kumimoji="1" lang="en-US" altLang="ja-JP" sz="2000" dirty="0" smtClean="0">
                <a:latin typeface="Meiryo UI" panose="020B0604030504040204" pitchFamily="50" charset="-128"/>
                <a:ea typeface="Meiryo UI" panose="020B0604030504040204" pitchFamily="50" charset="-128"/>
              </a:rPr>
              <a:t>18</a:t>
            </a:r>
            <a:r>
              <a:rPr kumimoji="1" lang="ja-JP" altLang="en-US" sz="2000" dirty="0" smtClean="0">
                <a:latin typeface="Meiryo UI" panose="020B0604030504040204" pitchFamily="50" charset="-128"/>
                <a:ea typeface="Meiryo UI" panose="020B0604030504040204" pitchFamily="50" charset="-128"/>
              </a:rPr>
              <a:t>歳になると、できるようになること：</a:t>
            </a:r>
            <a:endParaRPr kumimoji="1" lang="en-US" altLang="ja-JP" sz="2000" dirty="0" smtClean="0">
              <a:latin typeface="Meiryo UI" panose="020B0604030504040204" pitchFamily="50" charset="-128"/>
              <a:ea typeface="Meiryo UI" panose="020B0604030504040204" pitchFamily="50" charset="-128"/>
            </a:endParaRPr>
          </a:p>
          <a:p>
            <a:pPr marL="285750"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親の同意がなくとも契約できる</a:t>
            </a:r>
            <a:endParaRPr lang="en-US" altLang="ja-JP" sz="2000" dirty="0" smtClean="0">
              <a:latin typeface="Meiryo UI" panose="020B0604030504040204" pitchFamily="50" charset="-128"/>
              <a:ea typeface="Meiryo UI" panose="020B0604030504040204" pitchFamily="50" charset="-128"/>
            </a:endParaRPr>
          </a:p>
          <a:p>
            <a:pPr marL="742950" lvl="1"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携帯電話を契約する</a:t>
            </a:r>
            <a:endParaRPr lang="en-US" altLang="ja-JP" sz="2000" dirty="0">
              <a:latin typeface="Meiryo UI" panose="020B0604030504040204" pitchFamily="50" charset="-128"/>
              <a:ea typeface="Meiryo UI" panose="020B0604030504040204" pitchFamily="50" charset="-128"/>
            </a:endParaRPr>
          </a:p>
          <a:p>
            <a:pPr marL="742950" lvl="1"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一人暮らし</a:t>
            </a:r>
            <a:r>
              <a:rPr lang="ja-JP" altLang="en-US" sz="2000" dirty="0">
                <a:latin typeface="Meiryo UI" panose="020B0604030504040204" pitchFamily="50" charset="-128"/>
                <a:ea typeface="Meiryo UI" panose="020B0604030504040204" pitchFamily="50" charset="-128"/>
              </a:rPr>
              <a:t>の部屋を</a:t>
            </a:r>
            <a:r>
              <a:rPr lang="ja-JP" altLang="en-US" sz="2000" dirty="0" smtClean="0">
                <a:latin typeface="Meiryo UI" panose="020B0604030504040204" pitchFamily="50" charset="-128"/>
                <a:ea typeface="Meiryo UI" panose="020B0604030504040204" pitchFamily="50" charset="-128"/>
              </a:rPr>
              <a:t>借りる</a:t>
            </a:r>
            <a:endParaRPr lang="en-US" altLang="ja-JP" sz="2000" dirty="0">
              <a:latin typeface="Meiryo UI" panose="020B0604030504040204" pitchFamily="50" charset="-128"/>
              <a:ea typeface="Meiryo UI" panose="020B0604030504040204" pitchFamily="50" charset="-128"/>
            </a:endParaRPr>
          </a:p>
          <a:p>
            <a:pPr marL="742950" lvl="1"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クレジットカード</a:t>
            </a:r>
            <a:r>
              <a:rPr lang="ja-JP" altLang="en-US" sz="2000" dirty="0">
                <a:latin typeface="Meiryo UI" panose="020B0604030504040204" pitchFamily="50" charset="-128"/>
                <a:ea typeface="Meiryo UI" panose="020B0604030504040204" pitchFamily="50" charset="-128"/>
              </a:rPr>
              <a:t>を</a:t>
            </a:r>
            <a:r>
              <a:rPr lang="ja-JP" altLang="en-US" sz="2000" dirty="0" smtClean="0">
                <a:latin typeface="Meiryo UI" panose="020B0604030504040204" pitchFamily="50" charset="-128"/>
                <a:ea typeface="Meiryo UI" panose="020B0604030504040204" pitchFamily="50" charset="-128"/>
              </a:rPr>
              <a:t>つくる</a:t>
            </a:r>
            <a:endParaRPr lang="en-US" altLang="ja-JP" sz="2000" dirty="0">
              <a:latin typeface="Meiryo UI" panose="020B0604030504040204" pitchFamily="50" charset="-128"/>
              <a:ea typeface="Meiryo UI" panose="020B0604030504040204" pitchFamily="50" charset="-128"/>
            </a:endParaRPr>
          </a:p>
          <a:p>
            <a:pPr marL="742950" lvl="1"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ローン</a:t>
            </a:r>
            <a:r>
              <a:rPr lang="ja-JP" altLang="en-US" sz="2000" dirty="0">
                <a:latin typeface="Meiryo UI" panose="020B0604030504040204" pitchFamily="50" charset="-128"/>
                <a:ea typeface="Meiryo UI" panose="020B0604030504040204" pitchFamily="50" charset="-128"/>
              </a:rPr>
              <a:t>を</a:t>
            </a:r>
            <a:r>
              <a:rPr lang="ja-JP" altLang="en-US" sz="2000" dirty="0" smtClean="0">
                <a:latin typeface="Meiryo UI" panose="020B0604030504040204" pitchFamily="50" charset="-128"/>
                <a:ea typeface="Meiryo UI" panose="020B0604030504040204" pitchFamily="50" charset="-128"/>
              </a:rPr>
              <a:t>組む　など</a:t>
            </a:r>
            <a:endParaRPr lang="en-US" altLang="ja-JP" sz="2000" dirty="0" smtClean="0">
              <a:latin typeface="Meiryo UI" panose="020B0604030504040204" pitchFamily="50" charset="-128"/>
              <a:ea typeface="Meiryo UI" panose="020B0604030504040204" pitchFamily="50" charset="-128"/>
            </a:endParaRPr>
          </a:p>
          <a:p>
            <a:pPr>
              <a:lnSpc>
                <a:spcPts val="1600"/>
              </a:lnSpc>
            </a:pPr>
            <a:endParaRPr lang="en-US" altLang="ja-JP" sz="2000" dirty="0" smtClean="0">
              <a:latin typeface="Meiryo UI" panose="020B0604030504040204" pitchFamily="50" charset="-128"/>
              <a:ea typeface="Meiryo UI" panose="020B0604030504040204" pitchFamily="50" charset="-128"/>
            </a:endParaRPr>
          </a:p>
          <a:p>
            <a:pPr>
              <a:lnSpc>
                <a:spcPts val="1600"/>
              </a:lnSpc>
            </a:pPr>
            <a:r>
              <a:rPr lang="en-US" altLang="ja-JP" sz="2000" dirty="0">
                <a:latin typeface="Meiryo UI" panose="020B0604030504040204" pitchFamily="50" charset="-128"/>
                <a:ea typeface="Meiryo UI" panose="020B0604030504040204" pitchFamily="50" charset="-128"/>
              </a:rPr>
              <a:t>20</a:t>
            </a:r>
            <a:r>
              <a:rPr lang="ja-JP" altLang="en-US" sz="2000" dirty="0" smtClean="0">
                <a:latin typeface="Meiryo UI" panose="020B0604030504040204" pitchFamily="50" charset="-128"/>
                <a:ea typeface="Meiryo UI" panose="020B0604030504040204" pitchFamily="50" charset="-128"/>
              </a:rPr>
              <a:t>歳にならないと、できないこと：</a:t>
            </a:r>
            <a:endParaRPr lang="en-US" altLang="ja-JP" sz="2000" dirty="0" smtClean="0">
              <a:latin typeface="Meiryo UI" panose="020B0604030504040204" pitchFamily="50" charset="-128"/>
              <a:ea typeface="Meiryo UI" panose="020B0604030504040204" pitchFamily="50" charset="-128"/>
            </a:endParaRPr>
          </a:p>
          <a:p>
            <a:pPr marL="285750"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飲酒する</a:t>
            </a:r>
            <a:endParaRPr lang="en-US" altLang="ja-JP" sz="2000" dirty="0" smtClean="0">
              <a:latin typeface="Meiryo UI" panose="020B0604030504040204" pitchFamily="50" charset="-128"/>
              <a:ea typeface="Meiryo UI" panose="020B0604030504040204" pitchFamily="50" charset="-128"/>
            </a:endParaRPr>
          </a:p>
          <a:p>
            <a:pPr marL="285750"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喫煙する</a:t>
            </a:r>
            <a:endParaRPr lang="en-US" altLang="ja-JP" sz="2000" dirty="0" smtClean="0">
              <a:latin typeface="Meiryo UI" panose="020B0604030504040204" pitchFamily="50" charset="-128"/>
              <a:ea typeface="Meiryo UI" panose="020B0604030504040204" pitchFamily="50" charset="-128"/>
            </a:endParaRPr>
          </a:p>
          <a:p>
            <a:pPr marL="285750"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競馬等の投票券を購入する　など</a:t>
            </a:r>
            <a:endParaRPr lang="en-US" altLang="ja-JP" sz="2000" dirty="0" smtClean="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39699" y="576321"/>
            <a:ext cx="4264529" cy="5989155"/>
          </a:xfrm>
          <a:prstGeom prst="rect">
            <a:avLst/>
          </a:prstGeom>
        </p:spPr>
      </p:pic>
      <p:sp>
        <p:nvSpPr>
          <p:cNvPr id="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a:t>
            </a:fld>
            <a:endParaRPr lang="en-US" altLang="ja-JP" dirty="0"/>
          </a:p>
        </p:txBody>
      </p:sp>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3407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2159255" y="1090533"/>
            <a:ext cx="6507668" cy="2695527"/>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lvl="0" indent="-177800" algn="l">
              <a:lnSpc>
                <a:spcPct val="100000"/>
              </a:lnSpc>
              <a:spcBef>
                <a:spcPts val="600"/>
              </a:spcBef>
              <a:spcAft>
                <a:spcPts val="400"/>
              </a:spcAft>
              <a:tabLst>
                <a:tab pos="266700" algn="l"/>
              </a:tabLs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・多く</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の人から集めたお金を、１つにまとめて大きな</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資金にし、</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株式や債券</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など</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に</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投資する</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仕組み</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7800" lvl="0" indent="-177800" algn="l">
              <a:lnSpc>
                <a:spcPct val="100000"/>
              </a:lnSpc>
              <a:spcBef>
                <a:spcPts val="600"/>
              </a:spcBef>
              <a:spcAft>
                <a:spcPts val="400"/>
              </a:spcAft>
              <a:tabLst>
                <a:tab pos="266700" algn="l"/>
              </a:tabLst>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ファンドともいう</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7800" lvl="0" indent="-177800" algn="l">
              <a:lnSpc>
                <a:spcPct val="100000"/>
              </a:lnSpc>
              <a:spcBef>
                <a:spcPts val="600"/>
              </a:spcBef>
              <a:spcAft>
                <a:spcPts val="400"/>
              </a:spcAft>
              <a:tabLst>
                <a:tab pos="266700" algn="l"/>
              </a:tabLs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株価の変動などによって、価格が日々変動</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する</a:t>
            </a:r>
            <a:r>
              <a:rPr lang="ja-JP" altLang="en-US" sz="2000" dirty="0" smtClean="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l">
              <a:lnSpc>
                <a:spcPct val="100000"/>
              </a:lnSpc>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・少ない金額から購入できたり、分散投資もしやすい</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主な金融商品の特徴③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en-US" sz="28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信託</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486224" y="5935776"/>
            <a:ext cx="8749216" cy="77692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投資信託の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収益性、安全性は、投資対象次第</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流動性は高い（〇）。</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3"/>
          <a:stretch>
            <a:fillRect/>
          </a:stretch>
        </p:blipFill>
        <p:spPr>
          <a:xfrm>
            <a:off x="1281987" y="3274195"/>
            <a:ext cx="7579415" cy="2696257"/>
          </a:xfrm>
          <a:prstGeom prst="rect">
            <a:avLst/>
          </a:prstGeom>
        </p:spPr>
      </p:pic>
      <p:cxnSp>
        <p:nvCxnSpPr>
          <p:cNvPr id="17" name="直線コネクタ 16"/>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488" y="4036275"/>
            <a:ext cx="905397" cy="449681"/>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49</a:t>
            </a:fld>
            <a:endParaRPr lang="en-US" altLang="ja-JP" dirty="0"/>
          </a:p>
        </p:txBody>
      </p:sp>
      <p:sp>
        <p:nvSpPr>
          <p:cNvPr id="18" name="星 5 1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89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nvPr>
        </p:nvGraphicFramePr>
        <p:xfrm>
          <a:off x="431814" y="440009"/>
          <a:ext cx="5459321" cy="622592"/>
        </p:xfrm>
        <a:graphic>
          <a:graphicData uri="http://schemas.openxmlformats.org/drawingml/2006/table">
            <a:tbl>
              <a:tblPr firstRow="1" bandRow="1">
                <a:tableStyleId>{5C22544A-7EE6-4342-B048-85BDC9FD1C3A}</a:tableStyleId>
              </a:tblPr>
              <a:tblGrid>
                <a:gridCol w="1439849">
                  <a:extLst>
                    <a:ext uri="{9D8B030D-6E8A-4147-A177-3AD203B41FA5}">
                      <a16:colId xmlns:a16="http://schemas.microsoft.com/office/drawing/2014/main" val="20000"/>
                    </a:ext>
                  </a:extLst>
                </a:gridCol>
                <a:gridCol w="4019472">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4-10.</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主な金融商品の特徴まとめ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タイトル 1"/>
          <p:cNvSpPr txBox="1">
            <a:spLocks/>
          </p:cNvSpPr>
          <p:nvPr/>
        </p:nvSpPr>
        <p:spPr>
          <a:xfrm>
            <a:off x="468024" y="5750253"/>
            <a:ext cx="8065076" cy="77692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３つとも</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の金融商品はありません。目的に応じて使い分けましょう。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50</a:t>
            </a:fld>
            <a:endParaRPr lang="en-US" altLang="ja-JP" dirty="0"/>
          </a:p>
        </p:txBody>
      </p:sp>
      <p:sp>
        <p:nvSpPr>
          <p:cNvPr id="18" name="星 5 1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782209707"/>
              </p:ext>
            </p:extLst>
          </p:nvPr>
        </p:nvGraphicFramePr>
        <p:xfrm>
          <a:off x="1076779" y="1238047"/>
          <a:ext cx="6599300" cy="4169090"/>
        </p:xfrm>
        <a:graphic>
          <a:graphicData uri="http://schemas.openxmlformats.org/drawingml/2006/table">
            <a:tbl>
              <a:tblPr>
                <a:tableStyleId>{5C22544A-7EE6-4342-B048-85BDC9FD1C3A}</a:tableStyleId>
              </a:tblPr>
              <a:tblGrid>
                <a:gridCol w="1867658">
                  <a:extLst>
                    <a:ext uri="{9D8B030D-6E8A-4147-A177-3AD203B41FA5}">
                      <a16:colId xmlns:a16="http://schemas.microsoft.com/office/drawing/2014/main" val="3574052847"/>
                    </a:ext>
                  </a:extLst>
                </a:gridCol>
                <a:gridCol w="1577214">
                  <a:extLst>
                    <a:ext uri="{9D8B030D-6E8A-4147-A177-3AD203B41FA5}">
                      <a16:colId xmlns:a16="http://schemas.microsoft.com/office/drawing/2014/main" val="1523250365"/>
                    </a:ext>
                  </a:extLst>
                </a:gridCol>
                <a:gridCol w="1577214">
                  <a:extLst>
                    <a:ext uri="{9D8B030D-6E8A-4147-A177-3AD203B41FA5}">
                      <a16:colId xmlns:a16="http://schemas.microsoft.com/office/drawing/2014/main" val="4179146359"/>
                    </a:ext>
                  </a:extLst>
                </a:gridCol>
                <a:gridCol w="1577214">
                  <a:extLst>
                    <a:ext uri="{9D8B030D-6E8A-4147-A177-3AD203B41FA5}">
                      <a16:colId xmlns:a16="http://schemas.microsoft.com/office/drawing/2014/main" val="4223062491"/>
                    </a:ext>
                  </a:extLst>
                </a:gridCol>
              </a:tblGrid>
              <a:tr h="804098">
                <a:tc>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安全性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収益性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流動性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009336"/>
                  </a:ext>
                </a:extLst>
              </a:tr>
              <a:tr h="802657">
                <a:tc>
                  <a:txBody>
                    <a:bodyPr/>
                    <a:lstStyle/>
                    <a:p>
                      <a:pPr algn="ctr" rtl="0" fontAlgn="ctr">
                        <a:lnSpc>
                          <a:spcPct val="150000"/>
                        </a:lnSpc>
                      </a:pPr>
                      <a:r>
                        <a:rPr lang="ja-JP" altLang="en-US" sz="2400" u="none" strike="noStrike" dirty="0">
                          <a:solidFill>
                            <a:schemeClr val="tx1"/>
                          </a:solidFill>
                          <a:effectLst/>
                          <a:latin typeface="Meiryo UI" panose="020B0604030504040204" pitchFamily="50" charset="-128"/>
                          <a:ea typeface="Meiryo UI" panose="020B0604030504040204" pitchFamily="50" charset="-128"/>
                        </a:rPr>
                        <a:t>預金・貯金</a:t>
                      </a:r>
                      <a:endParaRPr lang="ja-JP" altLang="en-US" sz="2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3600" b="1" u="none" strike="noStrike" dirty="0" smtClean="0">
                          <a:solidFill>
                            <a:schemeClr val="tx1"/>
                          </a:solidFill>
                          <a:effectLst/>
                          <a:latin typeface="+mn-ea"/>
                          <a:ea typeface="+mn-ea"/>
                        </a:rPr>
                        <a:t>◎</a:t>
                      </a:r>
                      <a:endParaRPr lang="ja-JP" altLang="en-US" sz="36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800" b="1" u="none" strike="noStrike" dirty="0">
                          <a:solidFill>
                            <a:schemeClr val="tx1"/>
                          </a:solidFill>
                          <a:effectLst/>
                          <a:latin typeface="+mn-ea"/>
                          <a:ea typeface="+mn-ea"/>
                        </a:rPr>
                        <a:t>△</a:t>
                      </a:r>
                      <a:endParaRPr lang="ja-JP" altLang="en-US" sz="28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3600" b="1" u="none" strike="noStrike" dirty="0">
                          <a:solidFill>
                            <a:schemeClr val="tx1"/>
                          </a:solidFill>
                          <a:effectLst/>
                          <a:latin typeface="+mn-ea"/>
                          <a:ea typeface="+mn-ea"/>
                        </a:rPr>
                        <a:t>◎</a:t>
                      </a:r>
                      <a:endParaRPr lang="ja-JP" altLang="en-US" sz="36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39129201"/>
                  </a:ext>
                </a:extLst>
              </a:tr>
              <a:tr h="568642">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株式</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800" b="1" u="none" strike="noStrike" dirty="0" smtClean="0">
                          <a:effectLst/>
                          <a:latin typeface="+mn-ea"/>
                          <a:ea typeface="+mn-ea"/>
                        </a:rPr>
                        <a:t>△</a:t>
                      </a:r>
                      <a:endParaRPr lang="ja-JP" altLang="en-US" sz="28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3600" b="1" u="none" strike="noStrike" dirty="0" smtClean="0">
                          <a:effectLst/>
                          <a:latin typeface="+mn-ea"/>
                          <a:ea typeface="+mn-ea"/>
                        </a:rPr>
                        <a:t>◎</a:t>
                      </a:r>
                      <a:endParaRPr lang="ja-JP" altLang="en-US" sz="36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5054894"/>
                  </a:ext>
                </a:extLst>
              </a:tr>
              <a:tr h="758571">
                <a:tc>
                  <a:txBody>
                    <a:bodyPr/>
                    <a:lstStyle/>
                    <a:p>
                      <a:pPr algn="ctr" rtl="0" fontAlgn="ctr">
                        <a:lnSpc>
                          <a:spcPct val="150000"/>
                        </a:lnSpc>
                      </a:pPr>
                      <a:r>
                        <a:rPr lang="ja-JP" altLang="en-US" sz="2400" u="none" strike="noStrike" dirty="0">
                          <a:solidFill>
                            <a:schemeClr val="tx1"/>
                          </a:solidFill>
                          <a:effectLst/>
                          <a:latin typeface="Meiryo UI" panose="020B0604030504040204" pitchFamily="50" charset="-128"/>
                          <a:ea typeface="Meiryo UI" panose="020B0604030504040204" pitchFamily="50" charset="-128"/>
                        </a:rPr>
                        <a:t>債券</a:t>
                      </a:r>
                      <a:endParaRPr lang="ja-JP" altLang="en-US" sz="2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〇</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〇</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0198657"/>
                  </a:ext>
                </a:extLst>
              </a:tr>
              <a:tr h="950976">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投資信託</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a:t>
                      </a:r>
                      <a:r>
                        <a:rPr lang="ja-JP" altLang="en-US" sz="2400" b="1" u="none" strike="noStrike" dirty="0" smtClean="0">
                          <a:effectLst/>
                          <a:latin typeface="Meiryo UI" panose="020B0604030504040204" pitchFamily="50" charset="-128"/>
                          <a:ea typeface="Meiryo UI" panose="020B0604030504040204" pitchFamily="50" charset="-128"/>
                        </a:rPr>
                        <a:t>～</a:t>
                      </a:r>
                      <a:r>
                        <a:rPr lang="ja-JP" altLang="en-US" sz="2400" b="1" u="none" strike="noStrike" dirty="0" smtClean="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r>
                        <a:rPr lang="ja-JP" altLang="en-US" sz="2400" b="1" u="none" strike="noStrike" dirty="0">
                          <a:effectLst/>
                          <a:latin typeface="Meiryo UI" panose="020B0604030504040204" pitchFamily="50" charset="-128"/>
                          <a:ea typeface="Meiryo UI" panose="020B0604030504040204" pitchFamily="50" charset="-128"/>
                        </a:rPr>
                        <a:t>～</a:t>
                      </a:r>
                      <a:r>
                        <a:rPr lang="ja-JP" altLang="en-US" sz="3600" u="none" strike="noStrike" dirty="0">
                          <a:effectLst/>
                          <a:latin typeface="+mn-ea"/>
                          <a:ea typeface="+mn-ea"/>
                        </a:rPr>
                        <a:t>◎</a:t>
                      </a:r>
                      <a:endParaRPr lang="ja-JP" altLang="en-US" sz="2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3923610"/>
                  </a:ext>
                </a:extLst>
              </a:tr>
            </a:tbl>
          </a:graphicData>
        </a:graphic>
      </p:graphicFrame>
    </p:spTree>
    <p:extLst>
      <p:ext uri="{BB962C8B-B14F-4D97-AF65-F5344CB8AC3E}">
        <p14:creationId xmlns:p14="http://schemas.microsoft.com/office/powerpoint/2010/main" val="32746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848428" y="3099275"/>
            <a:ext cx="3128920" cy="2181924"/>
          </a:xfrm>
          <a:prstGeom prst="roundRect">
            <a:avLst>
              <a:gd name="adj" fmla="val 101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5157018" y="3099275"/>
            <a:ext cx="3298168" cy="2181924"/>
          </a:xfrm>
          <a:prstGeom prst="roundRect">
            <a:avLst>
              <a:gd name="adj" fmla="val 101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3837812861"/>
              </p:ext>
            </p:extLst>
          </p:nvPr>
        </p:nvGraphicFramePr>
        <p:xfrm>
          <a:off x="431814" y="440009"/>
          <a:ext cx="5459320" cy="622592"/>
        </p:xfrm>
        <a:graphic>
          <a:graphicData uri="http://schemas.openxmlformats.org/drawingml/2006/table">
            <a:tbl>
              <a:tblPr firstRow="1" bandRow="1">
                <a:tableStyleId>{5C22544A-7EE6-4342-B048-85BDC9FD1C3A}</a:tableStyleId>
              </a:tblPr>
              <a:tblGrid>
                <a:gridCol w="1109119">
                  <a:extLst>
                    <a:ext uri="{9D8B030D-6E8A-4147-A177-3AD203B41FA5}">
                      <a16:colId xmlns:a16="http://schemas.microsoft.com/office/drawing/2014/main" val="20000"/>
                    </a:ext>
                  </a:extLst>
                </a:gridCol>
                <a:gridCol w="435020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リスクとは？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タイトル 1"/>
          <p:cNvSpPr txBox="1">
            <a:spLocks/>
          </p:cNvSpPr>
          <p:nvPr/>
        </p:nvSpPr>
        <p:spPr>
          <a:xfrm>
            <a:off x="844062" y="1247134"/>
            <a:ext cx="7862617" cy="179646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42900" lvl="0" indent="-342900" algn="l">
              <a:lnSpc>
                <a:spcPct val="100000"/>
              </a:lnSpc>
              <a:spcBef>
                <a:spcPts val="800"/>
              </a:spcBef>
              <a:spcAft>
                <a:spcPts val="200"/>
              </a:spcAft>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お金</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を運用した結果、得られる利益や損失のことを「リターン」</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といいます。</a:t>
            </a:r>
            <a:endParaRPr lang="en-US" altLang="ja-JP" sz="2400" dirty="0" smtClean="0">
              <a:latin typeface="メイリオ" panose="020B0604030504040204" pitchFamily="50" charset="-128"/>
              <a:ea typeface="メイリオ" panose="020B0604030504040204" pitchFamily="50" charset="-128"/>
              <a:cs typeface="Meiryo UI" panose="020B0604030504040204" pitchFamily="50" charset="-128"/>
            </a:endParaRPr>
          </a:p>
          <a:p>
            <a:pPr marL="342900" lvl="0" indent="-342900" algn="l">
              <a:lnSpc>
                <a:spcPct val="100000"/>
              </a:lnSpc>
              <a:spcBef>
                <a:spcPts val="800"/>
              </a:spcBef>
              <a:spcAft>
                <a:spcPts val="200"/>
              </a:spcAft>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この</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ようなリターンの不確実性の大きさ、振れ幅の大きさのことを「リスク」といいます</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a:t>
            </a:r>
            <a:endParaRPr lang="ja-JP" altLang="en-US" sz="2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タイトル 1"/>
          <p:cNvSpPr txBox="1">
            <a:spLocks/>
          </p:cNvSpPr>
          <p:nvPr/>
        </p:nvSpPr>
        <p:spPr>
          <a:xfrm>
            <a:off x="2562811" y="3040992"/>
            <a:ext cx="2500568" cy="42301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株式</a:t>
            </a: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タイトル 1"/>
          <p:cNvSpPr txBox="1">
            <a:spLocks/>
          </p:cNvSpPr>
          <p:nvPr/>
        </p:nvSpPr>
        <p:spPr>
          <a:xfrm>
            <a:off x="5860979" y="3059345"/>
            <a:ext cx="2500568" cy="42301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預金</a:t>
            </a: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6" name="直線矢印コネクタ 15"/>
          <p:cNvCxnSpPr/>
          <p:nvPr/>
        </p:nvCxnSpPr>
        <p:spPr>
          <a:xfrm>
            <a:off x="2461767" y="3804864"/>
            <a:ext cx="14809" cy="1226895"/>
          </a:xfrm>
          <a:prstGeom prst="straightConnector1">
            <a:avLst/>
          </a:prstGeom>
          <a:ln w="76200">
            <a:solidFill>
              <a:srgbClr val="E97B8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796515" y="4260908"/>
            <a:ext cx="14809" cy="391533"/>
          </a:xfrm>
          <a:prstGeom prst="straightConnector1">
            <a:avLst/>
          </a:prstGeom>
          <a:ln w="38100">
            <a:solidFill>
              <a:srgbClr val="E97B8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タイトル 1"/>
          <p:cNvSpPr txBox="1">
            <a:spLocks/>
          </p:cNvSpPr>
          <p:nvPr/>
        </p:nvSpPr>
        <p:spPr>
          <a:xfrm>
            <a:off x="1874694" y="3842238"/>
            <a:ext cx="497630" cy="1151260"/>
          </a:xfrm>
          <a:prstGeom prst="rect">
            <a:avLst/>
          </a:prstGeom>
          <a:noFill/>
          <a:ln>
            <a:noFill/>
          </a:ln>
        </p:spPr>
        <p:txBody>
          <a:bodyPr vert="eaVert"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rPr>
              <a:t>リスク大</a:t>
            </a:r>
            <a:endParaRPr lang="en-US" altLang="ja-JP"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1"/>
          <p:cNvSpPr txBox="1">
            <a:spLocks/>
          </p:cNvSpPr>
          <p:nvPr/>
        </p:nvSpPr>
        <p:spPr>
          <a:xfrm>
            <a:off x="5191851" y="3856549"/>
            <a:ext cx="497630" cy="1151260"/>
          </a:xfrm>
          <a:prstGeom prst="rect">
            <a:avLst/>
          </a:prstGeom>
          <a:noFill/>
          <a:ln>
            <a:noFill/>
          </a:ln>
        </p:spPr>
        <p:txBody>
          <a:bodyPr vert="eaVert"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rPr>
              <a:t>リスク小</a:t>
            </a:r>
            <a:endParaRPr lang="en-US" altLang="ja-JP"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3"/>
          <a:stretch>
            <a:fillRect/>
          </a:stretch>
        </p:blipFill>
        <p:spPr>
          <a:xfrm>
            <a:off x="5993728" y="3495643"/>
            <a:ext cx="1956438" cy="1644241"/>
          </a:xfrm>
          <a:prstGeom prst="rect">
            <a:avLst/>
          </a:prstGeom>
        </p:spPr>
      </p:pic>
      <p:sp>
        <p:nvSpPr>
          <p:cNvPr id="22" name="角丸四角形吹き出し 21"/>
          <p:cNvSpPr/>
          <p:nvPr/>
        </p:nvSpPr>
        <p:spPr>
          <a:xfrm>
            <a:off x="161942" y="3040992"/>
            <a:ext cx="1592847" cy="1133352"/>
          </a:xfrm>
          <a:prstGeom prst="wedgeRoundRectCallout">
            <a:avLst>
              <a:gd name="adj1" fmla="val 51656"/>
              <a:gd name="adj2" fmla="val 82277"/>
              <a:gd name="adj3" fmla="val 16667"/>
            </a:avLst>
          </a:prstGeom>
          <a:solidFill>
            <a:schemeClr val="bg1"/>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リターン</a:t>
            </a:r>
            <a:endParaRPr kumimoji="1" lang="en-US" altLang="ja-JP" sz="2400" dirty="0" smtClean="0">
              <a:solidFill>
                <a:srgbClr val="E97B8B"/>
              </a:solidFill>
              <a:latin typeface="メイリオ" panose="020B0604030504040204" pitchFamily="50" charset="-128"/>
              <a:ea typeface="メイリオ" panose="020B0604030504040204" pitchFamily="50" charset="-128"/>
            </a:endParaRPr>
          </a:p>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の振れ幅</a:t>
            </a:r>
            <a:endParaRPr kumimoji="1" lang="ja-JP" altLang="en-US" sz="2400" dirty="0">
              <a:solidFill>
                <a:srgbClr val="E97B8B"/>
              </a:solidFill>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4"/>
          <a:stretch>
            <a:fillRect/>
          </a:stretch>
        </p:blipFill>
        <p:spPr>
          <a:xfrm>
            <a:off x="2716386" y="3504394"/>
            <a:ext cx="1935612" cy="1626738"/>
          </a:xfrm>
          <a:prstGeom prst="rect">
            <a:avLst/>
          </a:prstGeom>
        </p:spPr>
      </p:pic>
      <p:sp>
        <p:nvSpPr>
          <p:cNvPr id="24" name="タイトル 1"/>
          <p:cNvSpPr txBox="1">
            <a:spLocks/>
          </p:cNvSpPr>
          <p:nvPr/>
        </p:nvSpPr>
        <p:spPr bwMode="auto">
          <a:xfrm>
            <a:off x="714335" y="5643297"/>
            <a:ext cx="7880986" cy="77073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金融商品は自分の意思で選ぶため、</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利益・損失は自己責任です。（自己責任原則）</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51</a:t>
            </a:fld>
            <a:endParaRPr lang="en-US" altLang="ja-JP" dirty="0"/>
          </a:p>
        </p:txBody>
      </p:sp>
    </p:spTree>
    <p:extLst>
      <p:ext uri="{BB962C8B-B14F-4D97-AF65-F5344CB8AC3E}">
        <p14:creationId xmlns:p14="http://schemas.microsoft.com/office/powerpoint/2010/main" val="333261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123296358"/>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リスク・リターンの関係</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21" name="直線矢印コネクタ 20"/>
          <p:cNvCxnSpPr/>
          <p:nvPr/>
        </p:nvCxnSpPr>
        <p:spPr>
          <a:xfrm>
            <a:off x="1229144" y="6366004"/>
            <a:ext cx="6487678" cy="7257"/>
          </a:xfrm>
          <a:prstGeom prst="straightConnector1">
            <a:avLst/>
          </a:prstGeom>
          <a:ln w="38100">
            <a:solidFill>
              <a:srgbClr val="14AAEB"/>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1248880" y="1955662"/>
            <a:ext cx="0" cy="4410346"/>
          </a:xfrm>
          <a:prstGeom prst="straightConnector1">
            <a:avLst/>
          </a:prstGeom>
          <a:ln w="38100">
            <a:solidFill>
              <a:srgbClr val="14AAEB"/>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auto">
          <a:xfrm flipV="1">
            <a:off x="804054" y="2475070"/>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bwMode="auto">
          <a:xfrm>
            <a:off x="804054" y="4701072"/>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60521" y="2142599"/>
            <a:ext cx="461665" cy="4016484"/>
          </a:xfrm>
          <a:prstGeom prst="rect">
            <a:avLst/>
          </a:prstGeom>
          <a:noFill/>
        </p:spPr>
        <p:txBody>
          <a:bodyPr vert="eaVert" wrap="none" rtlCol="0">
            <a:spAutoFit/>
          </a:bodyPr>
          <a:lstStyle/>
          <a:p>
            <a:pPr fontAlgn="auto">
              <a:lnSpc>
                <a:spcPct val="100000"/>
              </a:lnSpc>
              <a:spcBef>
                <a:spcPts val="0"/>
              </a:spcBef>
              <a:spcAft>
                <a:spcPts val="0"/>
              </a:spcAft>
            </a:pPr>
            <a:r>
              <a:rPr lang="ja-JP" altLang="en-US" b="1" dirty="0" smtClean="0">
                <a:solidFill>
                  <a:srgbClr val="0070C0"/>
                </a:solidFill>
                <a:latin typeface="メイリオ" pitchFamily="50" charset="-128"/>
                <a:ea typeface="メイリオ" pitchFamily="50" charset="-128"/>
                <a:cs typeface="メイリオ" pitchFamily="50" charset="-128"/>
              </a:rPr>
              <a:t>高　　　       リターン     　　　　低</a:t>
            </a:r>
            <a:endParaRPr lang="ja-JP" altLang="en-US" b="1" dirty="0">
              <a:solidFill>
                <a:srgbClr val="0070C0"/>
              </a:solidFill>
              <a:latin typeface="メイリオ" pitchFamily="50" charset="-128"/>
              <a:ea typeface="メイリオ" pitchFamily="50" charset="-128"/>
              <a:cs typeface="メイリオ" pitchFamily="50" charset="-128"/>
            </a:endParaRPr>
          </a:p>
        </p:txBody>
      </p:sp>
      <p:cxnSp>
        <p:nvCxnSpPr>
          <p:cNvPr id="45" name="直線コネクタ 44"/>
          <p:cNvCxnSpPr/>
          <p:nvPr/>
        </p:nvCxnSpPr>
        <p:spPr bwMode="auto">
          <a:xfrm flipH="1">
            <a:off x="2251594" y="6623598"/>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bwMode="auto">
          <a:xfrm>
            <a:off x="5037107" y="6639528"/>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721014" y="6431838"/>
            <a:ext cx="5186035" cy="424732"/>
          </a:xfrm>
          <a:prstGeom prst="rect">
            <a:avLst/>
          </a:prstGeom>
          <a:noFill/>
        </p:spPr>
        <p:txBody>
          <a:bodyPr wrap="none" rtlCol="0">
            <a:spAutoFit/>
          </a:bodyPr>
          <a:lstStyle/>
          <a:p>
            <a:r>
              <a:rPr lang="ja-JP" altLang="en-US"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低　　　　　　　 　リスク　　　 　　　　　高</a:t>
            </a:r>
            <a:endParaRPr lang="ja-JP" altLang="en-US" b="1" dirty="0">
              <a:solidFill>
                <a:srgbClr val="0070C0"/>
              </a:solidFill>
            </a:endParaRPr>
          </a:p>
        </p:txBody>
      </p:sp>
      <p:sp>
        <p:nvSpPr>
          <p:cNvPr id="15" name="タイトル 1"/>
          <p:cNvSpPr txBox="1">
            <a:spLocks/>
          </p:cNvSpPr>
          <p:nvPr/>
        </p:nvSpPr>
        <p:spPr>
          <a:xfrm>
            <a:off x="751787" y="1132196"/>
            <a:ext cx="6902286" cy="413991"/>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（注）あくまでもイメージです。厳密な表現ではありませんので、ご注意ください。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a:spLocks noChangeAspect="1"/>
          </p:cNvSpPr>
          <p:nvPr/>
        </p:nvSpPr>
        <p:spPr>
          <a:xfrm>
            <a:off x="4198802" y="2728824"/>
            <a:ext cx="2052000" cy="2042546"/>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投資信託</a:t>
            </a:r>
            <a:endParaRPr lang="en-US" altLang="ja-JP" sz="16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a:spLocks noChangeAspect="1"/>
          </p:cNvSpPr>
          <p:nvPr/>
        </p:nvSpPr>
        <p:spPr>
          <a:xfrm>
            <a:off x="1299924" y="4313374"/>
            <a:ext cx="2052000" cy="2020328"/>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a:spLocks noChangeAspect="1"/>
          </p:cNvSpPr>
          <p:nvPr/>
        </p:nvSpPr>
        <p:spPr>
          <a:xfrm>
            <a:off x="5688601" y="2011040"/>
            <a:ext cx="2052000" cy="2019733"/>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a:spLocks noChangeAspect="1"/>
          </p:cNvSpPr>
          <p:nvPr/>
        </p:nvSpPr>
        <p:spPr>
          <a:xfrm>
            <a:off x="2739740" y="3497315"/>
            <a:ext cx="2052000" cy="2019137"/>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a:xfrm>
            <a:off x="409084" y="1608570"/>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441330" y="2075086"/>
            <a:ext cx="4172069" cy="419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リターン </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＝お金を運用した結果としての利益や損失</a:t>
            </a:r>
            <a:endPar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937000" y="5638694"/>
            <a:ext cx="4317999" cy="419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リスク </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利益や損失</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の不確実性</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振れ幅</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a:xfrm>
            <a:off x="7732799" y="6224135"/>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リスク</a:t>
            </a:r>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形吹き出し 1"/>
          <p:cNvSpPr/>
          <p:nvPr/>
        </p:nvSpPr>
        <p:spPr>
          <a:xfrm>
            <a:off x="7229654" y="1339191"/>
            <a:ext cx="1730413" cy="866500"/>
          </a:xfrm>
          <a:prstGeom prst="wedgeEllipseCallout">
            <a:avLst>
              <a:gd name="adj1" fmla="val -60822"/>
              <a:gd name="adj2" fmla="val 12809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会社を</a:t>
            </a:r>
            <a:endParaRPr kumimoji="1" lang="en-US" altLang="ja-JP"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dirty="0" smtClean="0">
                <a:solidFill>
                  <a:srgbClr val="FF0000"/>
                </a:solidFill>
                <a:latin typeface="Meiryo UI" panose="020B0604030504040204" pitchFamily="50" charset="-128"/>
                <a:ea typeface="Meiryo UI" panose="020B0604030504040204" pitchFamily="50" charset="-128"/>
              </a:rPr>
              <a:t>所有する</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3" name="円形吹き出し 22"/>
          <p:cNvSpPr/>
          <p:nvPr/>
        </p:nvSpPr>
        <p:spPr>
          <a:xfrm>
            <a:off x="2326794" y="2605595"/>
            <a:ext cx="1834407" cy="866500"/>
          </a:xfrm>
          <a:prstGeom prst="wedgeEllipseCallout">
            <a:avLst>
              <a:gd name="adj1" fmla="val 23626"/>
              <a:gd name="adj2" fmla="val 13950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Meiryo UI" panose="020B0604030504040204" pitchFamily="50" charset="-128"/>
                <a:ea typeface="Meiryo UI" panose="020B0604030504040204" pitchFamily="50" charset="-128"/>
              </a:rPr>
              <a:t>国</a:t>
            </a:r>
            <a:r>
              <a:rPr lang="ja-JP" altLang="en-US" dirty="0" smtClean="0">
                <a:solidFill>
                  <a:srgbClr val="FF0000"/>
                </a:solidFill>
                <a:latin typeface="Meiryo UI" panose="020B0604030504040204" pitchFamily="50" charset="-128"/>
                <a:ea typeface="Meiryo UI" panose="020B0604030504040204" pitchFamily="50" charset="-128"/>
              </a:rPr>
              <a:t>や会社にお金を貸す</a:t>
            </a:r>
            <a:endParaRPr kumimoji="1" lang="en-US" altLang="ja-JP" dirty="0" smtClean="0">
              <a:solidFill>
                <a:srgbClr val="FF0000"/>
              </a:solidFill>
              <a:latin typeface="Meiryo UI" panose="020B0604030504040204" pitchFamily="50" charset="-128"/>
              <a:ea typeface="Meiryo UI" panose="020B0604030504040204" pitchFamily="50" charset="-128"/>
            </a:endParaRPr>
          </a:p>
        </p:txBody>
      </p:sp>
      <p:sp>
        <p:nvSpPr>
          <p:cNvPr id="25" name="円形吹き出し 24"/>
          <p:cNvSpPr/>
          <p:nvPr/>
        </p:nvSpPr>
        <p:spPr>
          <a:xfrm>
            <a:off x="5853571" y="4372272"/>
            <a:ext cx="2401428" cy="866500"/>
          </a:xfrm>
          <a:prstGeom prst="wedgeEllipseCallout">
            <a:avLst>
              <a:gd name="adj1" fmla="val -67837"/>
              <a:gd name="adj2" fmla="val -9721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latin typeface="Meiryo UI" panose="020B0604030504040204" pitchFamily="50" charset="-128"/>
                <a:ea typeface="Meiryo UI" panose="020B0604030504040204" pitchFamily="50" charset="-128"/>
              </a:rPr>
              <a:t>株式や債券に投資する</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52</a:t>
            </a:fld>
            <a:endParaRPr lang="en-US" altLang="ja-JP" dirty="0"/>
          </a:p>
        </p:txBody>
      </p:sp>
    </p:spTree>
    <p:extLst>
      <p:ext uri="{BB962C8B-B14F-4D97-AF65-F5344CB8AC3E}">
        <p14:creationId xmlns:p14="http://schemas.microsoft.com/office/powerpoint/2010/main" val="176887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 grpId="0" animBg="1"/>
      <p:bldP spid="23" grpId="0" animBg="1"/>
      <p:bldP spid="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環状矢印 36"/>
          <p:cNvSpPr/>
          <p:nvPr/>
        </p:nvSpPr>
        <p:spPr>
          <a:xfrm rot="10800000">
            <a:off x="610990" y="2073814"/>
            <a:ext cx="7029103" cy="4981715"/>
          </a:xfrm>
          <a:prstGeom prst="circularArrow">
            <a:avLst>
              <a:gd name="adj1" fmla="val 8600"/>
              <a:gd name="adj2" fmla="val 763617"/>
              <a:gd name="adj3" fmla="val 20638706"/>
              <a:gd name="adj4" fmla="val 12731882"/>
              <a:gd name="adj5" fmla="val 1516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角丸四角形 40"/>
          <p:cNvSpPr/>
          <p:nvPr/>
        </p:nvSpPr>
        <p:spPr>
          <a:xfrm>
            <a:off x="5878151" y="1968068"/>
            <a:ext cx="3071478" cy="4737532"/>
          </a:xfrm>
          <a:prstGeom prst="roundRect">
            <a:avLst>
              <a:gd name="adj" fmla="val 1253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形吹き出し 24"/>
          <p:cNvSpPr/>
          <p:nvPr/>
        </p:nvSpPr>
        <p:spPr>
          <a:xfrm rot="4030580">
            <a:off x="6629688" y="4627064"/>
            <a:ext cx="1919154" cy="1992503"/>
          </a:xfrm>
          <a:prstGeom prst="wedgeEllipseCallout">
            <a:avLst>
              <a:gd name="adj1" fmla="val -49769"/>
              <a:gd name="adj2" fmla="val 51504"/>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形吹き出し 20"/>
          <p:cNvSpPr/>
          <p:nvPr/>
        </p:nvSpPr>
        <p:spPr>
          <a:xfrm rot="3355895">
            <a:off x="6251595" y="2032940"/>
            <a:ext cx="2595162" cy="2496083"/>
          </a:xfrm>
          <a:prstGeom prst="wedgeEllipseCallout">
            <a:avLst>
              <a:gd name="adj1" fmla="val -30573"/>
              <a:gd name="adj2" fmla="val 56329"/>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005" y="2577363"/>
            <a:ext cx="1111194" cy="1322723"/>
          </a:xfrm>
          <a:prstGeom prst="rect">
            <a:avLst/>
          </a:prstGeom>
        </p:spPr>
      </p:pic>
      <p:sp>
        <p:nvSpPr>
          <p:cNvPr id="9" name="テキスト ボックス 8"/>
          <p:cNvSpPr txBox="1"/>
          <p:nvPr/>
        </p:nvSpPr>
        <p:spPr>
          <a:xfrm>
            <a:off x="722441" y="4221244"/>
            <a:ext cx="793559"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家庭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t="-515"/>
          <a:stretch/>
        </p:blipFill>
        <p:spPr>
          <a:xfrm>
            <a:off x="145141" y="3089802"/>
            <a:ext cx="1817372" cy="1062253"/>
          </a:xfrm>
          <a:prstGeom prst="rect">
            <a:avLst/>
          </a:prstGeom>
        </p:spPr>
      </p:pic>
      <p:sp>
        <p:nvSpPr>
          <p:cNvPr id="8" name="右矢印 7"/>
          <p:cNvSpPr/>
          <p:nvPr/>
        </p:nvSpPr>
        <p:spPr>
          <a:xfrm>
            <a:off x="2007361" y="2984801"/>
            <a:ext cx="2919880" cy="756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株式・債券</a:t>
            </a:r>
            <a:endParaRPr kumimoji="1" lang="ja-JP" altLang="en-US" sz="20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501241" y="2676143"/>
            <a:ext cx="758068"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658666" y="4057511"/>
            <a:ext cx="697565"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政府</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8357" y="2090048"/>
            <a:ext cx="859573" cy="797436"/>
          </a:xfrm>
          <a:prstGeom prst="rect">
            <a:avLst/>
          </a:prstGeom>
        </p:spPr>
      </p:pic>
      <p:sp>
        <p:nvSpPr>
          <p:cNvPr id="23" name="テキスト ボックス 22"/>
          <p:cNvSpPr txBox="1"/>
          <p:nvPr/>
        </p:nvSpPr>
        <p:spPr>
          <a:xfrm>
            <a:off x="6613619" y="2812325"/>
            <a:ext cx="2366441" cy="1200329"/>
          </a:xfrm>
          <a:prstGeom prst="rect">
            <a:avLst/>
          </a:prstGeom>
          <a:noFill/>
        </p:spPr>
        <p:txBody>
          <a:bodyPr wrap="square" rtlCol="0">
            <a:spAutoFit/>
          </a:bodyPr>
          <a:lstStyle/>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設備投資</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商品・サービスの提供</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株主への配当</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従業員への給与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788516" y="5054989"/>
            <a:ext cx="1829414"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公共サービス</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5379" y="5311691"/>
            <a:ext cx="1464612" cy="1063309"/>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0174" y="4221244"/>
            <a:ext cx="1592242" cy="991170"/>
          </a:xfrm>
          <a:prstGeom prst="rect">
            <a:avLst/>
          </a:prstGeom>
        </p:spPr>
      </p:pic>
      <p:sp>
        <p:nvSpPr>
          <p:cNvPr id="38" name="テキスト ボックス 37"/>
          <p:cNvSpPr txBox="1"/>
          <p:nvPr/>
        </p:nvSpPr>
        <p:spPr>
          <a:xfrm>
            <a:off x="6040870" y="878232"/>
            <a:ext cx="2998456" cy="1126462"/>
          </a:xfrm>
          <a:prstGeom prst="rect">
            <a:avLst/>
          </a:prstGeom>
          <a:noFill/>
        </p:spPr>
        <p:txBody>
          <a:bodyPr wrap="square" rtlCol="0">
            <a:spAutoFit/>
          </a:bodyPr>
          <a:lstStyle/>
          <a:p>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預金や投資したお金は</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経済活動に使われる</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656711" y="5582973"/>
            <a:ext cx="2360729" cy="830997"/>
          </a:xfrm>
          <a:prstGeom prst="rect">
            <a:avLst/>
          </a:prstGeom>
          <a:solidFill>
            <a:schemeClr val="bg1">
              <a:alpha val="50000"/>
            </a:schemeClr>
          </a:solidFill>
        </p:spPr>
        <p:txBody>
          <a:bodyPr wrap="square" rtlCol="0">
            <a:spAutoFit/>
          </a:bodyPr>
          <a:lstStyle/>
          <a:p>
            <a:r>
              <a:rPr lang="ja-JP" altLang="en-US"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私たちの生活が</a:t>
            </a:r>
            <a:endParaRPr lang="en-US" altLang="ja-JP"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より豊かで便利に</a:t>
            </a:r>
            <a:endParaRPr lang="en-US" altLang="ja-JP"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右矢印 39"/>
          <p:cNvSpPr/>
          <p:nvPr/>
        </p:nvSpPr>
        <p:spPr>
          <a:xfrm>
            <a:off x="2007361" y="4222349"/>
            <a:ext cx="2892953" cy="720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国債</a:t>
            </a:r>
            <a:endParaRPr kumimoji="1" lang="ja-JP" altLang="en-US"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2777" y="3473769"/>
            <a:ext cx="1009449" cy="1009449"/>
          </a:xfrm>
          <a:prstGeom prst="rect">
            <a:avLst/>
          </a:prstGeom>
          <a:effectLst>
            <a:glow rad="38100">
              <a:srgbClr val="FFFFFF"/>
            </a:glow>
          </a:effectLst>
        </p:spPr>
      </p:pic>
      <p:sp>
        <p:nvSpPr>
          <p:cNvPr id="33" name="テキスト ボックス 32"/>
          <p:cNvSpPr txBox="1"/>
          <p:nvPr/>
        </p:nvSpPr>
        <p:spPr>
          <a:xfrm flipH="1">
            <a:off x="1868531" y="3671420"/>
            <a:ext cx="1226729" cy="461665"/>
          </a:xfrm>
          <a:prstGeom prst="rect">
            <a:avLst/>
          </a:prstGeom>
          <a:noFill/>
        </p:spPr>
        <p:txBody>
          <a:bodyPr wrap="square" rtlCol="0">
            <a:spAutoFit/>
          </a:bodyPr>
          <a:lstStyle/>
          <a:p>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3662540447"/>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339362">
                  <a:extLst>
                    <a:ext uri="{9D8B030D-6E8A-4147-A177-3AD203B41FA5}">
                      <a16:colId xmlns:a16="http://schemas.microsoft.com/office/drawing/2014/main" val="20000"/>
                    </a:ext>
                  </a:extLst>
                </a:gridCol>
                <a:gridCol w="706754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預金と投資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正方形/長方形 4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53</a:t>
            </a:fld>
            <a:endParaRPr lang="en-US" altLang="ja-JP" dirty="0"/>
          </a:p>
        </p:txBody>
      </p:sp>
      <p:grpSp>
        <p:nvGrpSpPr>
          <p:cNvPr id="47" name="グループ化 46"/>
          <p:cNvGrpSpPr/>
          <p:nvPr/>
        </p:nvGrpSpPr>
        <p:grpSpPr>
          <a:xfrm>
            <a:off x="2064772" y="2631567"/>
            <a:ext cx="2466995" cy="234174"/>
            <a:chOff x="2007361" y="2735242"/>
            <a:chExt cx="2466995" cy="331450"/>
          </a:xfrm>
        </p:grpSpPr>
        <p:cxnSp>
          <p:nvCxnSpPr>
            <p:cNvPr id="48" name="直線矢印コネクタ 47"/>
            <p:cNvCxnSpPr/>
            <p:nvPr/>
          </p:nvCxnSpPr>
          <p:spPr>
            <a:xfrm>
              <a:off x="2007361" y="2867853"/>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435366" y="2735242"/>
              <a:ext cx="1676766" cy="331450"/>
            </a:xfrm>
            <a:prstGeom prst="rect">
              <a:avLst/>
            </a:prstGeom>
            <a:solidFill>
              <a:schemeClr val="bg1"/>
            </a:solidFill>
          </p:spPr>
          <p:txBody>
            <a:bodyPr wrap="square" rtlCol="0">
              <a:spAutoFit/>
            </a:bodyPr>
            <a:lstStyle/>
            <a:p>
              <a:pPr algn="ctr">
                <a:lnSpc>
                  <a:spcPct val="50000"/>
                </a:lnSpc>
              </a:pP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配当・利子など　</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2038468" y="4817231"/>
            <a:ext cx="2466995" cy="369332"/>
            <a:chOff x="2007361" y="4817231"/>
            <a:chExt cx="2466995" cy="369332"/>
          </a:xfrm>
        </p:grpSpPr>
        <p:cxnSp>
          <p:nvCxnSpPr>
            <p:cNvPr id="51" name="直線矢印コネクタ 50"/>
            <p:cNvCxnSpPr/>
            <p:nvPr/>
          </p:nvCxnSpPr>
          <p:spPr>
            <a:xfrm>
              <a:off x="2007361" y="5002666"/>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975875" y="4817231"/>
              <a:ext cx="704595" cy="369332"/>
            </a:xfrm>
            <a:prstGeom prst="rect">
              <a:avLst/>
            </a:prstGeom>
            <a:solidFill>
              <a:schemeClr val="bg1"/>
            </a:solidFill>
          </p:spPr>
          <p:txBody>
            <a:bodyPr wrap="square" rtlCol="0">
              <a:spAutoFit/>
            </a:bodyPr>
            <a:lstStyle/>
            <a:p>
              <a:pPr algn="ct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 name="グループ化 2"/>
          <p:cNvGrpSpPr/>
          <p:nvPr/>
        </p:nvGrpSpPr>
        <p:grpSpPr>
          <a:xfrm>
            <a:off x="564609" y="1016338"/>
            <a:ext cx="5453117" cy="1562130"/>
            <a:chOff x="564609" y="1016338"/>
            <a:chExt cx="5453117" cy="1562130"/>
          </a:xfrm>
        </p:grpSpPr>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6919" y="1422319"/>
              <a:ext cx="890367" cy="1011782"/>
            </a:xfrm>
            <a:prstGeom prst="rect">
              <a:avLst/>
            </a:prstGeom>
          </p:spPr>
        </p:pic>
        <p:sp>
          <p:nvSpPr>
            <p:cNvPr id="11" name="右矢印 10"/>
            <p:cNvSpPr/>
            <p:nvPr/>
          </p:nvSpPr>
          <p:spPr>
            <a:xfrm>
              <a:off x="1249680" y="1324084"/>
              <a:ext cx="1540058" cy="720000"/>
            </a:xfrm>
            <a:prstGeom prst="rightArrow">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預金</a:t>
              </a:r>
              <a:endParaRPr kumimoji="1" lang="ja-JP" altLang="en-US" sz="20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1249680" y="1518920"/>
              <a:ext cx="360000" cy="1015988"/>
            </a:xfrm>
            <a:prstGeom prst="rect">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4714391" y="1679843"/>
              <a:ext cx="969845" cy="648000"/>
            </a:xfrm>
            <a:prstGeom prst="rightArrow">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4061189" y="1496608"/>
              <a:ext cx="1301242" cy="360000"/>
            </a:xfrm>
            <a:prstGeom prst="rect">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rPr>
                <a:t>貸出</a:t>
              </a:r>
              <a:endParaRPr kumimoji="1" lang="ja-JP" altLang="en-US" sz="20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868666" y="1016338"/>
              <a:ext cx="1208530" cy="461665"/>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銀行など</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564609" y="1303408"/>
              <a:ext cx="5094069" cy="1275060"/>
              <a:chOff x="533502" y="1303408"/>
              <a:chExt cx="5094069" cy="1275060"/>
            </a:xfrm>
          </p:grpSpPr>
          <p:cxnSp>
            <p:nvCxnSpPr>
              <p:cNvPr id="44" name="直線矢印コネクタ 59"/>
              <p:cNvCxnSpPr/>
              <p:nvPr/>
            </p:nvCxnSpPr>
            <p:spPr>
              <a:xfrm>
                <a:off x="4109009" y="1303408"/>
                <a:ext cx="1518562" cy="1134956"/>
              </a:xfrm>
              <a:prstGeom prst="bentConnector3">
                <a:avLst>
                  <a:gd name="adj1" fmla="val 98782"/>
                </a:avLst>
              </a:prstGeom>
              <a:ln w="28575">
                <a:solidFill>
                  <a:srgbClr val="FCB71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59"/>
              <p:cNvCxnSpPr/>
              <p:nvPr/>
            </p:nvCxnSpPr>
            <p:spPr>
              <a:xfrm flipV="1">
                <a:off x="930307" y="1332410"/>
                <a:ext cx="1891245" cy="1246058"/>
              </a:xfrm>
              <a:prstGeom prst="bentConnector3">
                <a:avLst>
                  <a:gd name="adj1" fmla="val -185"/>
                </a:avLst>
              </a:prstGeom>
              <a:ln w="28575">
                <a:solidFill>
                  <a:srgbClr val="FCB71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33502" y="1758241"/>
                <a:ext cx="666982" cy="369332"/>
              </a:xfrm>
              <a:prstGeom prst="rect">
                <a:avLst/>
              </a:prstGeom>
              <a:solidFill>
                <a:schemeClr val="bg1"/>
              </a:solidFill>
            </p:spPr>
            <p:txBody>
              <a:bodyPr wrap="square" rtlCol="0">
                <a:spAutoFit/>
              </a:bodyPr>
              <a:lstStyle/>
              <a:p>
                <a:pPr algn="ctr"/>
                <a:r>
                  <a:rPr lang="ja-JP" altLang="en-US" b="1" dirty="0">
                    <a:solidFill>
                      <a:srgbClr val="FCB714"/>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rgbClr val="FCB714"/>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3" name="テキスト ボックス 52"/>
            <p:cNvSpPr txBox="1"/>
            <p:nvPr/>
          </p:nvSpPr>
          <p:spPr>
            <a:xfrm>
              <a:off x="5350744" y="1674677"/>
              <a:ext cx="666982" cy="369332"/>
            </a:xfrm>
            <a:prstGeom prst="rect">
              <a:avLst/>
            </a:prstGeom>
            <a:solidFill>
              <a:schemeClr val="bg1"/>
            </a:solidFill>
          </p:spPr>
          <p:txBody>
            <a:bodyPr wrap="square" rtlCol="0">
              <a:spAutoFit/>
            </a:bodyPr>
            <a:lstStyle/>
            <a:p>
              <a:pPr algn="ctr"/>
              <a:r>
                <a:rPr lang="ja-JP" altLang="en-US" b="1" dirty="0">
                  <a:solidFill>
                    <a:srgbClr val="FCB714"/>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rgbClr val="FCB714"/>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星 5 5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889097" y="2811168"/>
            <a:ext cx="1625718" cy="369332"/>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証券会社など</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2523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1000"/>
                                        <p:tgtEl>
                                          <p:spTgt spid="27"/>
                                        </p:tgtEl>
                                      </p:cBhvr>
                                    </p:animEffect>
                                    <p:anim calcmode="lin" valueType="num">
                                      <p:cBhvr>
                                        <p:cTn id="104" dur="1000" fill="hold"/>
                                        <p:tgtEl>
                                          <p:spTgt spid="27"/>
                                        </p:tgtEl>
                                        <p:attrNameLst>
                                          <p:attrName>ppt_x</p:attrName>
                                        </p:attrNameLst>
                                      </p:cBhvr>
                                      <p:tavLst>
                                        <p:tav tm="0">
                                          <p:val>
                                            <p:strVal val="#ppt_x"/>
                                          </p:val>
                                        </p:tav>
                                        <p:tav tm="100000">
                                          <p:val>
                                            <p:strVal val="#ppt_x"/>
                                          </p:val>
                                        </p:tav>
                                      </p:tavLst>
                                    </p:anim>
                                    <p:anim calcmode="lin" valueType="num">
                                      <p:cBhvr>
                                        <p:cTn id="10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1000"/>
                                        <p:tgtEl>
                                          <p:spTgt spid="37"/>
                                        </p:tgtEl>
                                      </p:cBhvr>
                                    </p:animEffect>
                                    <p:anim calcmode="lin" valueType="num">
                                      <p:cBhvr>
                                        <p:cTn id="116" dur="1000" fill="hold"/>
                                        <p:tgtEl>
                                          <p:spTgt spid="37"/>
                                        </p:tgtEl>
                                        <p:attrNameLst>
                                          <p:attrName>ppt_x</p:attrName>
                                        </p:attrNameLst>
                                      </p:cBhvr>
                                      <p:tavLst>
                                        <p:tav tm="0">
                                          <p:val>
                                            <p:strVal val="#ppt_x"/>
                                          </p:val>
                                        </p:tav>
                                        <p:tav tm="100000">
                                          <p:val>
                                            <p:strVal val="#ppt_x"/>
                                          </p:val>
                                        </p:tav>
                                      </p:tavLst>
                                    </p:anim>
                                    <p:anim calcmode="lin" valueType="num">
                                      <p:cBhvr>
                                        <p:cTn id="1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1000"/>
                                        <p:tgtEl>
                                          <p:spTgt spid="47"/>
                                        </p:tgtEl>
                                      </p:cBhvr>
                                    </p:animEffect>
                                    <p:anim calcmode="lin" valueType="num">
                                      <p:cBhvr>
                                        <p:cTn id="123" dur="1000" fill="hold"/>
                                        <p:tgtEl>
                                          <p:spTgt spid="47"/>
                                        </p:tgtEl>
                                        <p:attrNameLst>
                                          <p:attrName>ppt_x</p:attrName>
                                        </p:attrNameLst>
                                      </p:cBhvr>
                                      <p:tavLst>
                                        <p:tav tm="0">
                                          <p:val>
                                            <p:strVal val="#ppt_x"/>
                                          </p:val>
                                        </p:tav>
                                        <p:tav tm="100000">
                                          <p:val>
                                            <p:strVal val="#ppt_x"/>
                                          </p:val>
                                        </p:tav>
                                      </p:tavLst>
                                    </p:anim>
                                    <p:anim calcmode="lin" valueType="num">
                                      <p:cBhvr>
                                        <p:cTn id="124" dur="1000" fill="hold"/>
                                        <p:tgtEl>
                                          <p:spTgt spid="47"/>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1000"/>
                                        <p:tgtEl>
                                          <p:spTgt spid="50"/>
                                        </p:tgtEl>
                                      </p:cBhvr>
                                    </p:animEffect>
                                    <p:anim calcmode="lin" valueType="num">
                                      <p:cBhvr>
                                        <p:cTn id="128" dur="1000" fill="hold"/>
                                        <p:tgtEl>
                                          <p:spTgt spid="50"/>
                                        </p:tgtEl>
                                        <p:attrNameLst>
                                          <p:attrName>ppt_x</p:attrName>
                                        </p:attrNameLst>
                                      </p:cBhvr>
                                      <p:tavLst>
                                        <p:tav tm="0">
                                          <p:val>
                                            <p:strVal val="#ppt_x"/>
                                          </p:val>
                                        </p:tav>
                                        <p:tav tm="100000">
                                          <p:val>
                                            <p:strVal val="#ppt_x"/>
                                          </p:val>
                                        </p:tav>
                                      </p:tavLst>
                                    </p:anim>
                                    <p:anim calcmode="lin" valueType="num">
                                      <p:cBhvr>
                                        <p:cTn id="12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25" grpId="0" animBg="1"/>
      <p:bldP spid="21" grpId="0" animBg="1"/>
      <p:bldP spid="9" grpId="0"/>
      <p:bldP spid="8" grpId="0" animBg="1"/>
      <p:bldP spid="16" grpId="0"/>
      <p:bldP spid="17" grpId="0"/>
      <p:bldP spid="23" grpId="0"/>
      <p:bldP spid="27" grpId="0"/>
      <p:bldP spid="38" grpId="0"/>
      <p:bldP spid="39" grpId="0" animBg="1"/>
      <p:bldP spid="40" grpId="0" animBg="1"/>
      <p:bldP spid="33" grpId="0"/>
      <p:bldP spid="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楕円 6"/>
          <p:cNvSpPr/>
          <p:nvPr/>
        </p:nvSpPr>
        <p:spPr>
          <a:xfrm>
            <a:off x="4553743" y="4321734"/>
            <a:ext cx="4261725" cy="17554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367643" y="1324167"/>
            <a:ext cx="1968323" cy="47670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1200"/>
              </a:spcBef>
              <a:spcAft>
                <a:spcPts val="3600"/>
              </a:spcAft>
            </a:pPr>
            <a:r>
              <a:rPr lang="en-US" altLang="ja-JP" sz="24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24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とは</a:t>
            </a:r>
            <a:endParaRPr lang="ja-JP" altLang="en-US" sz="2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937" y="1081650"/>
            <a:ext cx="3641531" cy="236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35"/>
          <p:cNvSpPr>
            <a:spLocks noChangeArrowheads="1"/>
          </p:cNvSpPr>
          <p:nvPr/>
        </p:nvSpPr>
        <p:spPr bwMode="auto">
          <a:xfrm>
            <a:off x="299130" y="1636785"/>
            <a:ext cx="4806294" cy="192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defRP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持続可能な世界を実現</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ことを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目指して、国連サミットで採択された国際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目標。貧困や飢餓、保健、教育、ジェンダー、環境、生産、雇用など、幅広く</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169</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ターゲットから構成される。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896" y="4559464"/>
            <a:ext cx="941921" cy="1121227"/>
          </a:xfrm>
          <a:prstGeom prst="rect">
            <a:avLst/>
          </a:prstGeom>
        </p:spPr>
      </p:pic>
      <p:sp>
        <p:nvSpPr>
          <p:cNvPr id="18" name="右矢印 17"/>
          <p:cNvSpPr/>
          <p:nvPr/>
        </p:nvSpPr>
        <p:spPr>
          <a:xfrm>
            <a:off x="2493505" y="4598752"/>
            <a:ext cx="1984038" cy="73546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85716" y="5542164"/>
            <a:ext cx="932176"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私たち</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130" y="3873755"/>
            <a:ext cx="2085512" cy="1668409"/>
          </a:xfrm>
          <a:prstGeom prst="rect">
            <a:avLst/>
          </a:prstGeom>
        </p:spPr>
      </p:pic>
      <p:sp>
        <p:nvSpPr>
          <p:cNvPr id="20" name="テキスト ボックス 19"/>
          <p:cNvSpPr txBox="1"/>
          <p:nvPr/>
        </p:nvSpPr>
        <p:spPr>
          <a:xfrm>
            <a:off x="5250137" y="5640379"/>
            <a:ext cx="2763885" cy="400110"/>
          </a:xfrm>
          <a:prstGeom prst="rect">
            <a:avLst/>
          </a:prstGeom>
          <a:noFill/>
        </p:spPr>
        <p:txBody>
          <a:bodyPr wrap="square" rtlCol="0">
            <a:spAutoFit/>
          </a:bodyPr>
          <a:lstStyle/>
          <a:p>
            <a:pPr algn="dist"/>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に取り組む企業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形吹き出し 3"/>
          <p:cNvSpPr/>
          <p:nvPr/>
        </p:nvSpPr>
        <p:spPr>
          <a:xfrm>
            <a:off x="4915581" y="3645831"/>
            <a:ext cx="953978" cy="749242"/>
          </a:xfrm>
          <a:prstGeom prst="wedgeEllipseCallout">
            <a:avLst>
              <a:gd name="adj1" fmla="val -1751"/>
              <a:gd name="adj2" fmla="val 69654"/>
            </a:avLst>
          </a:prstGeom>
          <a:solidFill>
            <a:srgbClr val="47773D"/>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環境</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保全</a:t>
            </a:r>
            <a:endParaRPr kumimoji="1" lang="ja-JP" altLang="en-US" sz="14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6462" y="4598752"/>
            <a:ext cx="726539" cy="1055308"/>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9598" y="4502104"/>
            <a:ext cx="745000" cy="1173939"/>
          </a:xfrm>
          <a:prstGeom prst="rect">
            <a:avLst/>
          </a:prstGeom>
        </p:spPr>
      </p:pic>
      <p:sp>
        <p:nvSpPr>
          <p:cNvPr id="23" name="円形吹き出し 22"/>
          <p:cNvSpPr/>
          <p:nvPr/>
        </p:nvSpPr>
        <p:spPr>
          <a:xfrm>
            <a:off x="7470758" y="3645831"/>
            <a:ext cx="953978" cy="749242"/>
          </a:xfrm>
          <a:prstGeom prst="wedgeEllipseCallout">
            <a:avLst>
              <a:gd name="adj1" fmla="val -1751"/>
              <a:gd name="adj2" fmla="val 71386"/>
            </a:avLst>
          </a:prstGeom>
          <a:solidFill>
            <a:srgbClr val="FCB714"/>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smtClean="0">
                <a:latin typeface="Meiryo UI" panose="020B0604030504040204" pitchFamily="50" charset="-128"/>
                <a:ea typeface="Meiryo UI" panose="020B0604030504040204" pitchFamily="50" charset="-128"/>
              </a:rPr>
              <a:t>クリーン　エネルギー</a:t>
            </a:r>
            <a:endParaRPr kumimoji="1" lang="ja-JP" altLang="en-US" sz="1200" b="1" dirty="0">
              <a:latin typeface="Meiryo UI" panose="020B0604030504040204" pitchFamily="50" charset="-128"/>
              <a:ea typeface="Meiryo UI" panose="020B0604030504040204" pitchFamily="50" charset="-128"/>
            </a:endParaRPr>
          </a:p>
        </p:txBody>
      </p:sp>
      <p:sp>
        <p:nvSpPr>
          <p:cNvPr id="26" name="円形吹き出し 25"/>
          <p:cNvSpPr/>
          <p:nvPr/>
        </p:nvSpPr>
        <p:spPr>
          <a:xfrm>
            <a:off x="6188391" y="3645831"/>
            <a:ext cx="953978" cy="749242"/>
          </a:xfrm>
          <a:prstGeom prst="wedgeEllipseCallout">
            <a:avLst>
              <a:gd name="adj1" fmla="val -1751"/>
              <a:gd name="adj2" fmla="val 71386"/>
            </a:avLst>
          </a:prstGeom>
          <a:solidFill>
            <a:srgbClr val="EC1B2C"/>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貧困対策</a:t>
            </a:r>
            <a:endParaRPr kumimoji="1" lang="ja-JP" altLang="en-US" sz="1400" b="1" dirty="0">
              <a:latin typeface="Meiryo UI" panose="020B0604030504040204" pitchFamily="50" charset="-128"/>
              <a:ea typeface="Meiryo UI" panose="020B0604030504040204" pitchFamily="50" charset="-128"/>
            </a:endParaRPr>
          </a:p>
        </p:txBody>
      </p:sp>
      <p:sp>
        <p:nvSpPr>
          <p:cNvPr id="30" name="タイトル 1"/>
          <p:cNvSpPr txBox="1">
            <a:spLocks/>
          </p:cNvSpPr>
          <p:nvPr/>
        </p:nvSpPr>
        <p:spPr>
          <a:xfrm>
            <a:off x="417170" y="6086680"/>
            <a:ext cx="7855214" cy="52446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20675" indent="-320675" algn="l">
              <a:spcBef>
                <a:spcPts val="600"/>
              </a:spcBef>
            </a:pP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消費</a:t>
            </a:r>
            <a:r>
              <a:rPr lang="ja-JP" altLang="en-US" sz="18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（商品の購入）</a:t>
            </a: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や投資</a:t>
            </a:r>
            <a:r>
              <a:rPr lang="ja-JP" altLang="en-US" sz="18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（債券・株式の購入）</a:t>
            </a: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等による資金提供 を通じて、社会をより良くすることに貢献できる</a:t>
            </a:r>
            <a:endParaRPr lang="en-US" altLang="ja-JP"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タイトル 1"/>
          <p:cNvSpPr txBox="1">
            <a:spLocks/>
          </p:cNvSpPr>
          <p:nvPr/>
        </p:nvSpPr>
        <p:spPr>
          <a:xfrm>
            <a:off x="2404501" y="4355646"/>
            <a:ext cx="1968323" cy="47670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1200"/>
              </a:spcBef>
            </a:pPr>
            <a:r>
              <a:rPr lang="ja-JP" altLang="en-US"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商品の購入</a:t>
            </a:r>
            <a:endParaRPr lang="en-US" altLang="ja-JP"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endParaRPr lang="en-US" altLang="ja-JP"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投資</a:t>
            </a:r>
            <a:endPar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4494" y="4647292"/>
            <a:ext cx="408983" cy="408983"/>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4018" y="4627510"/>
            <a:ext cx="408983" cy="408983"/>
          </a:xfrm>
          <a:prstGeom prst="rect">
            <a:avLst/>
          </a:prstGeom>
        </p:spPr>
      </p:pic>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3888" y="4502104"/>
            <a:ext cx="408983" cy="408983"/>
          </a:xfrm>
          <a:prstGeom prst="rect">
            <a:avLst/>
          </a:prstGeom>
        </p:spPr>
      </p:pic>
      <p:graphicFrame>
        <p:nvGraphicFramePr>
          <p:cNvPr id="31" name="表 30"/>
          <p:cNvGraphicFramePr>
            <a:graphicFrameLocks noGrp="1"/>
          </p:cNvGraphicFramePr>
          <p:nvPr>
            <p:extLst>
              <p:ext uri="{D42A27DB-BD31-4B8C-83A1-F6EECF244321}">
                <p14:modId xmlns:p14="http://schemas.microsoft.com/office/powerpoint/2010/main" val="2013072331"/>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196913">
                  <a:extLst>
                    <a:ext uri="{9D8B030D-6E8A-4147-A177-3AD203B41FA5}">
                      <a16:colId xmlns:a16="http://schemas.microsoft.com/office/drawing/2014/main" val="20000"/>
                    </a:ext>
                  </a:extLst>
                </a:gridCol>
                <a:gridCol w="7209998">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投資を通じて社会課題の解決に貢献</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正方形/長方形 2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54</a:t>
            </a:fld>
            <a:endParaRPr lang="en-US" altLang="ja-JP" dirty="0"/>
          </a:p>
        </p:txBody>
      </p:sp>
    </p:spTree>
    <p:extLst>
      <p:ext uri="{BB962C8B-B14F-4D97-AF65-F5344CB8AC3E}">
        <p14:creationId xmlns:p14="http://schemas.microsoft.com/office/powerpoint/2010/main" val="38579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anim calcmode="lin" valueType="num">
                                      <p:cBhvr>
                                        <p:cTn id="72" dur="1000" fill="hold"/>
                                        <p:tgtEl>
                                          <p:spTgt spid="5"/>
                                        </p:tgtEl>
                                        <p:attrNameLst>
                                          <p:attrName>ppt_x</p:attrName>
                                        </p:attrNameLst>
                                      </p:cBhvr>
                                      <p:tavLst>
                                        <p:tav tm="0">
                                          <p:val>
                                            <p:strVal val="#ppt_x"/>
                                          </p:val>
                                        </p:tav>
                                        <p:tav tm="100000">
                                          <p:val>
                                            <p:strVal val="#ppt_x"/>
                                          </p:val>
                                        </p:tav>
                                      </p:tavLst>
                                    </p:anim>
                                    <p:anim calcmode="lin" valueType="num">
                                      <p:cBhvr>
                                        <p:cTn id="73" dur="1000" fill="hold"/>
                                        <p:tgtEl>
                                          <p:spTgt spid="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1000"/>
                                        <p:tgtEl>
                                          <p:spTgt spid="6"/>
                                        </p:tgtEl>
                                      </p:cBhvr>
                                    </p:animEffect>
                                    <p:anim calcmode="lin" valueType="num">
                                      <p:cBhvr>
                                        <p:cTn id="77" dur="1000" fill="hold"/>
                                        <p:tgtEl>
                                          <p:spTgt spid="6"/>
                                        </p:tgtEl>
                                        <p:attrNameLst>
                                          <p:attrName>ppt_x</p:attrName>
                                        </p:attrNameLst>
                                      </p:cBhvr>
                                      <p:tavLst>
                                        <p:tav tm="0">
                                          <p:val>
                                            <p:strVal val="#ppt_x"/>
                                          </p:val>
                                        </p:tav>
                                        <p:tav tm="100000">
                                          <p:val>
                                            <p:strVal val="#ppt_x"/>
                                          </p:val>
                                        </p:tav>
                                      </p:tavLst>
                                    </p:anim>
                                    <p:anim calcmode="lin" valueType="num">
                                      <p:cBhvr>
                                        <p:cTn id="78" dur="1000" fill="hold"/>
                                        <p:tgtEl>
                                          <p:spTgt spid="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1000"/>
                                        <p:tgtEl>
                                          <p:spTgt spid="3"/>
                                        </p:tgtEl>
                                      </p:cBhvr>
                                    </p:animEffect>
                                    <p:anim calcmode="lin" valueType="num">
                                      <p:cBhvr>
                                        <p:cTn id="82" dur="1000" fill="hold"/>
                                        <p:tgtEl>
                                          <p:spTgt spid="3"/>
                                        </p:tgtEl>
                                        <p:attrNameLst>
                                          <p:attrName>ppt_x</p:attrName>
                                        </p:attrNameLst>
                                      </p:cBhvr>
                                      <p:tavLst>
                                        <p:tav tm="0">
                                          <p:val>
                                            <p:strVal val="#ppt_x"/>
                                          </p:val>
                                        </p:tav>
                                        <p:tav tm="100000">
                                          <p:val>
                                            <p:strVal val="#ppt_x"/>
                                          </p:val>
                                        </p:tav>
                                      </p:tavLst>
                                    </p:anim>
                                    <p:anim calcmode="lin" valueType="num">
                                      <p:cBhvr>
                                        <p:cTn id="83" dur="1000" fill="hold"/>
                                        <p:tgtEl>
                                          <p:spTgt spid="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p:bldP spid="18" grpId="0" animBg="1"/>
      <p:bldP spid="19" grpId="0"/>
      <p:bldP spid="20" grpId="0"/>
      <p:bldP spid="4" grpId="0" animBg="1"/>
      <p:bldP spid="23" grpId="0" animBg="1"/>
      <p:bldP spid="26" grpId="0" animBg="1"/>
      <p:bldP spid="30" grpId="0"/>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資産形成シミュレーターを使ってみよう！（１）</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55</a:t>
            </a:fld>
            <a:endParaRPr lang="en-US" altLang="ja-JP" dirty="0"/>
          </a:p>
        </p:txBody>
      </p:sp>
      <p:sp>
        <p:nvSpPr>
          <p:cNvPr id="19" name="正方形/長方形 18"/>
          <p:cNvSpPr/>
          <p:nvPr/>
        </p:nvSpPr>
        <p:spPr>
          <a:xfrm>
            <a:off x="4467497" y="1750423"/>
            <a:ext cx="4151847" cy="3748719"/>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資産：積立：資産シミュレーターを選択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投資金額：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万円になっていますが、変更できます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利率：シナリオ１</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３まで</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年でどのくらい増えるか利率を入れます。シナリオ１は預金金利、シナリオ２は国内債券の平均利回り、シナリオ３は海外株式の平均利回りです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設定期間：長期投資の目標である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年にセットしています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792480" y="1149544"/>
            <a:ext cx="3581400" cy="5172075"/>
          </a:xfrm>
          <a:prstGeom prst="rect">
            <a:avLst/>
          </a:prstGeom>
        </p:spPr>
      </p:pic>
      <p:sp>
        <p:nvSpPr>
          <p:cNvPr id="8" name="正方形/長方形 7"/>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395" y="5094513"/>
            <a:ext cx="1496947" cy="1496947"/>
          </a:xfrm>
          <a:prstGeom prst="rect">
            <a:avLst/>
          </a:prstGeom>
        </p:spPr>
      </p:pic>
    </p:spTree>
    <p:extLst>
      <p:ext uri="{BB962C8B-B14F-4D97-AF65-F5344CB8AC3E}">
        <p14:creationId xmlns:p14="http://schemas.microsoft.com/office/powerpoint/2010/main" val="15806037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1473313881"/>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資産形成シミュレーターを使ってみよう！（２）</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56</a:t>
            </a:fld>
            <a:endParaRPr lang="en-US" altLang="ja-JP" dirty="0"/>
          </a:p>
        </p:txBody>
      </p:sp>
      <p:grpSp>
        <p:nvGrpSpPr>
          <p:cNvPr id="9" name="グループ化 8"/>
          <p:cNvGrpSpPr/>
          <p:nvPr/>
        </p:nvGrpSpPr>
        <p:grpSpPr>
          <a:xfrm>
            <a:off x="490427" y="1026594"/>
            <a:ext cx="8077200" cy="5334000"/>
            <a:chOff x="490427" y="1026594"/>
            <a:chExt cx="8077200" cy="5334000"/>
          </a:xfrm>
        </p:grpSpPr>
        <p:pic>
          <p:nvPicPr>
            <p:cNvPr id="3" name="図 2"/>
            <p:cNvPicPr>
              <a:picLocks noChangeAspect="1"/>
            </p:cNvPicPr>
            <p:nvPr/>
          </p:nvPicPr>
          <p:blipFill>
            <a:blip r:embed="rId3"/>
            <a:stretch>
              <a:fillRect/>
            </a:stretch>
          </p:blipFill>
          <p:spPr>
            <a:xfrm>
              <a:off x="490427" y="1123580"/>
              <a:ext cx="3314700" cy="5143500"/>
            </a:xfrm>
            <a:prstGeom prst="rect">
              <a:avLst/>
            </a:prstGeom>
          </p:spPr>
        </p:pic>
        <p:pic>
          <p:nvPicPr>
            <p:cNvPr id="4" name="図 3"/>
            <p:cNvPicPr>
              <a:picLocks noChangeAspect="1"/>
            </p:cNvPicPr>
            <p:nvPr/>
          </p:nvPicPr>
          <p:blipFill>
            <a:blip r:embed="rId4"/>
            <a:stretch>
              <a:fillRect/>
            </a:stretch>
          </p:blipFill>
          <p:spPr>
            <a:xfrm>
              <a:off x="3805127" y="1082636"/>
              <a:ext cx="2952750" cy="5200650"/>
            </a:xfrm>
            <a:prstGeom prst="rect">
              <a:avLst/>
            </a:prstGeom>
          </p:spPr>
        </p:pic>
        <p:pic>
          <p:nvPicPr>
            <p:cNvPr id="5" name="図 4"/>
            <p:cNvPicPr>
              <a:picLocks noChangeAspect="1"/>
            </p:cNvPicPr>
            <p:nvPr/>
          </p:nvPicPr>
          <p:blipFill>
            <a:blip r:embed="rId5"/>
            <a:stretch>
              <a:fillRect/>
            </a:stretch>
          </p:blipFill>
          <p:spPr>
            <a:xfrm>
              <a:off x="6757877" y="1026594"/>
              <a:ext cx="1809750" cy="5334000"/>
            </a:xfrm>
            <a:prstGeom prst="rect">
              <a:avLst/>
            </a:prstGeom>
          </p:spPr>
        </p:pic>
        <p:sp>
          <p:nvSpPr>
            <p:cNvPr id="6" name="正方形/長方形 5"/>
            <p:cNvSpPr/>
            <p:nvPr/>
          </p:nvSpPr>
          <p:spPr>
            <a:xfrm>
              <a:off x="2817628" y="5263116"/>
              <a:ext cx="4192772" cy="7655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486019" y="1318437"/>
              <a:ext cx="3286381" cy="49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67458" y="1348796"/>
              <a:ext cx="4095294" cy="1846659"/>
            </a:xfrm>
            <a:prstGeom prst="rect">
              <a:avLst/>
            </a:prstGeom>
          </p:spPr>
          <p:txBody>
            <a:bodyPr wrap="square">
              <a:spAutoFit/>
            </a:bodyPr>
            <a:lstStyle/>
            <a:p>
              <a:pPr>
                <a:lnSpc>
                  <a:spcPts val="1200"/>
                </a:lnSpc>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シナリオ１：</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100.02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シナリオ２：</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114.97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シナリオ３：</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401.69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（投資は、元本割れリスクもあります）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31273" y="4977245"/>
              <a:ext cx="7242463"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37623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826453883"/>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資産形成シミュレーターを使ってみよう！（３）</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57</a:t>
            </a:fld>
            <a:endParaRPr lang="en-US" altLang="ja-JP" dirty="0"/>
          </a:p>
        </p:txBody>
      </p:sp>
      <p:pic>
        <p:nvPicPr>
          <p:cNvPr id="10" name="図 9"/>
          <p:cNvPicPr>
            <a:picLocks noChangeAspect="1"/>
          </p:cNvPicPr>
          <p:nvPr/>
        </p:nvPicPr>
        <p:blipFill>
          <a:blip r:embed="rId3"/>
          <a:stretch>
            <a:fillRect/>
          </a:stretch>
        </p:blipFill>
        <p:spPr>
          <a:xfrm>
            <a:off x="246389" y="1082635"/>
            <a:ext cx="8553954" cy="4746703"/>
          </a:xfrm>
          <a:prstGeom prst="rect">
            <a:avLst/>
          </a:prstGeom>
        </p:spPr>
      </p:pic>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259277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81230244"/>
              </p:ext>
            </p:extLst>
          </p:nvPr>
        </p:nvGraphicFramePr>
        <p:xfrm>
          <a:off x="110102" y="1020064"/>
          <a:ext cx="8709286" cy="5714565"/>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889800">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目的別に金融商品を活用</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しながら、自分に合った資産形成を行い、将来に向けて準備しましょう。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28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お金を預けると利子をもらえ、お金を借りると利子を払わなくてはいけません。</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利子は金額</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利率は％</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で示されます。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5596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600"/>
                        </a:spcBef>
                      </a:pPr>
                      <a:r>
                        <a:rPr lang="ja-JP" altLang="en-US" sz="2200" b="0" dirty="0" smtClean="0">
                          <a:solidFill>
                            <a:schemeClr val="tx1"/>
                          </a:solidFill>
                          <a:latin typeface="Meiryo UI" panose="020B0604030504040204" pitchFamily="50" charset="-128"/>
                          <a:ea typeface="Meiryo UI" panose="020B0604030504040204" pitchFamily="50" charset="-128"/>
                        </a:rPr>
                        <a:t>元本のみに利子がつくことを</a:t>
                      </a:r>
                      <a:r>
                        <a:rPr lang="ja-JP" altLang="en-US" sz="2200" b="1" dirty="0" smtClean="0">
                          <a:solidFill>
                            <a:srgbClr val="00B0F0"/>
                          </a:solidFill>
                          <a:latin typeface="Meiryo UI" panose="020B0604030504040204" pitchFamily="50" charset="-128"/>
                          <a:ea typeface="Meiryo UI" panose="020B0604030504040204" pitchFamily="50" charset="-128"/>
                        </a:rPr>
                        <a:t>「単利」</a:t>
                      </a:r>
                      <a:r>
                        <a:rPr lang="ja-JP" altLang="en-US" sz="2200" b="0" dirty="0" smtClean="0">
                          <a:solidFill>
                            <a:schemeClr val="tx1"/>
                          </a:solidFill>
                          <a:latin typeface="Meiryo UI" panose="020B0604030504040204" pitchFamily="50" charset="-128"/>
                          <a:ea typeface="Meiryo UI" panose="020B0604030504040204" pitchFamily="50" charset="-128"/>
                        </a:rPr>
                        <a:t>、利子も運用すれば利子にも利子がつくことを</a:t>
                      </a:r>
                      <a:r>
                        <a:rPr lang="ja-JP" altLang="en-US" sz="2200" b="1" dirty="0" smtClean="0">
                          <a:solidFill>
                            <a:srgbClr val="00B0F0"/>
                          </a:solidFill>
                          <a:latin typeface="Meiryo UI" panose="020B0604030504040204" pitchFamily="50" charset="-128"/>
                          <a:ea typeface="Meiryo UI" panose="020B0604030504040204" pitchFamily="50" charset="-128"/>
                        </a:rPr>
                        <a:t>「複利」</a:t>
                      </a:r>
                      <a:r>
                        <a:rPr lang="ja-JP" altLang="en-US" sz="2200" b="0" dirty="0" smtClean="0">
                          <a:solidFill>
                            <a:schemeClr val="tx1"/>
                          </a:solidFill>
                          <a:latin typeface="Meiryo UI" panose="020B0604030504040204" pitchFamily="50" charset="-128"/>
                          <a:ea typeface="Meiryo UI" panose="020B0604030504040204" pitchFamily="50" charset="-128"/>
                        </a:rPr>
                        <a:t>といいます。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8115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金融商品の３つの基準</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「収益性」「安全性」「流動性」</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を全て満たす商品はありません。目的に応じて使い分けましょう。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57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「預貯金」「債券」「株式」「投資信託」</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の特徴を知りましょう。</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1381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投資とは自分の資金を経済活動に提供することで、利益の一部を受け取ることです。経済活動により、</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私たちの生活がより豊かで便利に</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なります。</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124230"/>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58</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209753629"/>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4664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244" y="1281976"/>
            <a:ext cx="8229600" cy="837663"/>
          </a:xfrm>
        </p:spPr>
        <p:txBody>
          <a:bodyPr>
            <a:normAutofit/>
          </a:bodyPr>
          <a:lstStyle/>
          <a:p>
            <a:r>
              <a:rPr lang="ja-JP" altLang="en-US" sz="3323" b="1" dirty="0" smtClean="0">
                <a:solidFill>
                  <a:srgbClr val="14AAEB"/>
                </a:solidFill>
                <a:latin typeface="メイリオ" panose="020B0604030504040204" pitchFamily="50" charset="-128"/>
                <a:ea typeface="メイリオ" panose="020B0604030504040204" pitchFamily="50" charset="-128"/>
              </a:rPr>
              <a:t>本講座の目的</a:t>
            </a:r>
            <a:endParaRPr lang="ja-JP" altLang="en-US" sz="3323" b="1" dirty="0">
              <a:solidFill>
                <a:srgbClr val="14AAEB"/>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967409" y="1487052"/>
            <a:ext cx="7719390" cy="3928096"/>
          </a:xfrm>
        </p:spPr>
        <p:txBody>
          <a:bodyPr>
            <a:noAutofit/>
          </a:bodyPr>
          <a:lstStyle/>
          <a:p>
            <a:pPr marL="0" indent="0">
              <a:lnSpc>
                <a:spcPts val="5000"/>
              </a:lnSpc>
              <a:spcBef>
                <a:spcPts val="600"/>
              </a:spcBef>
              <a:buNone/>
            </a:pPr>
            <a:endParaRPr lang="en-US" altLang="ja-JP" sz="3600" dirty="0"/>
          </a:p>
          <a:p>
            <a:pPr>
              <a:lnSpc>
                <a:spcPts val="5000"/>
              </a:lnSpc>
              <a:spcBef>
                <a:spcPts val="6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自分の将来の暮らし方について</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考える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ライフプランニング）</a:t>
            </a:r>
          </a:p>
          <a:p>
            <a:pPr>
              <a:lnSpc>
                <a:spcPts val="5000"/>
              </a:lnSpc>
              <a:spcBef>
                <a:spcPts val="6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そのために必要なお金と、準備の</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方法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家計管理・資産形成など）を学ぶ</a:t>
            </a:r>
          </a:p>
          <a:p>
            <a:pPr>
              <a:lnSpc>
                <a:spcPts val="5000"/>
              </a:lnSpc>
              <a:spcBef>
                <a:spcPts val="6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金融トラブルにあわないよう、手口や対処法を知る</a:t>
            </a:r>
          </a:p>
        </p:txBody>
      </p:sp>
      <p:sp>
        <p:nvSpPr>
          <p:cNvPr id="9" name="正方形/長方形 8"/>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a:t>
            </a:fld>
            <a:endParaRPr lang="en-US" altLang="ja-JP" dirty="0"/>
          </a:p>
        </p:txBody>
      </p:sp>
      <p:sp>
        <p:nvSpPr>
          <p:cNvPr id="6" name="星 5 5"/>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43356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4924" y="3164094"/>
            <a:ext cx="5809466" cy="621972"/>
            <a:chOff x="1202980" y="1071736"/>
            <a:chExt cx="3598594" cy="191696"/>
          </a:xfrm>
        </p:grpSpPr>
        <p:sp>
          <p:nvSpPr>
            <p:cNvPr id="7" name="テキスト ボックス 6"/>
            <p:cNvSpPr txBox="1"/>
            <p:nvPr/>
          </p:nvSpPr>
          <p:spPr>
            <a:xfrm>
              <a:off x="1615171" y="1081303"/>
              <a:ext cx="3186403" cy="182129"/>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「貯める・増やす」 ～ 資産形成</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4</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59</a:t>
            </a:fld>
            <a:endParaRPr lang="en-US" altLang="ja-JP" dirty="0"/>
          </a:p>
        </p:txBody>
      </p:sp>
      <p:sp>
        <p:nvSpPr>
          <p:cNvPr id="2" name="テキスト ボックス 1"/>
          <p:cNvSpPr txBox="1"/>
          <p:nvPr/>
        </p:nvSpPr>
        <p:spPr>
          <a:xfrm>
            <a:off x="1856096" y="1746913"/>
            <a:ext cx="3398292" cy="748090"/>
          </a:xfrm>
          <a:prstGeom prst="rect">
            <a:avLst/>
          </a:prstGeom>
          <a:solidFill>
            <a:srgbClr val="FFFF00"/>
          </a:solidFill>
        </p:spPr>
        <p:txBody>
          <a:bodyPr wrap="square" rtlCol="0">
            <a:spAutoFit/>
          </a:bodyPr>
          <a:lstStyle/>
          <a:p>
            <a:pPr algn="ctr"/>
            <a:r>
              <a:rPr lang="ja-JP" altLang="en-US" sz="4000" dirty="0">
                <a:latin typeface="Meiryo UI" panose="020B0604030504040204" pitchFamily="50" charset="-128"/>
                <a:ea typeface="Meiryo UI" panose="020B0604030504040204" pitchFamily="50" charset="-128"/>
              </a:rPr>
              <a:t>応用</a:t>
            </a:r>
            <a:r>
              <a:rPr lang="ja-JP" altLang="en-US" sz="4000" dirty="0" smtClean="0">
                <a:latin typeface="Meiryo UI" panose="020B0604030504040204" pitchFamily="50" charset="-128"/>
                <a:ea typeface="Meiryo UI" panose="020B0604030504040204" pitchFamily="50" charset="-128"/>
              </a:rPr>
              <a:t>編</a:t>
            </a:r>
            <a:endParaRPr lang="ja-JP" altLang="en-US" sz="4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38483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317988" y="430144"/>
          <a:ext cx="6139083" cy="622592"/>
        </p:xfrm>
        <a:graphic>
          <a:graphicData uri="http://schemas.openxmlformats.org/drawingml/2006/table">
            <a:tbl>
              <a:tblPr firstRow="1" bandRow="1">
                <a:tableStyleId>{5C22544A-7EE6-4342-B048-85BDC9FD1C3A}</a:tableStyleId>
              </a:tblPr>
              <a:tblGrid>
                <a:gridCol w="1018443">
                  <a:extLst>
                    <a:ext uri="{9D8B030D-6E8A-4147-A177-3AD203B41FA5}">
                      <a16:colId xmlns:a16="http://schemas.microsoft.com/office/drawing/2014/main" val="20000"/>
                    </a:ext>
                  </a:extLst>
                </a:gridCol>
                <a:gridCol w="512064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どうして資産形成が必要なのか？</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bwMode="auto">
          <a:xfrm>
            <a:off x="575236" y="4458368"/>
            <a:ext cx="8044108" cy="203552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just">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目的別に金融商品を</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しながら、皆さん</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一人一人</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が自分に合った資産形成を行い、将来に向けて準備していきましょう。</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just">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語学や</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スキルを学ぶ、資格を取得するなど自己投資を行い、稼ぐ力を高めることも大切です。</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36979" y="1375525"/>
            <a:ext cx="7882365" cy="2431435"/>
          </a:xfrm>
          <a:prstGeom prst="rect">
            <a:avLst/>
          </a:prstGeom>
          <a:noFill/>
        </p:spPr>
        <p:txBody>
          <a:bodyPr wrap="square" rtlCol="0">
            <a:spAutoFit/>
          </a:bodyPr>
          <a:lstStyle/>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まずは家計管理をしっかり行い、貯蓄しましょう</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ただ</a:t>
            </a:r>
            <a:r>
              <a:rPr lang="ja-JP" altLang="en-US"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超</a:t>
            </a:r>
            <a:r>
              <a:rPr lang="ja-JP" altLang="en-US" sz="2000" dirty="0">
                <a:latin typeface="Meiryo UI" panose="020B0604030504040204" pitchFamily="50" charset="-128"/>
                <a:ea typeface="Meiryo UI" panose="020B0604030504040204" pitchFamily="50" charset="-128"/>
              </a:rPr>
              <a:t>低金利のもとでは、預貯金では</a:t>
            </a:r>
            <a:r>
              <a:rPr lang="ja-JP" altLang="en-US" sz="2000" dirty="0" smtClean="0">
                <a:latin typeface="Meiryo UI" panose="020B0604030504040204" pitchFamily="50" charset="-128"/>
                <a:ea typeface="Meiryo UI" panose="020B0604030504040204" pitchFamily="50" charset="-128"/>
              </a:rPr>
              <a:t>お金は増えません</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物価上昇（インフレ）すると、貯蓄の価値が目減りする可能性があります</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ライフプランの選択肢が多様化し、一人一人が自由に生きる時代です</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lang="en-US" altLang="ja-JP" sz="2000" dirty="0" smtClean="0">
              <a:latin typeface="Meiryo UI" panose="020B0604030504040204" pitchFamily="50" charset="-128"/>
              <a:ea typeface="Meiryo UI" panose="020B0604030504040204" pitchFamily="50" charset="-128"/>
            </a:endParaRPr>
          </a:p>
        </p:txBody>
      </p:sp>
      <p:sp>
        <p:nvSpPr>
          <p:cNvPr id="2" name="下矢印 1"/>
          <p:cNvSpPr/>
          <p:nvPr/>
        </p:nvSpPr>
        <p:spPr>
          <a:xfrm>
            <a:off x="3784209" y="3456606"/>
            <a:ext cx="1463040" cy="858129"/>
          </a:xfrm>
          <a:prstGeom prst="downArrow">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60</a:t>
            </a:fld>
            <a:endParaRPr lang="en-US" altLang="ja-JP" dirty="0"/>
          </a:p>
        </p:txBody>
      </p:sp>
    </p:spTree>
    <p:extLst>
      <p:ext uri="{BB962C8B-B14F-4D97-AF65-F5344CB8AC3E}">
        <p14:creationId xmlns:p14="http://schemas.microsoft.com/office/powerpoint/2010/main" val="94620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152758" y="1269316"/>
          <a:ext cx="6391385" cy="3844904"/>
        </p:xfrm>
        <a:graphic>
          <a:graphicData uri="http://schemas.openxmlformats.org/drawingml/2006/table">
            <a:tbl>
              <a:tblPr firstRow="1" bandRow="1">
                <a:tableStyleId>{5C22544A-7EE6-4342-B048-85BDC9FD1C3A}</a:tableStyleId>
              </a:tblPr>
              <a:tblGrid>
                <a:gridCol w="1063385">
                  <a:extLst>
                    <a:ext uri="{9D8B030D-6E8A-4147-A177-3AD203B41FA5}">
                      <a16:colId xmlns:a16="http://schemas.microsoft.com/office/drawing/2014/main" val="20000"/>
                    </a:ext>
                  </a:extLst>
                </a:gridCol>
                <a:gridCol w="5328000">
                  <a:extLst>
                    <a:ext uri="{9D8B030D-6E8A-4147-A177-3AD203B41FA5}">
                      <a16:colId xmlns:a16="http://schemas.microsoft.com/office/drawing/2014/main" val="20001"/>
                    </a:ext>
                  </a:extLst>
                </a:gridCol>
              </a:tblGrid>
              <a:tr h="68400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利子（利息）</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latinLnBrk="0" hangingPunct="1"/>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139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marB="108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B="180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440160">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利子と金利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1605169" y="1988840"/>
            <a:ext cx="4427331" cy="1323439"/>
          </a:xfrm>
          <a:prstGeom prst="rect">
            <a:avLst/>
          </a:prstGeom>
        </p:spPr>
        <p:txBody>
          <a:bodyPr wrap="square">
            <a:spAutoFit/>
          </a:bodyPr>
          <a:lstStyle/>
          <a:p>
            <a:pPr lvl="0"/>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借りたり</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貸したりしたお金に、一定の割合</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で支払われる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対価（金額）</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93100" y="3157064"/>
            <a:ext cx="2031325" cy="535531"/>
          </a:xfrm>
          <a:prstGeom prst="rect">
            <a:avLst/>
          </a:prstGeom>
        </p:spPr>
        <p:txBody>
          <a:bodyPr wrap="none">
            <a:spAutoFit/>
          </a:bodyPr>
          <a:lstStyle/>
          <a:p>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金利（利率）</a:t>
            </a:r>
            <a:endPar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05167" y="3802430"/>
            <a:ext cx="6818985" cy="420243"/>
          </a:xfrm>
          <a:prstGeom prst="rect">
            <a:avLst/>
          </a:prstGeom>
        </p:spPr>
        <p:txBody>
          <a:bodyPr wrap="square">
            <a:spAutoFit/>
          </a:bodyPr>
          <a:lstStyle/>
          <a:p>
            <a:pPr indent="-540000">
              <a:spcBef>
                <a:spcPts val="60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貸し付けたり借りたりした資金</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対する対価の利率（％）</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936" y="1219952"/>
            <a:ext cx="2337623" cy="2648493"/>
          </a:xfrm>
          <a:prstGeom prst="rect">
            <a:avLst/>
          </a:prstGeom>
          <a:noFill/>
        </p:spPr>
      </p:pic>
      <p:sp>
        <p:nvSpPr>
          <p:cNvPr id="28" name="楕円 27"/>
          <p:cNvSpPr/>
          <p:nvPr/>
        </p:nvSpPr>
        <p:spPr>
          <a:xfrm>
            <a:off x="2099578" y="4706996"/>
            <a:ext cx="1897811" cy="1084916"/>
          </a:xfrm>
          <a:prstGeom prst="ellipse">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505405" y="5037088"/>
            <a:ext cx="1086156" cy="424732"/>
          </a:xfrm>
          <a:prstGeom prst="rect">
            <a:avLst/>
          </a:prstGeom>
          <a:noFill/>
        </p:spPr>
        <p:txBody>
          <a:bodyPr wrap="square" rtlCol="0">
            <a:spAutoFit/>
          </a:bodyPr>
          <a:lstStyle/>
          <a:p>
            <a:r>
              <a:rPr kumimoji="1" lang="en-US" altLang="ja-JP" dirty="0" smtClean="0">
                <a:solidFill>
                  <a:schemeClr val="bg1"/>
                </a:solidFill>
                <a:latin typeface="Meiryo UI" panose="020B0604030504040204" pitchFamily="50" charset="-128"/>
                <a:ea typeface="Meiryo UI" panose="020B0604030504040204" pitchFamily="50" charset="-128"/>
              </a:rPr>
              <a:t>100</a:t>
            </a:r>
            <a:r>
              <a:rPr kumimoji="1" lang="ja-JP" altLang="en-US" dirty="0" smtClean="0">
                <a:solidFill>
                  <a:schemeClr val="bg1"/>
                </a:solidFill>
                <a:latin typeface="Meiryo UI" panose="020B0604030504040204" pitchFamily="50" charset="-128"/>
                <a:ea typeface="Meiryo UI" panose="020B0604030504040204" pitchFamily="50" charset="-128"/>
              </a:rPr>
              <a:t>万円</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0" name="右矢印 29"/>
          <p:cNvSpPr/>
          <p:nvPr/>
        </p:nvSpPr>
        <p:spPr>
          <a:xfrm>
            <a:off x="4385033" y="5037088"/>
            <a:ext cx="820054" cy="391710"/>
          </a:xfrm>
          <a:prstGeom prst="rightArrow">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楕円 31"/>
          <p:cNvSpPr/>
          <p:nvPr/>
        </p:nvSpPr>
        <p:spPr>
          <a:xfrm>
            <a:off x="5391919" y="4696113"/>
            <a:ext cx="1897811" cy="1084916"/>
          </a:xfrm>
          <a:prstGeom prst="ellipse">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502565" y="5026205"/>
            <a:ext cx="1696725" cy="387414"/>
          </a:xfrm>
          <a:prstGeom prst="rect">
            <a:avLst/>
          </a:prstGeom>
          <a:noFill/>
        </p:spPr>
        <p:txBody>
          <a:bodyPr wrap="square" rtlCol="0">
            <a:spAutoFit/>
          </a:bodyPr>
          <a:lstStyle/>
          <a:p>
            <a:pPr algn="ctr"/>
            <a:r>
              <a:rPr kumimoji="1" lang="en-US" altLang="ja-JP" dirty="0" smtClean="0">
                <a:solidFill>
                  <a:schemeClr val="bg1"/>
                </a:solidFill>
                <a:latin typeface="Meiryo UI" panose="020B0604030504040204" pitchFamily="50" charset="-128"/>
                <a:ea typeface="Meiryo UI" panose="020B0604030504040204" pitchFamily="50" charset="-128"/>
              </a:rPr>
              <a:t>100</a:t>
            </a:r>
            <a:r>
              <a:rPr kumimoji="1" lang="ja-JP" altLang="en-US" dirty="0" smtClean="0">
                <a:solidFill>
                  <a:schemeClr val="bg1"/>
                </a:solidFill>
                <a:latin typeface="Meiryo UI" panose="020B0604030504040204" pitchFamily="50" charset="-128"/>
                <a:ea typeface="Meiryo UI" panose="020B0604030504040204" pitchFamily="50" charset="-128"/>
              </a:rPr>
              <a:t>万</a:t>
            </a:r>
            <a:r>
              <a:rPr lang="en-US" altLang="ja-JP" dirty="0" smtClean="0">
                <a:solidFill>
                  <a:schemeClr val="bg1"/>
                </a:solidFill>
                <a:latin typeface="Meiryo UI" panose="020B0604030504040204" pitchFamily="50" charset="-128"/>
                <a:ea typeface="Meiryo UI" panose="020B0604030504040204" pitchFamily="50" charset="-128"/>
              </a:rPr>
              <a:t>200</a:t>
            </a:r>
            <a:r>
              <a:rPr kumimoji="1" lang="ja-JP" altLang="en-US" dirty="0" smtClean="0">
                <a:solidFill>
                  <a:schemeClr val="bg1"/>
                </a:solidFill>
                <a:latin typeface="Meiryo UI" panose="020B0604030504040204" pitchFamily="50" charset="-128"/>
                <a:ea typeface="Meiryo UI" panose="020B0604030504040204" pitchFamily="50" charset="-128"/>
              </a:rPr>
              <a:t>円</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377656" y="4671354"/>
            <a:ext cx="1216869" cy="4247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年後</a:t>
            </a:r>
            <a:endParaRPr kumimoji="1" lang="ja-JP" altLang="en-US"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711934" y="4296742"/>
            <a:ext cx="5819525"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例）</a:t>
            </a:r>
            <a:r>
              <a:rPr lang="ja-JP" altLang="en-US" dirty="0">
                <a:latin typeface="Meiryo UI" panose="020B0604030504040204" pitchFamily="50" charset="-128"/>
                <a:ea typeface="Meiryo UI" panose="020B0604030504040204" pitchFamily="50" charset="-128"/>
              </a:rPr>
              <a:t>金利</a:t>
            </a:r>
            <a:r>
              <a:rPr kumimoji="1" lang="en-US" altLang="ja-JP" dirty="0" smtClean="0">
                <a:latin typeface="Meiryo UI" panose="020B0604030504040204" pitchFamily="50" charset="-128"/>
                <a:ea typeface="Meiryo UI" panose="020B0604030504040204" pitchFamily="50" charset="-128"/>
              </a:rPr>
              <a:t>0.02%</a:t>
            </a:r>
            <a:r>
              <a:rPr kumimoji="1" lang="ja-JP" altLang="en-US" dirty="0" smtClean="0">
                <a:latin typeface="Meiryo UI" panose="020B0604030504040204" pitchFamily="50" charset="-128"/>
                <a:ea typeface="Meiryo UI" panose="020B0604030504040204" pitchFamily="50" charset="-128"/>
              </a:rPr>
              <a:t>で</a:t>
            </a:r>
            <a:r>
              <a:rPr kumimoji="1"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万円を</a:t>
            </a:r>
            <a:r>
              <a:rPr lang="ja-JP" altLang="en-US" dirty="0">
                <a:latin typeface="Meiryo UI" panose="020B0604030504040204" pitchFamily="50" charset="-128"/>
                <a:ea typeface="Meiryo UI" panose="020B0604030504040204" pitchFamily="50" charset="-128"/>
              </a:rPr>
              <a:t>銀行</a:t>
            </a:r>
            <a:r>
              <a:rPr lang="ja-JP" altLang="en-US" dirty="0" smtClean="0">
                <a:latin typeface="Meiryo UI" panose="020B0604030504040204" pitchFamily="50" charset="-128"/>
                <a:ea typeface="Meiryo UI" panose="020B0604030504040204" pitchFamily="50" charset="-128"/>
              </a:rPr>
              <a:t>に</a:t>
            </a:r>
            <a:r>
              <a:rPr kumimoji="1" lang="ja-JP" altLang="en-US" dirty="0" smtClean="0">
                <a:latin typeface="Meiryo UI" panose="020B0604030504040204" pitchFamily="50" charset="-128"/>
                <a:ea typeface="Meiryo UI" panose="020B0604030504040204" pitchFamily="50" charset="-128"/>
              </a:rPr>
              <a:t>預ける</a:t>
            </a:r>
            <a:endParaRPr kumimoji="1" lang="ja-JP" altLang="en-US" dirty="0">
              <a:latin typeface="Meiryo UI" panose="020B0604030504040204" pitchFamily="50" charset="-128"/>
              <a:ea typeface="Meiryo UI" panose="020B0604030504040204" pitchFamily="50" charset="-128"/>
            </a:endParaRPr>
          </a:p>
        </p:txBody>
      </p:sp>
      <p:sp>
        <p:nvSpPr>
          <p:cNvPr id="36" name="タイトル 1"/>
          <p:cNvSpPr txBox="1">
            <a:spLocks/>
          </p:cNvSpPr>
          <p:nvPr/>
        </p:nvSpPr>
        <p:spPr bwMode="auto">
          <a:xfrm>
            <a:off x="714335" y="5894757"/>
            <a:ext cx="7880986" cy="77073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お金を預ける時は、金利が高い・低いどちらが良いですか？</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お金を借りる時は、金利が高い・低いどちらが良いですか？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吹き出し 36"/>
          <p:cNvSpPr/>
          <p:nvPr/>
        </p:nvSpPr>
        <p:spPr>
          <a:xfrm>
            <a:off x="7450922" y="4289895"/>
            <a:ext cx="1592847" cy="891547"/>
          </a:xfrm>
          <a:prstGeom prst="wedgeRoundRectCallout">
            <a:avLst>
              <a:gd name="adj1" fmla="val -57858"/>
              <a:gd name="adj2" fmla="val 52487"/>
              <a:gd name="adj3" fmla="val 16667"/>
            </a:avLst>
          </a:prstGeom>
          <a:solidFill>
            <a:schemeClr val="bg1"/>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lang="en-US" altLang="ja-JP" sz="2400" dirty="0" smtClean="0">
                <a:solidFill>
                  <a:srgbClr val="E97B8B"/>
                </a:solidFill>
                <a:latin typeface="メイリオ" panose="020B0604030504040204" pitchFamily="50" charset="-128"/>
                <a:ea typeface="メイリオ" panose="020B0604030504040204" pitchFamily="50" charset="-128"/>
              </a:rPr>
              <a:t>200</a:t>
            </a:r>
            <a:r>
              <a:rPr kumimoji="1" lang="ja-JP" altLang="en-US" sz="2400" dirty="0" smtClean="0">
                <a:solidFill>
                  <a:srgbClr val="E97B8B"/>
                </a:solidFill>
                <a:latin typeface="メイリオ" panose="020B0604030504040204" pitchFamily="50" charset="-128"/>
                <a:ea typeface="メイリオ" panose="020B0604030504040204" pitchFamily="50" charset="-128"/>
              </a:rPr>
              <a:t>円が</a:t>
            </a:r>
            <a:endParaRPr kumimoji="1" lang="en-US" altLang="ja-JP" sz="2400" dirty="0" smtClean="0">
              <a:solidFill>
                <a:srgbClr val="E97B8B"/>
              </a:solidFill>
              <a:latin typeface="メイリオ" panose="020B0604030504040204" pitchFamily="50" charset="-128"/>
              <a:ea typeface="メイリオ" panose="020B0604030504040204" pitchFamily="50" charset="-128"/>
            </a:endParaRPr>
          </a:p>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利子</a:t>
            </a:r>
            <a:endParaRPr kumimoji="1" lang="ja-JP" altLang="en-US" sz="2400" dirty="0">
              <a:solidFill>
                <a:srgbClr val="E97B8B"/>
              </a:solidFill>
              <a:latin typeface="メイリオ" panose="020B0604030504040204" pitchFamily="50" charset="-128"/>
              <a:ea typeface="メイリオ" panose="020B0604030504040204" pitchFamily="50" charset="-128"/>
            </a:endParaRPr>
          </a:p>
        </p:txBody>
      </p:sp>
      <p:sp>
        <p:nvSpPr>
          <p:cNvPr id="2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61</a:t>
            </a:fld>
            <a:endParaRPr lang="en-US" altLang="ja-JP" dirty="0"/>
          </a:p>
        </p:txBody>
      </p:sp>
    </p:spTree>
    <p:extLst>
      <p:ext uri="{BB962C8B-B14F-4D97-AF65-F5344CB8AC3E}">
        <p14:creationId xmlns:p14="http://schemas.microsoft.com/office/powerpoint/2010/main" val="222217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単利と複利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bwMode="auto">
          <a:xfrm>
            <a:off x="714335" y="6241573"/>
            <a:ext cx="7880986" cy="423918"/>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複利</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の効果は、金利が高いほど、期間が長いほど、大きくなります。</a:t>
            </a:r>
          </a:p>
        </p:txBody>
      </p:sp>
      <p:sp>
        <p:nvSpPr>
          <p:cNvPr id="20" name="テキスト ボックス 19"/>
          <p:cNvSpPr txBox="1"/>
          <p:nvPr/>
        </p:nvSpPr>
        <p:spPr>
          <a:xfrm>
            <a:off x="736979" y="1375525"/>
            <a:ext cx="7882365" cy="132343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最初の元本のみに利子がつくことを</a:t>
            </a:r>
            <a:r>
              <a:rPr kumimoji="1" lang="ja-JP" altLang="en-US" sz="2000" b="1" dirty="0" smtClean="0">
                <a:solidFill>
                  <a:srgbClr val="14AAEB"/>
                </a:solidFill>
                <a:latin typeface="Meiryo UI" panose="020B0604030504040204" pitchFamily="50" charset="-128"/>
                <a:ea typeface="Meiryo UI" panose="020B0604030504040204" pitchFamily="50" charset="-128"/>
              </a:rPr>
              <a:t>「単利」</a:t>
            </a:r>
            <a:r>
              <a:rPr kumimoji="1" lang="ja-JP" altLang="en-US" sz="2000" dirty="0" smtClean="0">
                <a:latin typeface="Meiryo UI" panose="020B0604030504040204" pitchFamily="50" charset="-128"/>
                <a:ea typeface="Meiryo UI" panose="020B0604030504040204" pitchFamily="50" charset="-128"/>
              </a:rPr>
              <a:t>と呼びます</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元本のみ</a:t>
            </a:r>
            <a:r>
              <a:rPr lang="ja-JP" altLang="en-US" sz="2000" dirty="0">
                <a:latin typeface="Meiryo UI" panose="020B0604030504040204" pitchFamily="50" charset="-128"/>
                <a:ea typeface="Meiryo UI" panose="020B0604030504040204" pitchFamily="50" charset="-128"/>
              </a:rPr>
              <a:t>ならず、利子</a:t>
            </a:r>
            <a:r>
              <a:rPr lang="ja-JP" altLang="en-US" sz="2000" dirty="0" smtClean="0">
                <a:latin typeface="Meiryo UI" panose="020B0604030504040204" pitchFamily="50" charset="-128"/>
                <a:ea typeface="Meiryo UI" panose="020B0604030504040204" pitchFamily="50" charset="-128"/>
              </a:rPr>
              <a:t>も運用すれば</a:t>
            </a:r>
            <a:r>
              <a:rPr lang="ja-JP" altLang="en-US" sz="2000" dirty="0">
                <a:latin typeface="Meiryo UI" panose="020B0604030504040204" pitchFamily="50" charset="-128"/>
                <a:ea typeface="Meiryo UI" panose="020B0604030504040204" pitchFamily="50" charset="-128"/>
              </a:rPr>
              <a:t>、その利子にも利子がつく こと</a:t>
            </a:r>
            <a:r>
              <a:rPr lang="ja-JP" altLang="en-US" sz="2000" dirty="0" smtClean="0">
                <a:latin typeface="Meiryo UI" panose="020B0604030504040204" pitchFamily="50" charset="-128"/>
                <a:ea typeface="Meiryo UI" panose="020B0604030504040204" pitchFamily="50" charset="-128"/>
              </a:rPr>
              <a:t>を　　</a:t>
            </a:r>
            <a:r>
              <a:rPr lang="ja-JP" altLang="en-US" sz="2000" b="1" dirty="0" smtClean="0">
                <a:solidFill>
                  <a:srgbClr val="14AAEB"/>
                </a:solidFill>
                <a:latin typeface="Meiryo UI" panose="020B0604030504040204" pitchFamily="50" charset="-128"/>
                <a:ea typeface="Meiryo UI" panose="020B0604030504040204" pitchFamily="50" charset="-128"/>
              </a:rPr>
              <a:t>「</a:t>
            </a:r>
            <a:r>
              <a:rPr lang="ja-JP" altLang="en-US" sz="2000" b="1" dirty="0">
                <a:solidFill>
                  <a:srgbClr val="14AAEB"/>
                </a:solidFill>
                <a:latin typeface="Meiryo UI" panose="020B0604030504040204" pitchFamily="50" charset="-128"/>
                <a:ea typeface="Meiryo UI" panose="020B0604030504040204" pitchFamily="50" charset="-128"/>
              </a:rPr>
              <a:t>複利」 </a:t>
            </a:r>
            <a:r>
              <a:rPr lang="ja-JP" altLang="en-US" sz="2000" dirty="0">
                <a:latin typeface="Meiryo UI" panose="020B0604030504040204" pitchFamily="50" charset="-128"/>
                <a:ea typeface="Meiryo UI" panose="020B0604030504040204" pitchFamily="50" charset="-128"/>
              </a:rPr>
              <a:t>と</a:t>
            </a:r>
            <a:r>
              <a:rPr lang="ja-JP" altLang="en-US" sz="2000" dirty="0" smtClean="0">
                <a:latin typeface="Meiryo UI" panose="020B0604030504040204" pitchFamily="50" charset="-128"/>
                <a:ea typeface="Meiryo UI" panose="020B0604030504040204" pitchFamily="50" charset="-128"/>
              </a:rPr>
              <a:t>言います</a:t>
            </a:r>
            <a:endParaRPr lang="en-US" altLang="ja-JP" sz="2000" dirty="0" smtClean="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605169" y="2796955"/>
            <a:ext cx="5340264" cy="461665"/>
          </a:xfrm>
          <a:prstGeom prst="rect">
            <a:avLst/>
          </a:prstGeom>
          <a:noFill/>
        </p:spPr>
        <p:txBody>
          <a:bodyPr wrap="square" rtlCol="0">
            <a:spAutoFit/>
          </a:bodyPr>
          <a:lstStyle/>
          <a:p>
            <a:pPr algn="ctr"/>
            <a:r>
              <a:rPr lang="en-US" altLang="ja-JP" sz="2000" dirty="0" smtClean="0">
                <a:latin typeface="Meiryo UI" panose="020B0604030504040204" pitchFamily="50" charset="-128"/>
                <a:ea typeface="Meiryo UI" panose="020B0604030504040204" pitchFamily="50" charset="-128"/>
              </a:rPr>
              <a:t>100</a:t>
            </a:r>
            <a:r>
              <a:rPr lang="ja-JP" altLang="en-US" sz="2000" dirty="0" smtClean="0">
                <a:latin typeface="Meiryo UI" panose="020B0604030504040204" pitchFamily="50" charset="-128"/>
                <a:ea typeface="Meiryo UI" panose="020B0604030504040204" pitchFamily="50" charset="-128"/>
              </a:rPr>
              <a:t>万円を利率</a:t>
            </a:r>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％で</a:t>
            </a:r>
            <a:r>
              <a:rPr lang="en-US" altLang="ja-JP" sz="2000" dirty="0" smtClean="0">
                <a:latin typeface="Meiryo UI" panose="020B0604030504040204" pitchFamily="50" charset="-128"/>
                <a:ea typeface="Meiryo UI" panose="020B0604030504040204" pitchFamily="50" charset="-128"/>
              </a:rPr>
              <a:t>40</a:t>
            </a:r>
            <a:r>
              <a:rPr lang="ja-JP" altLang="en-US" sz="2000" dirty="0" smtClean="0">
                <a:latin typeface="Meiryo UI" panose="020B0604030504040204" pitchFamily="50" charset="-128"/>
                <a:ea typeface="Meiryo UI" panose="020B0604030504040204" pitchFamily="50" charset="-128"/>
              </a:rPr>
              <a:t>年運用する場合</a:t>
            </a:r>
            <a:endParaRPr lang="ja-JP" altLang="en-US" sz="2000" dirty="0">
              <a:latin typeface="Meiryo UI" panose="020B0604030504040204" pitchFamily="50" charset="-128"/>
              <a:ea typeface="Meiryo UI" panose="020B0604030504040204" pitchFamily="50" charset="-128"/>
            </a:endParaRPr>
          </a:p>
        </p:txBody>
      </p:sp>
      <p:graphicFrame>
        <p:nvGraphicFramePr>
          <p:cNvPr id="52" name="グラフ 51"/>
          <p:cNvGraphicFramePr>
            <a:graphicFrameLocks/>
          </p:cNvGraphicFramePr>
          <p:nvPr>
            <p:extLst/>
          </p:nvPr>
        </p:nvGraphicFramePr>
        <p:xfrm>
          <a:off x="650630" y="3287647"/>
          <a:ext cx="6576645" cy="2663249"/>
        </p:xfrm>
        <a:graphic>
          <a:graphicData uri="http://schemas.openxmlformats.org/drawingml/2006/chart">
            <c:chart xmlns:c="http://schemas.openxmlformats.org/drawingml/2006/chart" xmlns:r="http://schemas.openxmlformats.org/officeDocument/2006/relationships" r:id="rId3"/>
          </a:graphicData>
        </a:graphic>
      </p:graphicFrame>
      <p:sp>
        <p:nvSpPr>
          <p:cNvPr id="53" name="テキスト ボックス 52"/>
          <p:cNvSpPr txBox="1"/>
          <p:nvPr/>
        </p:nvSpPr>
        <p:spPr>
          <a:xfrm>
            <a:off x="7120008" y="4599687"/>
            <a:ext cx="1195754" cy="387414"/>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300</a:t>
            </a:r>
            <a:r>
              <a:rPr kumimoji="1" lang="ja-JP" altLang="en-US" dirty="0" smtClean="0">
                <a:latin typeface="Meiryo UI" panose="020B0604030504040204" pitchFamily="50" charset="-128"/>
                <a:ea typeface="Meiryo UI" panose="020B0604030504040204" pitchFamily="50" charset="-128"/>
              </a:rPr>
              <a:t>万円</a:t>
            </a:r>
            <a:endParaRPr kumimoji="1" lang="en-US" altLang="ja-JP"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063733" y="3283054"/>
            <a:ext cx="1195754" cy="387414"/>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rPr>
              <a:t>704</a:t>
            </a:r>
            <a:r>
              <a:rPr kumimoji="1" lang="ja-JP" altLang="en-US" dirty="0" smtClean="0">
                <a:latin typeface="Meiryo UI" panose="020B0604030504040204" pitchFamily="50" charset="-128"/>
                <a:ea typeface="Meiryo UI" panose="020B0604030504040204" pitchFamily="50" charset="-128"/>
              </a:rPr>
              <a:t>万円</a:t>
            </a:r>
            <a:endParaRPr kumimoji="1" lang="en-US" altLang="ja-JP" dirty="0" smtClean="0">
              <a:latin typeface="Meiryo UI" panose="020B0604030504040204" pitchFamily="50" charset="-128"/>
              <a:ea typeface="Meiryo UI" panose="020B0604030504040204" pitchFamily="50" charset="-128"/>
            </a:endParaRPr>
          </a:p>
        </p:txBody>
      </p:sp>
      <p:cxnSp>
        <p:nvCxnSpPr>
          <p:cNvPr id="57" name="直線矢印コネクタ 56"/>
          <p:cNvCxnSpPr/>
          <p:nvPr/>
        </p:nvCxnSpPr>
        <p:spPr>
          <a:xfrm>
            <a:off x="7010400" y="3822598"/>
            <a:ext cx="23440" cy="951357"/>
          </a:xfrm>
          <a:prstGeom prst="straightConnector1">
            <a:avLst/>
          </a:prstGeom>
          <a:ln w="1016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104183" y="3640843"/>
            <a:ext cx="1916725" cy="485774"/>
          </a:xfrm>
          <a:prstGeom prst="rect">
            <a:avLst/>
          </a:prstGeom>
          <a:noFill/>
        </p:spPr>
        <p:txBody>
          <a:bodyPr wrap="squar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複利の効果</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369276" y="2858322"/>
            <a:ext cx="1266093"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（万円）</a:t>
            </a:r>
            <a:endParaRPr kumimoji="1" lang="ja-JP" altLang="en-US"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6316978" y="5666602"/>
            <a:ext cx="1266093"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（時間）</a:t>
            </a:r>
            <a:endParaRPr kumimoji="1" lang="ja-JP" altLang="en-US" dirty="0">
              <a:latin typeface="Meiryo UI" panose="020B0604030504040204" pitchFamily="50" charset="-128"/>
              <a:ea typeface="Meiryo UI" panose="020B0604030504040204" pitchFamily="50" charset="-128"/>
            </a:endParaRPr>
          </a:p>
        </p:txBody>
      </p:sp>
      <p:sp>
        <p:nvSpPr>
          <p:cNvPr id="1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62</a:t>
            </a:fld>
            <a:endParaRPr lang="en-US" altLang="ja-JP" dirty="0"/>
          </a:p>
        </p:txBody>
      </p:sp>
    </p:spTree>
    <p:extLst>
      <p:ext uri="{BB962C8B-B14F-4D97-AF65-F5344CB8AC3E}">
        <p14:creationId xmlns:p14="http://schemas.microsoft.com/office/powerpoint/2010/main" val="180828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900239" y="1270000"/>
            <a:ext cx="7467823" cy="2034819"/>
          </a:xfrm>
          <a:prstGeom prst="rect">
            <a:avLst/>
          </a:prstGeom>
          <a:solidFill>
            <a:srgbClr val="00B0F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571789185"/>
              </p:ext>
            </p:extLst>
          </p:nvPr>
        </p:nvGraphicFramePr>
        <p:xfrm>
          <a:off x="331052" y="417364"/>
          <a:ext cx="680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61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金利を実感してみよう（</a:t>
                      </a:r>
                      <a:r>
                        <a:rPr kumimoji="1" lang="en-US" altLang="ja-JP"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の法則！）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タイトル 1"/>
          <p:cNvSpPr txBox="1">
            <a:spLocks/>
          </p:cNvSpPr>
          <p:nvPr/>
        </p:nvSpPr>
        <p:spPr>
          <a:xfrm>
            <a:off x="626155" y="807684"/>
            <a:ext cx="8042740" cy="518457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ct val="2000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1248644" y="1272128"/>
            <a:ext cx="7155766" cy="535531"/>
          </a:xfrm>
          <a:prstGeom prst="rect">
            <a:avLst/>
          </a:prstGeom>
          <a:noFill/>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2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の法則</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「元本が２倍になる金利と年数の関係」</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083" y="1955800"/>
            <a:ext cx="4542079" cy="145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右矢印 37"/>
          <p:cNvSpPr/>
          <p:nvPr/>
        </p:nvSpPr>
        <p:spPr>
          <a:xfrm>
            <a:off x="2006600" y="5209962"/>
            <a:ext cx="6603999" cy="838692"/>
          </a:xfrm>
          <a:prstGeom prst="rightArrow">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円/楕円 38"/>
          <p:cNvSpPr/>
          <p:nvPr/>
        </p:nvSpPr>
        <p:spPr>
          <a:xfrm>
            <a:off x="2442185" y="5294708"/>
            <a:ext cx="720000" cy="7200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p:cNvSpPr/>
          <p:nvPr/>
        </p:nvSpPr>
        <p:spPr>
          <a:xfrm>
            <a:off x="4604839" y="5222662"/>
            <a:ext cx="828000" cy="8280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6510105" y="4894870"/>
            <a:ext cx="1440000" cy="14400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フリーフォーム 41"/>
          <p:cNvSpPr/>
          <p:nvPr/>
        </p:nvSpPr>
        <p:spPr>
          <a:xfrm rot="5400000">
            <a:off x="5592903" y="5558968"/>
            <a:ext cx="1102174" cy="140685"/>
          </a:xfrm>
          <a:custGeom>
            <a:avLst/>
            <a:gdLst>
              <a:gd name="connsiteX0" fmla="*/ 0 w 5080000"/>
              <a:gd name="connsiteY0" fmla="*/ 304800 h 304817"/>
              <a:gd name="connsiteX1" fmla="*/ 972457 w 5080000"/>
              <a:gd name="connsiteY1" fmla="*/ 0 h 304817"/>
              <a:gd name="connsiteX2" fmla="*/ 2046514 w 5080000"/>
              <a:gd name="connsiteY2" fmla="*/ 304800 h 304817"/>
              <a:gd name="connsiteX3" fmla="*/ 3033486 w 5080000"/>
              <a:gd name="connsiteY3" fmla="*/ 0 h 304817"/>
              <a:gd name="connsiteX4" fmla="*/ 4034971 w 5080000"/>
              <a:gd name="connsiteY4" fmla="*/ 304800 h 304817"/>
              <a:gd name="connsiteX5" fmla="*/ 5080000 w 5080000"/>
              <a:gd name="connsiteY5" fmla="*/ 14514 h 30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000" h="304817">
                <a:moveTo>
                  <a:pt x="0" y="304800"/>
                </a:moveTo>
                <a:cubicBezTo>
                  <a:pt x="315685" y="152400"/>
                  <a:pt x="631371" y="0"/>
                  <a:pt x="972457" y="0"/>
                </a:cubicBezTo>
                <a:cubicBezTo>
                  <a:pt x="1313543" y="0"/>
                  <a:pt x="1703009" y="304800"/>
                  <a:pt x="2046514" y="304800"/>
                </a:cubicBezTo>
                <a:cubicBezTo>
                  <a:pt x="2390019" y="304800"/>
                  <a:pt x="2702077" y="0"/>
                  <a:pt x="3033486" y="0"/>
                </a:cubicBezTo>
                <a:cubicBezTo>
                  <a:pt x="3364895" y="0"/>
                  <a:pt x="3693885" y="302381"/>
                  <a:pt x="4034971" y="304800"/>
                </a:cubicBezTo>
                <a:cubicBezTo>
                  <a:pt x="4376057" y="307219"/>
                  <a:pt x="4910667" y="62895"/>
                  <a:pt x="5080000" y="14514"/>
                </a:cubicBezTo>
              </a:path>
            </a:pathLst>
          </a:custGeom>
          <a:noFill/>
          <a:ln w="381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フリーフォーム 42"/>
          <p:cNvSpPr/>
          <p:nvPr/>
        </p:nvSpPr>
        <p:spPr>
          <a:xfrm rot="5400000">
            <a:off x="5449003" y="5558968"/>
            <a:ext cx="1102174" cy="140685"/>
          </a:xfrm>
          <a:custGeom>
            <a:avLst/>
            <a:gdLst>
              <a:gd name="connsiteX0" fmla="*/ 0 w 5080000"/>
              <a:gd name="connsiteY0" fmla="*/ 304800 h 304817"/>
              <a:gd name="connsiteX1" fmla="*/ 972457 w 5080000"/>
              <a:gd name="connsiteY1" fmla="*/ 0 h 304817"/>
              <a:gd name="connsiteX2" fmla="*/ 2046514 w 5080000"/>
              <a:gd name="connsiteY2" fmla="*/ 304800 h 304817"/>
              <a:gd name="connsiteX3" fmla="*/ 3033486 w 5080000"/>
              <a:gd name="connsiteY3" fmla="*/ 0 h 304817"/>
              <a:gd name="connsiteX4" fmla="*/ 4034971 w 5080000"/>
              <a:gd name="connsiteY4" fmla="*/ 304800 h 304817"/>
              <a:gd name="connsiteX5" fmla="*/ 5080000 w 5080000"/>
              <a:gd name="connsiteY5" fmla="*/ 14514 h 30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000" h="304817">
                <a:moveTo>
                  <a:pt x="0" y="304800"/>
                </a:moveTo>
                <a:cubicBezTo>
                  <a:pt x="315685" y="152400"/>
                  <a:pt x="631371" y="0"/>
                  <a:pt x="972457" y="0"/>
                </a:cubicBezTo>
                <a:cubicBezTo>
                  <a:pt x="1313543" y="0"/>
                  <a:pt x="1703009" y="304800"/>
                  <a:pt x="2046514" y="304800"/>
                </a:cubicBezTo>
                <a:cubicBezTo>
                  <a:pt x="2390019" y="304800"/>
                  <a:pt x="2702077" y="0"/>
                  <a:pt x="3033486" y="0"/>
                </a:cubicBezTo>
                <a:cubicBezTo>
                  <a:pt x="3364895" y="0"/>
                  <a:pt x="3693885" y="302381"/>
                  <a:pt x="4034971" y="304800"/>
                </a:cubicBezTo>
                <a:cubicBezTo>
                  <a:pt x="4376057" y="307219"/>
                  <a:pt x="4910667" y="62895"/>
                  <a:pt x="5080000" y="14514"/>
                </a:cubicBezTo>
              </a:path>
            </a:pathLst>
          </a:custGeom>
          <a:noFill/>
          <a:ln w="381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068669" y="5488121"/>
            <a:ext cx="1487332" cy="695575"/>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4521235" y="5462721"/>
            <a:ext cx="1030883" cy="321883"/>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59" name="テキスト ボックス 58"/>
          <p:cNvSpPr txBox="1"/>
          <p:nvPr/>
        </p:nvSpPr>
        <p:spPr>
          <a:xfrm>
            <a:off x="6317677" y="5373120"/>
            <a:ext cx="1839386" cy="461665"/>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3,600</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60" name="テキスト ボックス 59"/>
          <p:cNvSpPr txBox="1"/>
          <p:nvPr/>
        </p:nvSpPr>
        <p:spPr>
          <a:xfrm>
            <a:off x="6407295" y="6203390"/>
            <a:ext cx="1803352" cy="485774"/>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en-US" altLang="ja-JP" sz="2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1" i="0" u="none" strike="noStrike" kern="1200" cap="none" spc="0" normalizeH="0" baseline="0" noProof="0" dirty="0" smtClean="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0.02</a:t>
            </a:r>
            <a:endPar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4250629" y="6197422"/>
            <a:ext cx="1555548" cy="485774"/>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６</a:t>
            </a:r>
          </a:p>
        </p:txBody>
      </p:sp>
      <p:sp>
        <p:nvSpPr>
          <p:cNvPr id="67" name="テキスト ボックス 66"/>
          <p:cNvSpPr txBox="1"/>
          <p:nvPr/>
        </p:nvSpPr>
        <p:spPr>
          <a:xfrm>
            <a:off x="2068669" y="6182908"/>
            <a:ext cx="1484789" cy="485774"/>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８</a:t>
            </a:r>
          </a:p>
        </p:txBody>
      </p:sp>
      <p:sp>
        <p:nvSpPr>
          <p:cNvPr id="68" name="正方形/長方形 67"/>
          <p:cNvSpPr/>
          <p:nvPr/>
        </p:nvSpPr>
        <p:spPr>
          <a:xfrm>
            <a:off x="-330200" y="4220468"/>
            <a:ext cx="3886200" cy="43189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base" latinLnBrk="0" hangingPunct="1">
              <a:lnSpc>
                <a:spcPct val="100000"/>
              </a:lnSpc>
              <a:spcBef>
                <a:spcPct val="20000"/>
              </a:spcBef>
              <a:spcAft>
                <a:spcPct val="20000"/>
              </a:spcAft>
              <a:buClrTx/>
              <a:buSzTx/>
              <a:buFontTx/>
              <a:buNone/>
              <a:tabLst/>
              <a:defRPr/>
            </a:pPr>
            <a:r>
              <a:rPr kumimoji="1" lang="ja-JP" altLang="en-US" sz="16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世代イメージ　　　　</a:t>
            </a:r>
            <a:r>
              <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祖父母世代</a:t>
            </a:r>
            <a:endParaRPr kumimoji="1" lang="en-US" altLang="ja-JP"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ct val="100000"/>
              </a:lnSpc>
              <a:spcBef>
                <a:spcPct val="20000"/>
              </a:spcBef>
              <a:spcAft>
                <a:spcPct val="2000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　預金金利：８％　</a:t>
            </a:r>
            <a:endParaRPr kumimoji="1" lang="en-US" altLang="ja-JP"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4035733" y="4449117"/>
            <a:ext cx="1919123" cy="43189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親世代</a:t>
            </a:r>
            <a:endParaRPr kumimoji="1" lang="en-US" altLang="ja-JP"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預金金利：６％</a:t>
            </a:r>
            <a:endParaRPr kumimoji="1" lang="en-US" altLang="ja-JP"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20000"/>
              </a:spcBef>
              <a:spcAft>
                <a:spcPct val="20000"/>
              </a:spcAft>
              <a:buClrTx/>
              <a:buSzTx/>
              <a:buFontTx/>
              <a:buNone/>
              <a:tabLst/>
              <a:defRPr/>
            </a:pPr>
            <a:endPar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315907" y="4485196"/>
            <a:ext cx="1894739" cy="395769"/>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今</a:t>
            </a:r>
            <a:endParaRPr kumimoji="1" lang="en-US" altLang="ja-JP"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預金金利：</a:t>
            </a:r>
            <a:r>
              <a:rPr kumimoji="1" lang="en-US" altLang="ja-JP" sz="1400" b="1" i="0" u="none" strike="noStrike" kern="1200" cap="none" spc="0" normalizeH="0" baseline="0" noProof="0" dirty="0" smtClean="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0.02</a:t>
            </a:r>
            <a:r>
              <a:rPr kumimoji="1" lang="ja-JP" altLang="en-US" sz="1400" b="1" i="0" u="none" strike="noStrike" kern="1200" cap="none" spc="0" normalizeH="0" baseline="0" noProof="0" dirty="0" smtClean="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20000"/>
              </a:spcBef>
              <a:spcAft>
                <a:spcPct val="20000"/>
              </a:spcAft>
              <a:buClrTx/>
              <a:buSzTx/>
              <a:buFontTx/>
              <a:buNone/>
              <a:tabLst/>
              <a:defRPr/>
            </a:pPr>
            <a:endPar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タイトル 1"/>
          <p:cNvSpPr txBox="1">
            <a:spLocks/>
          </p:cNvSpPr>
          <p:nvPr/>
        </p:nvSpPr>
        <p:spPr>
          <a:xfrm>
            <a:off x="709053" y="3554495"/>
            <a:ext cx="7368147" cy="450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ts val="600"/>
              </a:spcBef>
              <a:spcAft>
                <a:spcPct val="20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円（元本）が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円になるのに必要な年数</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9" name="直線コネクタ 78"/>
          <p:cNvCxnSpPr/>
          <p:nvPr/>
        </p:nvCxnSpPr>
        <p:spPr>
          <a:xfrm>
            <a:off x="292100" y="4487205"/>
            <a:ext cx="8188992"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80" name="タイトル 1"/>
          <p:cNvSpPr txBox="1">
            <a:spLocks/>
          </p:cNvSpPr>
          <p:nvPr/>
        </p:nvSpPr>
        <p:spPr>
          <a:xfrm>
            <a:off x="203200" y="5194023"/>
            <a:ext cx="1698878" cy="900244"/>
          </a:xfrm>
          <a:prstGeom prst="rect">
            <a:avLst/>
          </a:prstGeom>
          <a:noFill/>
        </p:spPr>
        <p:txBody>
          <a:bodyPr vert="horz" lIns="36000" tIns="45720" rIns="3600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ts val="600"/>
              </a:spcBef>
              <a:spcAft>
                <a:spcPct val="20000"/>
              </a:spcAft>
              <a:buClrTx/>
              <a:buSzTx/>
              <a:buFontTx/>
              <a:buNone/>
              <a:tabLst/>
              <a:defRPr/>
            </a:pP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元本</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円になるのに</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必要な年数</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2462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anim calcmode="lin" valueType="num">
                                      <p:cBhvr>
                                        <p:cTn id="23" dur="1000" fill="hold"/>
                                        <p:tgtEl>
                                          <p:spTgt spid="79"/>
                                        </p:tgtEl>
                                        <p:attrNameLst>
                                          <p:attrName>ppt_x</p:attrName>
                                        </p:attrNameLst>
                                      </p:cBhvr>
                                      <p:tavLst>
                                        <p:tav tm="0">
                                          <p:val>
                                            <p:strVal val="#ppt_x"/>
                                          </p:val>
                                        </p:tav>
                                        <p:tav tm="100000">
                                          <p:val>
                                            <p:strVal val="#ppt_x"/>
                                          </p:val>
                                        </p:tav>
                                      </p:tavLst>
                                    </p:anim>
                                    <p:anim calcmode="lin" valueType="num">
                                      <p:cBhvr>
                                        <p:cTn id="2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1000"/>
                                        <p:tgtEl>
                                          <p:spTgt spid="80"/>
                                        </p:tgtEl>
                                      </p:cBhvr>
                                    </p:animEffect>
                                    <p:anim calcmode="lin" valueType="num">
                                      <p:cBhvr>
                                        <p:cTn id="30" dur="1000" fill="hold"/>
                                        <p:tgtEl>
                                          <p:spTgt spid="80"/>
                                        </p:tgtEl>
                                        <p:attrNameLst>
                                          <p:attrName>ppt_x</p:attrName>
                                        </p:attrNameLst>
                                      </p:cBhvr>
                                      <p:tavLst>
                                        <p:tav tm="0">
                                          <p:val>
                                            <p:strVal val="#ppt_x"/>
                                          </p:val>
                                        </p:tav>
                                        <p:tav tm="100000">
                                          <p:val>
                                            <p:strVal val="#ppt_x"/>
                                          </p:val>
                                        </p:tav>
                                      </p:tavLst>
                                    </p:anim>
                                    <p:anim calcmode="lin" valueType="num">
                                      <p:cBhvr>
                                        <p:cTn id="31" dur="1000" fill="hold"/>
                                        <p:tgtEl>
                                          <p:spTgt spid="8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1000"/>
                                        <p:tgtEl>
                                          <p:spTgt spid="66"/>
                                        </p:tgtEl>
                                      </p:cBhvr>
                                    </p:animEffect>
                                    <p:anim calcmode="lin" valueType="num">
                                      <p:cBhvr>
                                        <p:cTn id="47" dur="1000" fill="hold"/>
                                        <p:tgtEl>
                                          <p:spTgt spid="66"/>
                                        </p:tgtEl>
                                        <p:attrNameLst>
                                          <p:attrName>ppt_x</p:attrName>
                                        </p:attrNameLst>
                                      </p:cBhvr>
                                      <p:tavLst>
                                        <p:tav tm="0">
                                          <p:val>
                                            <p:strVal val="#ppt_x"/>
                                          </p:val>
                                        </p:tav>
                                        <p:tav tm="100000">
                                          <p:val>
                                            <p:strVal val="#ppt_x"/>
                                          </p:val>
                                        </p:tav>
                                      </p:tavLst>
                                    </p:anim>
                                    <p:anim calcmode="lin" valueType="num">
                                      <p:cBhvr>
                                        <p:cTn id="4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arn(inVertical)">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000"/>
                                        <p:tgtEl>
                                          <p:spTgt spid="60"/>
                                        </p:tgtEl>
                                      </p:cBhvr>
                                    </p:animEffect>
                                    <p:anim calcmode="lin" valueType="num">
                                      <p:cBhvr>
                                        <p:cTn id="59" dur="1000" fill="hold"/>
                                        <p:tgtEl>
                                          <p:spTgt spid="60"/>
                                        </p:tgtEl>
                                        <p:attrNameLst>
                                          <p:attrName>ppt_x</p:attrName>
                                        </p:attrNameLst>
                                      </p:cBhvr>
                                      <p:tavLst>
                                        <p:tav tm="0">
                                          <p:val>
                                            <p:strVal val="#ppt_x"/>
                                          </p:val>
                                        </p:tav>
                                        <p:tav tm="100000">
                                          <p:val>
                                            <p:strVal val="#ppt_x"/>
                                          </p:val>
                                        </p:tav>
                                      </p:tavLst>
                                    </p:anim>
                                    <p:anim calcmode="lin" valueType="num">
                                      <p:cBhvr>
                                        <p:cTn id="6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barn(inVertical)">
                                      <p:cBhvr>
                                        <p:cTn id="6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9" grpId="0"/>
      <p:bldP spid="60" grpId="0"/>
      <p:bldP spid="66" grpId="0"/>
      <p:bldP spid="67" grpId="0"/>
      <p:bldP spid="68" grpId="0"/>
      <p:bldP spid="75" grpId="0"/>
      <p:bldP spid="76" grpId="0"/>
      <p:bldP spid="8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nvPr>
        </p:nvGraphicFramePr>
        <p:xfrm>
          <a:off x="882529" y="1999501"/>
          <a:ext cx="7529992" cy="4261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extLst>
              <p:ext uri="{D42A27DB-BD31-4B8C-83A1-F6EECF244321}">
                <p14:modId xmlns:p14="http://schemas.microsoft.com/office/powerpoint/2010/main" val="2851265925"/>
              </p:ext>
            </p:extLst>
          </p:nvPr>
        </p:nvGraphicFramePr>
        <p:xfrm>
          <a:off x="317989" y="41736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金利の推移</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タイトル 1"/>
          <p:cNvSpPr txBox="1">
            <a:spLocks/>
          </p:cNvSpPr>
          <p:nvPr/>
        </p:nvSpPr>
        <p:spPr>
          <a:xfrm>
            <a:off x="626155" y="807684"/>
            <a:ext cx="8042740" cy="518457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ct val="20000"/>
              </a:spcAft>
              <a:buClrTx/>
              <a:buSzTx/>
              <a:buFontTx/>
              <a:buNone/>
              <a:tabLst/>
              <a:defRPr/>
            </a:pP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1044658" y="1690509"/>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a:xfrm>
            <a:off x="694101" y="6210300"/>
            <a:ext cx="7854618" cy="664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（出所）日本銀行</a:t>
            </a:r>
          </a:p>
          <a:p>
            <a:pPr marL="0" marR="0" lvl="0" indent="0" algn="l" defTabSz="914400" rtl="0" eaLnBrk="1" fontAlgn="base" latinLnBrk="0" hangingPunct="1">
              <a:lnSpc>
                <a:spcPct val="120000"/>
              </a:lnSpc>
              <a:spcBef>
                <a:spcPct val="0"/>
              </a:spcBef>
              <a:spcAft>
                <a:spcPct val="20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月までは公定歩合（基準貸付利率）、それ以降は無担保コール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O/N</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物レートの月中平均金利</a:t>
            </a:r>
          </a:p>
        </p:txBody>
      </p:sp>
      <p:sp>
        <p:nvSpPr>
          <p:cNvPr id="15" name="タイトル 1"/>
          <p:cNvSpPr txBox="1">
            <a:spLocks/>
          </p:cNvSpPr>
          <p:nvPr/>
        </p:nvSpPr>
        <p:spPr>
          <a:xfrm>
            <a:off x="8004206" y="5884981"/>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a:spLocks noChangeArrowheads="1"/>
          </p:cNvSpPr>
          <p:nvPr/>
        </p:nvSpPr>
        <p:spPr bwMode="auto">
          <a:xfrm>
            <a:off x="1870654" y="1208078"/>
            <a:ext cx="2772005" cy="56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2" rIns="91246" bIns="45622"/>
          <a:lstStyle>
            <a:lvl1pPr>
              <a:spcBef>
                <a:spcPct val="20000"/>
              </a:spcBef>
              <a:buChar char="•"/>
              <a:defRPr sz="4300">
                <a:solidFill>
                  <a:schemeClr val="tx1"/>
                </a:solidFill>
                <a:latin typeface="Arial" pitchFamily="34" charset="0"/>
                <a:ea typeface="ＭＳ Ｐゴシック" pitchFamily="50" charset="-128"/>
                <a:sym typeface="Arial" pitchFamily="34" charset="0"/>
              </a:defRPr>
            </a:lvl1pPr>
            <a:lvl2pPr marL="1033463" indent="-392113">
              <a:spcBef>
                <a:spcPct val="20000"/>
              </a:spcBef>
              <a:buChar char="–"/>
              <a:defRPr sz="4100">
                <a:solidFill>
                  <a:schemeClr val="tx1"/>
                </a:solidFill>
                <a:latin typeface="Arial" pitchFamily="34" charset="0"/>
                <a:ea typeface="ＭＳ Ｐゴシック" pitchFamily="50" charset="-128"/>
                <a:sym typeface="Arial" pitchFamily="34" charset="0"/>
              </a:defRPr>
            </a:lvl2pPr>
            <a:lvl3pPr marL="1593850" indent="-314325">
              <a:spcBef>
                <a:spcPct val="20000"/>
              </a:spcBef>
              <a:buChar char="•"/>
              <a:defRPr sz="3400">
                <a:solidFill>
                  <a:schemeClr val="tx1"/>
                </a:solidFill>
                <a:latin typeface="Arial" pitchFamily="34" charset="0"/>
                <a:ea typeface="ＭＳ Ｐゴシック" pitchFamily="50" charset="-128"/>
                <a:sym typeface="Arial" pitchFamily="34" charset="0"/>
              </a:defRPr>
            </a:lvl3pPr>
            <a:lvl4pPr marL="2233613" indent="-312738">
              <a:spcBef>
                <a:spcPct val="20000"/>
              </a:spcBef>
              <a:buChar char="–"/>
              <a:defRPr sz="2700">
                <a:solidFill>
                  <a:schemeClr val="tx1"/>
                </a:solidFill>
                <a:latin typeface="Arial" pitchFamily="34" charset="0"/>
                <a:ea typeface="ＭＳ Ｐゴシック" pitchFamily="50" charset="-128"/>
                <a:sym typeface="Arial" pitchFamily="34" charset="0"/>
              </a:defRPr>
            </a:lvl4pPr>
            <a:lvl5pPr marL="2871788" indent="-312738">
              <a:spcBef>
                <a:spcPct val="20000"/>
              </a:spcBef>
              <a:buChar char="»"/>
              <a:defRPr sz="2700">
                <a:solidFill>
                  <a:schemeClr val="tx1"/>
                </a:solidFill>
                <a:latin typeface="Arial" pitchFamily="34" charset="0"/>
                <a:ea typeface="ＭＳ Ｐゴシック" pitchFamily="50" charset="-128"/>
                <a:sym typeface="Arial" pitchFamily="34" charset="0"/>
              </a:defRPr>
            </a:lvl5pPr>
            <a:lvl6pPr marL="33289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6pPr>
            <a:lvl7pPr marL="37861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7pPr>
            <a:lvl8pPr marL="42433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8pPr>
            <a:lvl9pPr marL="47005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9p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銀行</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に</a:t>
            </a: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預ける ＝</a:t>
            </a:r>
            <a:endParaRPr kumimoji="1" lang="ja-JP" altLang="en-US" sz="2800" b="0"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p:txBody>
      </p:sp>
      <p:sp>
        <p:nvSpPr>
          <p:cNvPr id="16" name="正方形/長方形 1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20000"/>
              </a:lnSpc>
              <a:spcBef>
                <a:spcPct val="20000"/>
              </a:spcBef>
              <a:spcAft>
                <a:spcPct val="20000"/>
              </a:spcAft>
              <a:buClrTx/>
              <a:buSzTx/>
              <a:buFontTx/>
              <a:buNone/>
              <a:tabLst/>
              <a:defRPr/>
            </a:pPr>
            <a:r>
              <a:rPr kumimoji="1" lang="ja-JP" altLang="en-US" sz="2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en-US" altLang="ja-JP" sz="2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「貯める・増やす」　</a:t>
            </a:r>
            <a:r>
              <a:rPr kumimoji="1" lang="ja-JP" altLang="en-US" sz="2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～資産形成</a:t>
            </a:r>
            <a:endPar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星 5 1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タイトル 1"/>
          <p:cNvSpPr>
            <a:spLocks noChangeArrowheads="1"/>
          </p:cNvSpPr>
          <p:nvPr/>
        </p:nvSpPr>
        <p:spPr bwMode="auto">
          <a:xfrm>
            <a:off x="4383126" y="996377"/>
            <a:ext cx="4779420" cy="114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2" rIns="91246" bIns="45622"/>
          <a:lstStyle>
            <a:lvl1pPr>
              <a:spcBef>
                <a:spcPct val="20000"/>
              </a:spcBef>
              <a:buChar char="•"/>
              <a:defRPr sz="4300">
                <a:solidFill>
                  <a:schemeClr val="tx1"/>
                </a:solidFill>
                <a:latin typeface="Arial" pitchFamily="34" charset="0"/>
                <a:ea typeface="ＭＳ Ｐゴシック" pitchFamily="50" charset="-128"/>
                <a:sym typeface="Arial" pitchFamily="34" charset="0"/>
              </a:defRPr>
            </a:lvl1pPr>
            <a:lvl2pPr marL="1033463" indent="-392113">
              <a:spcBef>
                <a:spcPct val="20000"/>
              </a:spcBef>
              <a:buChar char="–"/>
              <a:defRPr sz="4100">
                <a:solidFill>
                  <a:schemeClr val="tx1"/>
                </a:solidFill>
                <a:latin typeface="Arial" pitchFamily="34" charset="0"/>
                <a:ea typeface="ＭＳ Ｐゴシック" pitchFamily="50" charset="-128"/>
                <a:sym typeface="Arial" pitchFamily="34" charset="0"/>
              </a:defRPr>
            </a:lvl2pPr>
            <a:lvl3pPr marL="1593850" indent="-314325">
              <a:spcBef>
                <a:spcPct val="20000"/>
              </a:spcBef>
              <a:buChar char="•"/>
              <a:defRPr sz="3400">
                <a:solidFill>
                  <a:schemeClr val="tx1"/>
                </a:solidFill>
                <a:latin typeface="Arial" pitchFamily="34" charset="0"/>
                <a:ea typeface="ＭＳ Ｐゴシック" pitchFamily="50" charset="-128"/>
                <a:sym typeface="Arial" pitchFamily="34" charset="0"/>
              </a:defRPr>
            </a:lvl3pPr>
            <a:lvl4pPr marL="2233613" indent="-312738">
              <a:spcBef>
                <a:spcPct val="20000"/>
              </a:spcBef>
              <a:buChar char="–"/>
              <a:defRPr sz="2700">
                <a:solidFill>
                  <a:schemeClr val="tx1"/>
                </a:solidFill>
                <a:latin typeface="Arial" pitchFamily="34" charset="0"/>
                <a:ea typeface="ＭＳ Ｐゴシック" pitchFamily="50" charset="-128"/>
                <a:sym typeface="Arial" pitchFamily="34" charset="0"/>
              </a:defRPr>
            </a:lvl4pPr>
            <a:lvl5pPr marL="2871788" indent="-312738">
              <a:spcBef>
                <a:spcPct val="20000"/>
              </a:spcBef>
              <a:buChar char="»"/>
              <a:defRPr sz="2700">
                <a:solidFill>
                  <a:schemeClr val="tx1"/>
                </a:solidFill>
                <a:latin typeface="Arial" pitchFamily="34" charset="0"/>
                <a:ea typeface="ＭＳ Ｐゴシック" pitchFamily="50" charset="-128"/>
                <a:sym typeface="Arial" pitchFamily="34" charset="0"/>
              </a:defRPr>
            </a:lvl5pPr>
            <a:lvl6pPr marL="33289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6pPr>
            <a:lvl7pPr marL="37861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7pPr>
            <a:lvl8pPr marL="42433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8pPr>
            <a:lvl9pPr marL="47005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現在の金利は、ほぼゼロ</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a:p>
            <a:pPr marL="0" marR="0" lvl="0" indent="0" algn="l" defTabSz="914400" rtl="0" eaLnBrk="1" fontAlgn="base" latinLnBrk="0" hangingPunct="1">
              <a:lnSpc>
                <a:spcPct val="100000"/>
              </a:lnSpc>
              <a:spcBef>
                <a:spcPct val="0"/>
              </a:spcBef>
              <a:spcAft>
                <a:spcPct val="2000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金庫に安全に保管してもらう</a:t>
            </a:r>
            <a:endParaRPr kumimoji="1" lang="ja-JP" altLang="en-US" sz="2800" b="0"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20000"/>
              </a:lnSpc>
              <a:spcBef>
                <a:spcPct val="20000"/>
              </a:spcBef>
              <a:spcAft>
                <a:spcPct val="20000"/>
              </a:spcAft>
              <a:buClrTx/>
              <a:buSzTx/>
              <a:buFontTx/>
              <a:buNone/>
              <a:tabLst/>
              <a:defRPr/>
            </a:pPr>
            <a:fld id="{C721EF3B-8582-4A02-A82B-11DAB0CE9406}" type="slidenum">
              <a:rPr kumimoji="1" lang="ja-JP" alt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20000"/>
                </a:lnSpc>
                <a:spcBef>
                  <a:spcPct val="20000"/>
                </a:spcBef>
                <a:spcAft>
                  <a:spcPct val="20000"/>
                </a:spcAft>
                <a:buClrTx/>
                <a:buSzTx/>
                <a:buFontTx/>
                <a:buNone/>
                <a:tabLst/>
                <a:defRPr/>
              </a:pPr>
              <a:t>64</a:t>
            </a:fld>
            <a:endPar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241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a:off x="2089775" y="1911322"/>
            <a:ext cx="4106309" cy="2408351"/>
          </a:xfrm>
          <a:prstGeom prst="triangle">
            <a:avLst>
              <a:gd name="adj" fmla="val 52843"/>
            </a:avLst>
          </a:prstGeom>
          <a:noFill/>
          <a:ln w="1270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3955980432"/>
              </p:ext>
            </p:extLst>
          </p:nvPr>
        </p:nvGraphicFramePr>
        <p:xfrm>
          <a:off x="317988" y="372394"/>
          <a:ext cx="4564212" cy="691908"/>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569900">
                  <a:extLst>
                    <a:ext uri="{9D8B030D-6E8A-4147-A177-3AD203B41FA5}">
                      <a16:colId xmlns:a16="http://schemas.microsoft.com/office/drawing/2014/main" val="20001"/>
                    </a:ext>
                  </a:extLst>
                </a:gridCol>
              </a:tblGrid>
              <a:tr h="691908">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6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楕円 10"/>
          <p:cNvSpPr/>
          <p:nvPr/>
        </p:nvSpPr>
        <p:spPr>
          <a:xfrm>
            <a:off x="3310514" y="1364651"/>
            <a:ext cx="1861190" cy="186119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収益性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楕円 11"/>
          <p:cNvSpPr/>
          <p:nvPr/>
        </p:nvSpPr>
        <p:spPr>
          <a:xfrm>
            <a:off x="1192627" y="3116967"/>
            <a:ext cx="1861190" cy="1861190"/>
          </a:xfrm>
          <a:prstGeom prst="ellipse">
            <a:avLst/>
          </a:prstGeom>
          <a:solidFill>
            <a:schemeClr val="accent3"/>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安全性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楕円 12"/>
          <p:cNvSpPr/>
          <p:nvPr/>
        </p:nvSpPr>
        <p:spPr>
          <a:xfrm>
            <a:off x="5381703" y="3116967"/>
            <a:ext cx="1861190" cy="1861190"/>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流動</a:t>
            </a: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320006" y="1540748"/>
            <a:ext cx="2181577" cy="830997"/>
          </a:xfrm>
          <a:prstGeom prst="rect">
            <a:avLst/>
          </a:prstGeom>
          <a:noFill/>
        </p:spPr>
        <p:txBody>
          <a:bodyPr wrap="square" rtlCol="0">
            <a:spAutoFit/>
          </a:bodyPr>
          <a:lstStyle/>
          <a:p>
            <a:r>
              <a:rPr lang="ja-JP" altLang="en-US" sz="2000" dirty="0" smtClean="0">
                <a:solidFill>
                  <a:schemeClr val="accent2"/>
                </a:solidFill>
                <a:latin typeface="メイリオ" panose="020B0604030504040204" pitchFamily="50" charset="-128"/>
                <a:ea typeface="メイリオ" panose="020B0604030504040204" pitchFamily="50" charset="-128"/>
              </a:rPr>
              <a:t>どのくらい利益が期待できるか</a:t>
            </a:r>
            <a:endParaRPr kumimoji="1" lang="ja-JP" altLang="en-US" sz="2000" dirty="0">
              <a:solidFill>
                <a:schemeClr val="accent2"/>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66058" y="4965685"/>
            <a:ext cx="3105758" cy="461665"/>
          </a:xfrm>
          <a:prstGeom prst="rect">
            <a:avLst/>
          </a:prstGeom>
          <a:noFill/>
        </p:spPr>
        <p:txBody>
          <a:bodyPr wrap="square" rtlCol="0">
            <a:spAutoFit/>
          </a:bodyPr>
          <a:lstStyle/>
          <a:p>
            <a:r>
              <a:rPr lang="ja-JP" altLang="en-US" sz="2000" dirty="0">
                <a:solidFill>
                  <a:schemeClr val="accent3">
                    <a:lumMod val="75000"/>
                  </a:schemeClr>
                </a:solidFill>
                <a:latin typeface="メイリオ" panose="020B0604030504040204" pitchFamily="50" charset="-128"/>
                <a:ea typeface="メイリオ" panose="020B0604030504040204" pitchFamily="50" charset="-128"/>
              </a:rPr>
              <a:t>元本</a:t>
            </a:r>
            <a:r>
              <a:rPr kumimoji="1" lang="ja-JP" altLang="en-US" sz="2000" dirty="0" smtClean="0">
                <a:solidFill>
                  <a:schemeClr val="accent3">
                    <a:lumMod val="75000"/>
                  </a:schemeClr>
                </a:solidFill>
                <a:latin typeface="メイリオ" panose="020B0604030504040204" pitchFamily="50" charset="-128"/>
                <a:ea typeface="メイリオ" panose="020B0604030504040204" pitchFamily="50" charset="-128"/>
              </a:rPr>
              <a:t>が減らないかどうか</a:t>
            </a:r>
            <a:endParaRPr kumimoji="1" lang="ja-JP" altLang="en-US" sz="2000" dirty="0">
              <a:solidFill>
                <a:schemeClr val="accent3">
                  <a:lumMod val="75000"/>
                </a:schemeClr>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4181704" y="4965685"/>
            <a:ext cx="4482790" cy="461665"/>
          </a:xfrm>
          <a:prstGeom prst="rect">
            <a:avLst/>
          </a:prstGeom>
          <a:noFill/>
        </p:spPr>
        <p:txBody>
          <a:bodyPr wrap="square" rtlCol="0">
            <a:spAutoFit/>
          </a:bodyPr>
          <a:lstStyle/>
          <a:p>
            <a:pPr algn="ctr"/>
            <a:r>
              <a:rPr kumimoji="1" lang="ja-JP" altLang="en-US" sz="2000" dirty="0" smtClean="0">
                <a:solidFill>
                  <a:schemeClr val="accent1">
                    <a:lumMod val="75000"/>
                  </a:schemeClr>
                </a:solidFill>
                <a:latin typeface="メイリオ" panose="020B0604030504040204" pitchFamily="50" charset="-128"/>
                <a:ea typeface="メイリオ" panose="020B0604030504040204" pitchFamily="50" charset="-128"/>
              </a:rPr>
              <a:t>お金を引き出しやすいかどうか</a:t>
            </a:r>
            <a:endParaRPr kumimoji="1" lang="ja-JP" altLang="en-US" sz="2000"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17" name="角丸四角形吹き出し 16"/>
          <p:cNvSpPr/>
          <p:nvPr/>
        </p:nvSpPr>
        <p:spPr>
          <a:xfrm>
            <a:off x="5825599" y="1668682"/>
            <a:ext cx="3182448" cy="1174950"/>
          </a:xfrm>
          <a:prstGeom prst="wedgeRoundRectCallout">
            <a:avLst>
              <a:gd name="adj1" fmla="val -60234"/>
              <a:gd name="adj2" fmla="val 42346"/>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2"/>
                </a:solidFill>
                <a:latin typeface="メイリオ" panose="020B0604030504040204" pitchFamily="50" charset="-128"/>
                <a:ea typeface="メイリオ" panose="020B0604030504040204" pitchFamily="50" charset="-128"/>
              </a:rPr>
              <a:t>３つの基準すべてを完全に満たす金融商品はない</a:t>
            </a:r>
            <a:endParaRPr kumimoji="1" lang="ja-JP" altLang="en-US" sz="2000" b="1" dirty="0">
              <a:solidFill>
                <a:schemeClr val="tx2"/>
              </a:solidFill>
              <a:latin typeface="メイリオ" panose="020B0604030504040204" pitchFamily="50" charset="-128"/>
              <a:ea typeface="メイリオ" panose="020B0604030504040204"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65</a:t>
            </a:fld>
            <a:endParaRPr lang="en-US" altLang="ja-JP" dirty="0"/>
          </a:p>
        </p:txBody>
      </p:sp>
      <p:sp>
        <p:nvSpPr>
          <p:cNvPr id="20" name="角丸四角形吹き出し 19"/>
          <p:cNvSpPr/>
          <p:nvPr/>
        </p:nvSpPr>
        <p:spPr>
          <a:xfrm>
            <a:off x="345698" y="5677623"/>
            <a:ext cx="4392557" cy="903284"/>
          </a:xfrm>
          <a:prstGeom prst="wedgeRoundRectCallout">
            <a:avLst>
              <a:gd name="adj1" fmla="val -35143"/>
              <a:gd name="adj2" fmla="val -87364"/>
              <a:gd name="adj3" fmla="val 16667"/>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ja-JP" altLang="en-US" sz="2000" b="1" dirty="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元本</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とは、金融商品の購入・投資に充てた資金の額。いわゆる元手です。</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8426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2159255" y="1378525"/>
            <a:ext cx="6655561" cy="2333939"/>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・銀行等にお金を預けること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・給与の受け取り、公共料金の引き落としなどでも利用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・お金の引き出しが簡単（銀行やコンビニの</a:t>
            </a: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ATM</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など）</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u="sng" dirty="0" smtClean="0">
                <a:latin typeface="メイリオ" panose="020B0604030504040204" pitchFamily="50" charset="-128"/>
                <a:ea typeface="メイリオ" panose="020B0604030504040204" pitchFamily="50" charset="-128"/>
                <a:cs typeface="Meiryo UI" panose="020B0604030504040204" pitchFamily="50" charset="-128"/>
              </a:rPr>
              <a:t>元本</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保証あり</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（各金融機関で元本</a:t>
            </a: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1,000</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万</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円までと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　　　　　　　その利息）</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6" name="角丸四角形吹き出し 25"/>
          <p:cNvSpPr/>
          <p:nvPr/>
        </p:nvSpPr>
        <p:spPr>
          <a:xfrm>
            <a:off x="2018698" y="3951170"/>
            <a:ext cx="3494182" cy="1591394"/>
          </a:xfrm>
          <a:prstGeom prst="wedgeRoundRectCallout">
            <a:avLst>
              <a:gd name="adj1" fmla="val -31151"/>
              <a:gd name="adj2" fmla="val -77162"/>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ja-JP" altLang="en-US" sz="20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元本保証</a:t>
            </a:r>
            <a:r>
              <a:rPr lang="ja-JP" altLang="en-US" sz="2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は、金融商品の購入・投資に充てた</a:t>
            </a:r>
            <a:r>
              <a:rPr lang="ja-JP" altLang="en-US" sz="2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資金が減ることはないということ。</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7" name="タイトル 1"/>
          <p:cNvSpPr txBox="1">
            <a:spLocks/>
          </p:cNvSpPr>
          <p:nvPr/>
        </p:nvSpPr>
        <p:spPr>
          <a:xfrm>
            <a:off x="388272" y="5770801"/>
            <a:ext cx="8263052" cy="62202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38150" lvl="0" indent="-438150"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預金・貯金は、一般的に</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収益性は低い（△）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安全性・流動性は最も高い（◎）。</a:t>
            </a:r>
            <a:endParaRPr lang="en-US" altLang="ja-JP"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847" y="3788734"/>
            <a:ext cx="1451602" cy="1649548"/>
          </a:xfrm>
          <a:prstGeom prst="rect">
            <a:avLst/>
          </a:prstGeom>
        </p:spPr>
      </p:pic>
      <p:cxnSp>
        <p:nvCxnSpPr>
          <p:cNvPr id="29" name="直線コネクタ 28"/>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graphicFrame>
        <p:nvGraphicFramePr>
          <p:cNvPr id="30" name="表 29"/>
          <p:cNvGraphicFramePr>
            <a:graphicFrameLocks noGrp="1"/>
          </p:cNvGraphicFramePr>
          <p:nvPr>
            <p:extLst>
              <p:ext uri="{D42A27DB-BD31-4B8C-83A1-F6EECF244321}">
                <p14:modId xmlns:p14="http://schemas.microsoft.com/office/powerpoint/2010/main" val="4252497899"/>
              </p:ext>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主な金融商品の特徴①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66</a:t>
            </a:fld>
            <a:endParaRPr lang="en-US" altLang="ja-JP" dirty="0"/>
          </a:p>
        </p:txBody>
      </p:sp>
    </p:spTree>
    <p:extLst>
      <p:ext uri="{BB962C8B-B14F-4D97-AF65-F5344CB8AC3E}">
        <p14:creationId xmlns:p14="http://schemas.microsoft.com/office/powerpoint/2010/main" val="8756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306856934"/>
              </p:ext>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主な金融商品の特徴②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円/楕円 10"/>
          <p:cNvSpPr>
            <a:spLocks noChangeAspect="1"/>
          </p:cNvSpPr>
          <p:nvPr/>
        </p:nvSpPr>
        <p:spPr>
          <a:xfrm>
            <a:off x="395695" y="128919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28" name="タイトル 1"/>
          <p:cNvSpPr txBox="1">
            <a:spLocks/>
          </p:cNvSpPr>
          <p:nvPr/>
        </p:nvSpPr>
        <p:spPr>
          <a:xfrm>
            <a:off x="2234286" y="1393027"/>
            <a:ext cx="5437326" cy="238853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・国や会社にお金を貸すこと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・定期的に利子が支払われ、満期がくれば　額面金額を受け取ることができる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・国が発行するものを「国債」</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会社が発行するものを「社債」という</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spcBef>
                <a:spcPts val="0"/>
              </a:spcBef>
              <a:spcAft>
                <a:spcPts val="0"/>
              </a:spcAft>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・発行した会社等が倒産すると</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、返済</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されない可能性が</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ある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spcBef>
                <a:spcPts val="0"/>
              </a:spcBef>
              <a:spcAft>
                <a:spcPts val="0"/>
              </a:spcAft>
            </a:pP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lnSpc>
                <a:spcPct val="100000"/>
              </a:lnSpc>
              <a:spcBef>
                <a:spcPts val="600"/>
              </a:spcBef>
              <a:spcAft>
                <a:spcPts val="400"/>
              </a:spcAft>
            </a:pPr>
            <a:endParaRPr lang="en-US" altLang="ja-JP" sz="20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lnSpc>
                <a:spcPct val="100000"/>
              </a:lnSpc>
              <a:spcBef>
                <a:spcPts val="600"/>
              </a:spcBef>
              <a:spcAft>
                <a:spcPts val="400"/>
              </a:spcAft>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9" name="タイトル 1"/>
          <p:cNvSpPr txBox="1">
            <a:spLocks/>
          </p:cNvSpPr>
          <p:nvPr/>
        </p:nvSpPr>
        <p:spPr>
          <a:xfrm>
            <a:off x="650816" y="5559357"/>
            <a:ext cx="7650705" cy="97169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債券の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安全性は、国債は高く（◎）、社債は発行企業次第</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。一般的に、</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流動性は低く（△）、</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収益性は、預金より高く、株式より</a:t>
            </a:r>
            <a:r>
              <a:rPr lang="ja-JP" altLang="en-US" sz="22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低い（○） 。</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612" y="3793977"/>
            <a:ext cx="1287339" cy="1532399"/>
          </a:xfrm>
          <a:prstGeom prst="rect">
            <a:avLst/>
          </a:prstGeom>
        </p:spPr>
      </p:pic>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134" y="4091155"/>
            <a:ext cx="1866089" cy="1161640"/>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67</a:t>
            </a:fld>
            <a:endParaRPr lang="en-US" altLang="ja-JP" dirty="0"/>
          </a:p>
        </p:txBody>
      </p:sp>
    </p:spTree>
    <p:extLst>
      <p:ext uri="{BB962C8B-B14F-4D97-AF65-F5344CB8AC3E}">
        <p14:creationId xmlns:p14="http://schemas.microsoft.com/office/powerpoint/2010/main" val="161710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2159255" y="1247134"/>
            <a:ext cx="6547424" cy="219254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・購入者（株主</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は会社の一部を所有することになり、　　会社はお金を返す必要はない</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dist">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会社が上げた利益に応じて配当などを受け取ることができる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gn="l">
              <a:spcBef>
                <a:spcPts val="0"/>
              </a:spcBef>
              <a:spcAft>
                <a:spcPts val="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会社の業績や、国内・海外の景気などによって、株式の価値（株価）も変動</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する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14300" indent="-114300" algn="l">
              <a:spcBef>
                <a:spcPts val="0"/>
              </a:spcBef>
              <a:spcAft>
                <a:spcPts val="0"/>
              </a:spcAft>
            </a:pP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l">
              <a:lnSpc>
                <a:spcPct val="100000"/>
              </a:lnSpc>
              <a:spcBef>
                <a:spcPts val="800"/>
              </a:spcBef>
              <a:spcAft>
                <a:spcPts val="200"/>
              </a:spcAft>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91893365"/>
              </p:ext>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主な金融商品の特徴②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598350" y="5964156"/>
            <a:ext cx="8263052" cy="62202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00000"/>
              </a:lnSpc>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株式は、</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安全性は低い（△）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高い収益性（◎）</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が期待できる。</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en-US" altLang="ja-JP" sz="2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流動性は高い（〇）。</a:t>
            </a:r>
            <a:endParaRPr lang="en-US" altLang="ja-JP"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68</a:t>
            </a:fld>
            <a:endParaRPr lang="en-US" altLang="ja-JP"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270" y="3787182"/>
            <a:ext cx="1905814" cy="2105872"/>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252" y="4237926"/>
            <a:ext cx="2221198" cy="1204383"/>
          </a:xfrm>
          <a:prstGeom prst="rect">
            <a:avLst/>
          </a:prstGeom>
        </p:spPr>
      </p:pic>
    </p:spTree>
    <p:extLst>
      <p:ext uri="{BB962C8B-B14F-4D97-AF65-F5344CB8AC3E}">
        <p14:creationId xmlns:p14="http://schemas.microsoft.com/office/powerpoint/2010/main" val="350099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 y="0"/>
            <a:ext cx="2569029" cy="68580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 name="グループ化 5"/>
          <p:cNvGrpSpPr/>
          <p:nvPr/>
        </p:nvGrpSpPr>
        <p:grpSpPr>
          <a:xfrm>
            <a:off x="2955434" y="851431"/>
            <a:ext cx="4799191" cy="775597"/>
            <a:chOff x="1202980" y="1833329"/>
            <a:chExt cx="4799191" cy="775597"/>
          </a:xfrm>
        </p:grpSpPr>
        <p:sp>
          <p:nvSpPr>
            <p:cNvPr id="7" name="テキスト ボックス 6"/>
            <p:cNvSpPr txBox="1"/>
            <p:nvPr/>
          </p:nvSpPr>
          <p:spPr>
            <a:xfrm>
              <a:off x="1759022" y="1833329"/>
              <a:ext cx="4243149" cy="775597"/>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b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9" name="正方形/長方形 8"/>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0" name="直線コネクタ 9"/>
          <p:cNvCxnSpPr/>
          <p:nvPr/>
        </p:nvCxnSpPr>
        <p:spPr>
          <a:xfrm>
            <a:off x="2955432" y="1635187"/>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962692" y="2156443"/>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962692" y="3289980"/>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2955432" y="2865279"/>
            <a:ext cx="4092266" cy="388466"/>
            <a:chOff x="1202980" y="2605626"/>
            <a:chExt cx="4092266" cy="388466"/>
          </a:xfrm>
        </p:grpSpPr>
        <p:sp>
          <p:nvSpPr>
            <p:cNvPr id="14" name="テキスト ボックス 13"/>
            <p:cNvSpPr txBox="1"/>
            <p:nvPr/>
          </p:nvSpPr>
          <p:spPr>
            <a:xfrm>
              <a:off x="1759022" y="2615193"/>
              <a:ext cx="3536224" cy="360676"/>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「貯める・増やす」 ～ 資産</a:t>
              </a:r>
              <a:r>
                <a:rPr lang="ja-JP" altLang="en-US" sz="2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形成</a:t>
              </a:r>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202980" y="2605626"/>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4</a:t>
              </a:r>
            </a:p>
          </p:txBody>
        </p:sp>
      </p:grpSp>
      <p:cxnSp>
        <p:nvCxnSpPr>
          <p:cNvPr id="16" name="直線コネクタ 15"/>
          <p:cNvCxnSpPr/>
          <p:nvPr/>
        </p:nvCxnSpPr>
        <p:spPr>
          <a:xfrm>
            <a:off x="2962692" y="3814128"/>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2967832" y="3378989"/>
            <a:ext cx="388467"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5</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2955509" y="3361190"/>
            <a:ext cx="1544265" cy="942392"/>
            <a:chOff x="1202980" y="1298864"/>
            <a:chExt cx="1544266" cy="942392"/>
          </a:xfrm>
        </p:grpSpPr>
        <p:sp>
          <p:nvSpPr>
            <p:cNvPr id="21" name="テキスト ボックス 20"/>
            <p:cNvSpPr txBox="1"/>
            <p:nvPr/>
          </p:nvSpPr>
          <p:spPr>
            <a:xfrm>
              <a:off x="1766207" y="1298864"/>
              <a:ext cx="981039" cy="406265"/>
            </a:xfrm>
            <a:prstGeom prst="rect">
              <a:avLst/>
            </a:prstGeom>
            <a:noFill/>
          </p:spPr>
          <p:txBody>
            <a:bodyPr wrap="none" lIns="0" tIns="0" rIns="0" bIns="0" rtlCol="0">
              <a:spAutoFit/>
            </a:bodyPr>
            <a:lstStyle/>
            <a:p>
              <a:r>
                <a:rPr lang="ja-JP" altLang="en-US" sz="2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6</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タイトル 1"/>
          <p:cNvSpPr txBox="1">
            <a:spLocks/>
          </p:cNvSpPr>
          <p:nvPr/>
        </p:nvSpPr>
        <p:spPr bwMode="gray">
          <a:xfrm>
            <a:off x="-2653" y="756133"/>
            <a:ext cx="2571684" cy="617984"/>
          </a:xfrm>
          <a:prstGeom prst="rect">
            <a:avLst/>
          </a:prstGeom>
          <a:noFill/>
          <a:ln>
            <a:noFill/>
          </a:ln>
        </p:spPr>
        <p:txBody>
          <a:bodyPr anchor="ctr">
            <a:noAutofit/>
          </a:bodyPr>
          <a:lstStyle>
            <a:lvl1pPr algn="l" defTabSz="914400" rtl="0" eaLnBrk="1" latinLnBrk="0" hangingPunct="1">
              <a:spcBef>
                <a:spcPct val="0"/>
              </a:spcBef>
              <a:buNone/>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3600" dirty="0" smtClean="0">
                <a:effectLst>
                  <a:outerShdw blurRad="38100" dist="38100" dir="2700000" algn="tl">
                    <a:srgbClr val="000000">
                      <a:alpha val="43137"/>
                    </a:srgbClr>
                  </a:outerShdw>
                </a:effectLst>
              </a:rPr>
              <a:t>目 次</a:t>
            </a:r>
            <a:endParaRPr lang="ja-JP" altLang="en-US" sz="3600" dirty="0">
              <a:effectLst>
                <a:outerShdw blurRad="38100" dist="38100" dir="2700000" algn="tl">
                  <a:srgbClr val="000000">
                    <a:alpha val="43137"/>
                  </a:srgbClr>
                </a:outerShdw>
              </a:effectLst>
            </a:endParaRPr>
          </a:p>
        </p:txBody>
      </p:sp>
      <p:grpSp>
        <p:nvGrpSpPr>
          <p:cNvPr id="24" name="グループ化 23"/>
          <p:cNvGrpSpPr/>
          <p:nvPr/>
        </p:nvGrpSpPr>
        <p:grpSpPr>
          <a:xfrm>
            <a:off x="2962694" y="1696606"/>
            <a:ext cx="1415252" cy="415832"/>
            <a:chOff x="1202980" y="1852790"/>
            <a:chExt cx="1415252" cy="415832"/>
          </a:xfrm>
        </p:grpSpPr>
        <p:sp>
          <p:nvSpPr>
            <p:cNvPr id="25" name="テキスト ボックス 24"/>
            <p:cNvSpPr txBox="1"/>
            <p:nvPr/>
          </p:nvSpPr>
          <p:spPr>
            <a:xfrm>
              <a:off x="1759022" y="1862357"/>
              <a:ext cx="859210" cy="406265"/>
            </a:xfrm>
            <a:prstGeom prst="rect">
              <a:avLst/>
            </a:prstGeom>
            <a:noFill/>
          </p:spPr>
          <p:txBody>
            <a:bodyPr wrap="none" lIns="0" tIns="0" rIns="0" bIns="0" rtlCol="0">
              <a:spAutoFit/>
            </a:bodyPr>
            <a:lstStyle/>
            <a:p>
              <a:r>
                <a:rPr lang="ja-JP" altLang="en-US" sz="2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「使う」 </a:t>
              </a:r>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２</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27" name="直線コネクタ 26"/>
          <p:cNvCxnSpPr/>
          <p:nvPr/>
        </p:nvCxnSpPr>
        <p:spPr>
          <a:xfrm>
            <a:off x="2947698" y="4351158"/>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2959043" y="3921077"/>
            <a:ext cx="2047236" cy="885794"/>
            <a:chOff x="1202980" y="1355462"/>
            <a:chExt cx="2047236" cy="885794"/>
          </a:xfrm>
        </p:grpSpPr>
        <p:sp>
          <p:nvSpPr>
            <p:cNvPr id="29" name="テキスト ボックス 28"/>
            <p:cNvSpPr txBox="1"/>
            <p:nvPr/>
          </p:nvSpPr>
          <p:spPr>
            <a:xfrm>
              <a:off x="1762629" y="1355462"/>
              <a:ext cx="1487587" cy="406265"/>
            </a:xfrm>
            <a:prstGeom prst="rect">
              <a:avLst/>
            </a:prstGeom>
            <a:noFill/>
          </p:spPr>
          <p:txBody>
            <a:bodyPr wrap="none" lIns="0" tIns="0" rIns="0" bIns="0" rtlCol="0">
              <a:spAutoFit/>
            </a:bodyPr>
            <a:lstStyle/>
            <a:p>
              <a:r>
                <a:rPr lang="ja-JP" altLang="en-US" sz="2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7</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31" name="直線コネクタ 30"/>
          <p:cNvCxnSpPr/>
          <p:nvPr/>
        </p:nvCxnSpPr>
        <p:spPr>
          <a:xfrm>
            <a:off x="2951236" y="4854447"/>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518692" y="4445202"/>
            <a:ext cx="671659" cy="406265"/>
          </a:xfrm>
          <a:prstGeom prst="rect">
            <a:avLst/>
          </a:prstGeom>
          <a:noFill/>
        </p:spPr>
        <p:txBody>
          <a:bodyPr wrap="none" lIns="0" tIns="0" rIns="0" bIns="0" rtlCol="0">
            <a:spAutoFit/>
          </a:bodyPr>
          <a:lstStyle/>
          <a:p>
            <a:r>
              <a:rPr lang="ja-JP" altLang="en-US" sz="2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まとめ</a:t>
            </a:r>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a:off x="2955432" y="799857"/>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a:t>
            </a:fld>
            <a:endParaRPr lang="en-US" altLang="ja-JP" dirty="0"/>
          </a:p>
        </p:txBody>
      </p:sp>
      <p:cxnSp>
        <p:nvCxnSpPr>
          <p:cNvPr id="32" name="直線コネクタ 31"/>
          <p:cNvCxnSpPr/>
          <p:nvPr/>
        </p:nvCxnSpPr>
        <p:spPr>
          <a:xfrm>
            <a:off x="2960713" y="2748232"/>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2960715" y="2288395"/>
            <a:ext cx="5078114" cy="911930"/>
            <a:chOff x="1202980" y="1852790"/>
            <a:chExt cx="5078114" cy="911930"/>
          </a:xfrm>
        </p:grpSpPr>
        <p:sp>
          <p:nvSpPr>
            <p:cNvPr id="35" name="テキスト ボックス 34"/>
            <p:cNvSpPr txBox="1"/>
            <p:nvPr/>
          </p:nvSpPr>
          <p:spPr>
            <a:xfrm>
              <a:off x="1759022" y="1862357"/>
              <a:ext cx="4522072" cy="902363"/>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「備える」 ～ 社会保険制度と民間保険</a:t>
              </a:r>
            </a:p>
            <a:p>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3</a:t>
              </a:r>
            </a:p>
          </p:txBody>
        </p:sp>
      </p:grpSp>
      <p:sp>
        <p:nvSpPr>
          <p:cNvPr id="39" name="星 5 3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46955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2159255" y="1090533"/>
            <a:ext cx="6507668" cy="2695527"/>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lvl="0" indent="-177800" algn="l">
              <a:lnSpc>
                <a:spcPct val="100000"/>
              </a:lnSpc>
              <a:spcBef>
                <a:spcPts val="600"/>
              </a:spcBef>
              <a:spcAft>
                <a:spcPts val="400"/>
              </a:spcAft>
              <a:tabLst>
                <a:tab pos="266700" algn="l"/>
              </a:tabLs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・多く</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の人から集めたお金を、１つにまとめて大きな</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資金にし、</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株式</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など</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に</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投資する</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仕組み</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7800" lvl="0" indent="-177800" algn="l">
              <a:lnSpc>
                <a:spcPct val="100000"/>
              </a:lnSpc>
              <a:spcBef>
                <a:spcPts val="600"/>
              </a:spcBef>
              <a:spcAft>
                <a:spcPts val="400"/>
              </a:spcAft>
              <a:tabLst>
                <a:tab pos="266700" algn="l"/>
              </a:tabLst>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ファンドともいう</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7800" lvl="0" indent="-177800" algn="l">
              <a:lnSpc>
                <a:spcPct val="100000"/>
              </a:lnSpc>
              <a:spcBef>
                <a:spcPts val="600"/>
              </a:spcBef>
              <a:spcAft>
                <a:spcPts val="400"/>
              </a:spcAft>
              <a:tabLst>
                <a:tab pos="266700" algn="l"/>
              </a:tabLs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株価の変動などによって、価格が日々変動</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する</a:t>
            </a:r>
            <a:r>
              <a:rPr lang="ja-JP" altLang="en-US" sz="2000" dirty="0" smtClean="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l">
              <a:lnSpc>
                <a:spcPct val="100000"/>
              </a:lnSpc>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・少ない金額から購入できたり、分散投資もしやすい</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865485622"/>
              </p:ext>
            </p:extLst>
          </p:nvPr>
        </p:nvGraphicFramePr>
        <p:xfrm>
          <a:off x="431814" y="440009"/>
          <a:ext cx="5877546" cy="622592"/>
        </p:xfrm>
        <a:graphic>
          <a:graphicData uri="http://schemas.openxmlformats.org/drawingml/2006/table">
            <a:tbl>
              <a:tblPr firstRow="1" bandRow="1">
                <a:tableStyleId>{5C22544A-7EE6-4342-B048-85BDC9FD1C3A}</a:tableStyleId>
              </a:tblPr>
              <a:tblGrid>
                <a:gridCol w="1009512">
                  <a:extLst>
                    <a:ext uri="{9D8B030D-6E8A-4147-A177-3AD203B41FA5}">
                      <a16:colId xmlns:a16="http://schemas.microsoft.com/office/drawing/2014/main" val="20000"/>
                    </a:ext>
                  </a:extLst>
                </a:gridCol>
                <a:gridCol w="4868034">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4-10.</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主な金融商品の特徴③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en-US" sz="28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信託</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486224" y="5935776"/>
            <a:ext cx="8749216" cy="77692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投資信託の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収益性、安全性は、投資対象次第</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流動性は高い（〇）。</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3"/>
          <a:stretch>
            <a:fillRect/>
          </a:stretch>
        </p:blipFill>
        <p:spPr>
          <a:xfrm>
            <a:off x="1281987" y="3274195"/>
            <a:ext cx="7579415" cy="2696257"/>
          </a:xfrm>
          <a:prstGeom prst="rect">
            <a:avLst/>
          </a:prstGeom>
        </p:spPr>
      </p:pic>
      <p:cxnSp>
        <p:nvCxnSpPr>
          <p:cNvPr id="17" name="直線コネクタ 16"/>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488" y="4036275"/>
            <a:ext cx="905397" cy="449681"/>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69</a:t>
            </a:fld>
            <a:endParaRPr lang="en-US" altLang="ja-JP" dirty="0"/>
          </a:p>
        </p:txBody>
      </p:sp>
    </p:spTree>
    <p:extLst>
      <p:ext uri="{BB962C8B-B14F-4D97-AF65-F5344CB8AC3E}">
        <p14:creationId xmlns:p14="http://schemas.microsoft.com/office/powerpoint/2010/main" val="284346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083414819"/>
              </p:ext>
            </p:extLst>
          </p:nvPr>
        </p:nvGraphicFramePr>
        <p:xfrm>
          <a:off x="431814" y="440009"/>
          <a:ext cx="5459321" cy="622592"/>
        </p:xfrm>
        <a:graphic>
          <a:graphicData uri="http://schemas.openxmlformats.org/drawingml/2006/table">
            <a:tbl>
              <a:tblPr firstRow="1" bandRow="1">
                <a:tableStyleId>{5C22544A-7EE6-4342-B048-85BDC9FD1C3A}</a:tableStyleId>
              </a:tblPr>
              <a:tblGrid>
                <a:gridCol w="1439849">
                  <a:extLst>
                    <a:ext uri="{9D8B030D-6E8A-4147-A177-3AD203B41FA5}">
                      <a16:colId xmlns:a16="http://schemas.microsoft.com/office/drawing/2014/main" val="20000"/>
                    </a:ext>
                  </a:extLst>
                </a:gridCol>
                <a:gridCol w="4019472">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主な金融商品の特徴まとめ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タイトル 1"/>
          <p:cNvSpPr txBox="1">
            <a:spLocks/>
          </p:cNvSpPr>
          <p:nvPr/>
        </p:nvSpPr>
        <p:spPr>
          <a:xfrm>
            <a:off x="468024" y="5750253"/>
            <a:ext cx="8065076" cy="77692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３つとも</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の金融商品はありません。目的に応じて使い分けましょう。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70</a:t>
            </a:fld>
            <a:endParaRPr lang="en-US" altLang="ja-JP" dirty="0"/>
          </a:p>
        </p:txBody>
      </p:sp>
      <p:graphicFrame>
        <p:nvGraphicFramePr>
          <p:cNvPr id="3" name="表 2"/>
          <p:cNvGraphicFramePr>
            <a:graphicFrameLocks noGrp="1"/>
          </p:cNvGraphicFramePr>
          <p:nvPr>
            <p:extLst/>
          </p:nvPr>
        </p:nvGraphicFramePr>
        <p:xfrm>
          <a:off x="1076779" y="1238047"/>
          <a:ext cx="6599300" cy="4169090"/>
        </p:xfrm>
        <a:graphic>
          <a:graphicData uri="http://schemas.openxmlformats.org/drawingml/2006/table">
            <a:tbl>
              <a:tblPr>
                <a:tableStyleId>{5C22544A-7EE6-4342-B048-85BDC9FD1C3A}</a:tableStyleId>
              </a:tblPr>
              <a:tblGrid>
                <a:gridCol w="1867658">
                  <a:extLst>
                    <a:ext uri="{9D8B030D-6E8A-4147-A177-3AD203B41FA5}">
                      <a16:colId xmlns:a16="http://schemas.microsoft.com/office/drawing/2014/main" val="3574052847"/>
                    </a:ext>
                  </a:extLst>
                </a:gridCol>
                <a:gridCol w="1577214">
                  <a:extLst>
                    <a:ext uri="{9D8B030D-6E8A-4147-A177-3AD203B41FA5}">
                      <a16:colId xmlns:a16="http://schemas.microsoft.com/office/drawing/2014/main" val="1523250365"/>
                    </a:ext>
                  </a:extLst>
                </a:gridCol>
                <a:gridCol w="1577214">
                  <a:extLst>
                    <a:ext uri="{9D8B030D-6E8A-4147-A177-3AD203B41FA5}">
                      <a16:colId xmlns:a16="http://schemas.microsoft.com/office/drawing/2014/main" val="4179146359"/>
                    </a:ext>
                  </a:extLst>
                </a:gridCol>
                <a:gridCol w="1577214">
                  <a:extLst>
                    <a:ext uri="{9D8B030D-6E8A-4147-A177-3AD203B41FA5}">
                      <a16:colId xmlns:a16="http://schemas.microsoft.com/office/drawing/2014/main" val="4223062491"/>
                    </a:ext>
                  </a:extLst>
                </a:gridCol>
              </a:tblGrid>
              <a:tr h="804098">
                <a:tc>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安全性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収益性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流動性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009336"/>
                  </a:ext>
                </a:extLst>
              </a:tr>
              <a:tr h="802657">
                <a:tc>
                  <a:txBody>
                    <a:bodyPr/>
                    <a:lstStyle/>
                    <a:p>
                      <a:pPr algn="ctr" rtl="0" fontAlgn="ctr">
                        <a:lnSpc>
                          <a:spcPct val="150000"/>
                        </a:lnSpc>
                      </a:pPr>
                      <a:r>
                        <a:rPr lang="ja-JP" altLang="en-US" sz="2400" u="none" strike="noStrike" dirty="0">
                          <a:solidFill>
                            <a:schemeClr val="tx1"/>
                          </a:solidFill>
                          <a:effectLst/>
                          <a:latin typeface="Meiryo UI" panose="020B0604030504040204" pitchFamily="50" charset="-128"/>
                          <a:ea typeface="Meiryo UI" panose="020B0604030504040204" pitchFamily="50" charset="-128"/>
                        </a:rPr>
                        <a:t>預金・貯金</a:t>
                      </a:r>
                      <a:endParaRPr lang="ja-JP" altLang="en-US" sz="2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3600" b="1" u="none" strike="noStrike" dirty="0" smtClean="0">
                          <a:solidFill>
                            <a:schemeClr val="tx1"/>
                          </a:solidFill>
                          <a:effectLst/>
                          <a:latin typeface="+mn-ea"/>
                          <a:ea typeface="+mn-ea"/>
                        </a:rPr>
                        <a:t>◎</a:t>
                      </a:r>
                      <a:endParaRPr lang="ja-JP" altLang="en-US" sz="36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800" b="1" u="none" strike="noStrike" dirty="0">
                          <a:solidFill>
                            <a:schemeClr val="tx1"/>
                          </a:solidFill>
                          <a:effectLst/>
                          <a:latin typeface="+mn-ea"/>
                          <a:ea typeface="+mn-ea"/>
                        </a:rPr>
                        <a:t>△</a:t>
                      </a:r>
                      <a:endParaRPr lang="ja-JP" altLang="en-US" sz="28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3600" b="1" u="none" strike="noStrike" dirty="0">
                          <a:solidFill>
                            <a:schemeClr val="tx1"/>
                          </a:solidFill>
                          <a:effectLst/>
                          <a:latin typeface="+mn-ea"/>
                          <a:ea typeface="+mn-ea"/>
                        </a:rPr>
                        <a:t>◎</a:t>
                      </a:r>
                      <a:endParaRPr lang="ja-JP" altLang="en-US" sz="36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39129201"/>
                  </a:ext>
                </a:extLst>
              </a:tr>
              <a:tr h="568642">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株式</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800" b="1" u="none" strike="noStrike" dirty="0" smtClean="0">
                          <a:effectLst/>
                          <a:latin typeface="+mn-ea"/>
                          <a:ea typeface="+mn-ea"/>
                        </a:rPr>
                        <a:t>△</a:t>
                      </a:r>
                      <a:endParaRPr lang="ja-JP" altLang="en-US" sz="28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3600" b="1" u="none" strike="noStrike" dirty="0" smtClean="0">
                          <a:effectLst/>
                          <a:latin typeface="+mn-ea"/>
                          <a:ea typeface="+mn-ea"/>
                        </a:rPr>
                        <a:t>◎</a:t>
                      </a:r>
                      <a:endParaRPr lang="ja-JP" altLang="en-US" sz="36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5054894"/>
                  </a:ext>
                </a:extLst>
              </a:tr>
              <a:tr h="758571">
                <a:tc>
                  <a:txBody>
                    <a:bodyPr/>
                    <a:lstStyle/>
                    <a:p>
                      <a:pPr algn="ctr" rtl="0" fontAlgn="ctr">
                        <a:lnSpc>
                          <a:spcPct val="150000"/>
                        </a:lnSpc>
                      </a:pPr>
                      <a:r>
                        <a:rPr lang="ja-JP" altLang="en-US" sz="2400" u="none" strike="noStrike" dirty="0">
                          <a:solidFill>
                            <a:schemeClr val="tx1"/>
                          </a:solidFill>
                          <a:effectLst/>
                          <a:latin typeface="Meiryo UI" panose="020B0604030504040204" pitchFamily="50" charset="-128"/>
                          <a:ea typeface="Meiryo UI" panose="020B0604030504040204" pitchFamily="50" charset="-128"/>
                        </a:rPr>
                        <a:t>債券</a:t>
                      </a:r>
                      <a:endParaRPr lang="ja-JP" altLang="en-US" sz="2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〇</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〇</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0198657"/>
                  </a:ext>
                </a:extLst>
              </a:tr>
              <a:tr h="950976">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投資信託</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a:t>
                      </a:r>
                      <a:r>
                        <a:rPr lang="ja-JP" altLang="en-US" sz="2400" b="1" u="none" strike="noStrike" dirty="0" smtClean="0">
                          <a:effectLst/>
                          <a:latin typeface="Meiryo UI" panose="020B0604030504040204" pitchFamily="50" charset="-128"/>
                          <a:ea typeface="Meiryo UI" panose="020B0604030504040204" pitchFamily="50" charset="-128"/>
                        </a:rPr>
                        <a:t>～</a:t>
                      </a:r>
                      <a:r>
                        <a:rPr lang="ja-JP" altLang="en-US" sz="2400" b="1" u="none" strike="noStrike" dirty="0" smtClean="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r>
                        <a:rPr lang="ja-JP" altLang="en-US" sz="2400" b="1" u="none" strike="noStrike" dirty="0">
                          <a:effectLst/>
                          <a:latin typeface="Meiryo UI" panose="020B0604030504040204" pitchFamily="50" charset="-128"/>
                          <a:ea typeface="Meiryo UI" panose="020B0604030504040204" pitchFamily="50" charset="-128"/>
                        </a:rPr>
                        <a:t>～</a:t>
                      </a:r>
                      <a:r>
                        <a:rPr lang="ja-JP" altLang="en-US" sz="3600" u="none" strike="noStrike" dirty="0">
                          <a:effectLst/>
                          <a:latin typeface="+mn-ea"/>
                          <a:ea typeface="+mn-ea"/>
                        </a:rPr>
                        <a:t>◎</a:t>
                      </a:r>
                      <a:endParaRPr lang="ja-JP" altLang="en-US" sz="2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3923610"/>
                  </a:ext>
                </a:extLst>
              </a:tr>
            </a:tbl>
          </a:graphicData>
        </a:graphic>
      </p:graphicFrame>
    </p:spTree>
    <p:extLst>
      <p:ext uri="{BB962C8B-B14F-4D97-AF65-F5344CB8AC3E}">
        <p14:creationId xmlns:p14="http://schemas.microsoft.com/office/powerpoint/2010/main" val="9856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848428" y="3099275"/>
            <a:ext cx="3128920" cy="2181924"/>
          </a:xfrm>
          <a:prstGeom prst="roundRect">
            <a:avLst>
              <a:gd name="adj" fmla="val 101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5157018" y="3099275"/>
            <a:ext cx="3298168" cy="2181924"/>
          </a:xfrm>
          <a:prstGeom prst="roundRect">
            <a:avLst>
              <a:gd name="adj" fmla="val 101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3105438517"/>
              </p:ext>
            </p:extLst>
          </p:nvPr>
        </p:nvGraphicFramePr>
        <p:xfrm>
          <a:off x="431814" y="440009"/>
          <a:ext cx="5459320" cy="622592"/>
        </p:xfrm>
        <a:graphic>
          <a:graphicData uri="http://schemas.openxmlformats.org/drawingml/2006/table">
            <a:tbl>
              <a:tblPr firstRow="1" bandRow="1">
                <a:tableStyleId>{5C22544A-7EE6-4342-B048-85BDC9FD1C3A}</a:tableStyleId>
              </a:tblPr>
              <a:tblGrid>
                <a:gridCol w="1109119">
                  <a:extLst>
                    <a:ext uri="{9D8B030D-6E8A-4147-A177-3AD203B41FA5}">
                      <a16:colId xmlns:a16="http://schemas.microsoft.com/office/drawing/2014/main" val="20000"/>
                    </a:ext>
                  </a:extLst>
                </a:gridCol>
                <a:gridCol w="435020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リスクとは？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タイトル 1"/>
          <p:cNvSpPr txBox="1">
            <a:spLocks/>
          </p:cNvSpPr>
          <p:nvPr/>
        </p:nvSpPr>
        <p:spPr>
          <a:xfrm>
            <a:off x="844062" y="1247134"/>
            <a:ext cx="7862617" cy="179646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42900" lvl="0" indent="-342900" algn="l">
              <a:lnSpc>
                <a:spcPct val="100000"/>
              </a:lnSpc>
              <a:spcBef>
                <a:spcPts val="800"/>
              </a:spcBef>
              <a:spcAft>
                <a:spcPts val="200"/>
              </a:spcAft>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お金</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を運用した結果、得られる利益や損失のことを「リターン」</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といいます。</a:t>
            </a:r>
            <a:endParaRPr lang="en-US" altLang="ja-JP" sz="2400" dirty="0" smtClean="0">
              <a:latin typeface="メイリオ" panose="020B0604030504040204" pitchFamily="50" charset="-128"/>
              <a:ea typeface="メイリオ" panose="020B0604030504040204" pitchFamily="50" charset="-128"/>
              <a:cs typeface="Meiryo UI" panose="020B0604030504040204" pitchFamily="50" charset="-128"/>
            </a:endParaRPr>
          </a:p>
          <a:p>
            <a:pPr marL="342900" lvl="0" indent="-342900" algn="l">
              <a:lnSpc>
                <a:spcPct val="100000"/>
              </a:lnSpc>
              <a:spcBef>
                <a:spcPts val="800"/>
              </a:spcBef>
              <a:spcAft>
                <a:spcPts val="200"/>
              </a:spcAft>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この</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ようなリターンの不確実性の大きさ、振れ幅の大きさのことを「リスク」といいます</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a:t>
            </a:r>
            <a:endParaRPr lang="ja-JP" altLang="en-US" sz="2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タイトル 1"/>
          <p:cNvSpPr txBox="1">
            <a:spLocks/>
          </p:cNvSpPr>
          <p:nvPr/>
        </p:nvSpPr>
        <p:spPr>
          <a:xfrm>
            <a:off x="2562811" y="3040992"/>
            <a:ext cx="2500568" cy="42301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株式</a:t>
            </a: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タイトル 1"/>
          <p:cNvSpPr txBox="1">
            <a:spLocks/>
          </p:cNvSpPr>
          <p:nvPr/>
        </p:nvSpPr>
        <p:spPr>
          <a:xfrm>
            <a:off x="5860979" y="3059345"/>
            <a:ext cx="2500568" cy="42301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預金</a:t>
            </a: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6" name="直線矢印コネクタ 15"/>
          <p:cNvCxnSpPr/>
          <p:nvPr/>
        </p:nvCxnSpPr>
        <p:spPr>
          <a:xfrm>
            <a:off x="2461767" y="3804864"/>
            <a:ext cx="14809" cy="1226895"/>
          </a:xfrm>
          <a:prstGeom prst="straightConnector1">
            <a:avLst/>
          </a:prstGeom>
          <a:ln w="76200">
            <a:solidFill>
              <a:srgbClr val="E97B8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796515" y="4260908"/>
            <a:ext cx="14809" cy="391533"/>
          </a:xfrm>
          <a:prstGeom prst="straightConnector1">
            <a:avLst/>
          </a:prstGeom>
          <a:ln w="38100">
            <a:solidFill>
              <a:srgbClr val="E97B8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タイトル 1"/>
          <p:cNvSpPr txBox="1">
            <a:spLocks/>
          </p:cNvSpPr>
          <p:nvPr/>
        </p:nvSpPr>
        <p:spPr>
          <a:xfrm>
            <a:off x="1874694" y="3842238"/>
            <a:ext cx="497630" cy="1151260"/>
          </a:xfrm>
          <a:prstGeom prst="rect">
            <a:avLst/>
          </a:prstGeom>
          <a:noFill/>
          <a:ln>
            <a:noFill/>
          </a:ln>
        </p:spPr>
        <p:txBody>
          <a:bodyPr vert="eaVert"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rPr>
              <a:t>リスク大</a:t>
            </a:r>
            <a:endParaRPr lang="en-US" altLang="ja-JP"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1"/>
          <p:cNvSpPr txBox="1">
            <a:spLocks/>
          </p:cNvSpPr>
          <p:nvPr/>
        </p:nvSpPr>
        <p:spPr>
          <a:xfrm>
            <a:off x="5191851" y="3856549"/>
            <a:ext cx="497630" cy="1151260"/>
          </a:xfrm>
          <a:prstGeom prst="rect">
            <a:avLst/>
          </a:prstGeom>
          <a:noFill/>
          <a:ln>
            <a:noFill/>
          </a:ln>
        </p:spPr>
        <p:txBody>
          <a:bodyPr vert="eaVert"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rPr>
              <a:t>リスク小</a:t>
            </a:r>
            <a:endParaRPr lang="en-US" altLang="ja-JP"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3"/>
          <a:stretch>
            <a:fillRect/>
          </a:stretch>
        </p:blipFill>
        <p:spPr>
          <a:xfrm>
            <a:off x="5993728" y="3495643"/>
            <a:ext cx="1956438" cy="1644241"/>
          </a:xfrm>
          <a:prstGeom prst="rect">
            <a:avLst/>
          </a:prstGeom>
        </p:spPr>
      </p:pic>
      <p:sp>
        <p:nvSpPr>
          <p:cNvPr id="22" name="角丸四角形吹き出し 21"/>
          <p:cNvSpPr/>
          <p:nvPr/>
        </p:nvSpPr>
        <p:spPr>
          <a:xfrm>
            <a:off x="161942" y="3040992"/>
            <a:ext cx="1592847" cy="1133352"/>
          </a:xfrm>
          <a:prstGeom prst="wedgeRoundRectCallout">
            <a:avLst>
              <a:gd name="adj1" fmla="val 51656"/>
              <a:gd name="adj2" fmla="val 82277"/>
              <a:gd name="adj3" fmla="val 16667"/>
            </a:avLst>
          </a:prstGeom>
          <a:solidFill>
            <a:schemeClr val="bg1"/>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リターン</a:t>
            </a:r>
            <a:endParaRPr kumimoji="1" lang="en-US" altLang="ja-JP" sz="2400" dirty="0" smtClean="0">
              <a:solidFill>
                <a:srgbClr val="E97B8B"/>
              </a:solidFill>
              <a:latin typeface="メイリオ" panose="020B0604030504040204" pitchFamily="50" charset="-128"/>
              <a:ea typeface="メイリオ" panose="020B0604030504040204" pitchFamily="50" charset="-128"/>
            </a:endParaRPr>
          </a:p>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の振れ幅</a:t>
            </a:r>
            <a:endParaRPr kumimoji="1" lang="ja-JP" altLang="en-US" sz="2400" dirty="0">
              <a:solidFill>
                <a:srgbClr val="E97B8B"/>
              </a:solidFill>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4"/>
          <a:stretch>
            <a:fillRect/>
          </a:stretch>
        </p:blipFill>
        <p:spPr>
          <a:xfrm>
            <a:off x="2716386" y="3504394"/>
            <a:ext cx="1935612" cy="1626738"/>
          </a:xfrm>
          <a:prstGeom prst="rect">
            <a:avLst/>
          </a:prstGeom>
        </p:spPr>
      </p:pic>
      <p:sp>
        <p:nvSpPr>
          <p:cNvPr id="24" name="タイトル 1"/>
          <p:cNvSpPr txBox="1">
            <a:spLocks/>
          </p:cNvSpPr>
          <p:nvPr/>
        </p:nvSpPr>
        <p:spPr bwMode="auto">
          <a:xfrm>
            <a:off x="714335" y="5643297"/>
            <a:ext cx="7880986" cy="77073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金融商品は自分の</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意思</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で選ぶため、</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利益・損失は自己責任です。（自己責任原則）</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71</a:t>
            </a:fld>
            <a:endParaRPr lang="en-US" altLang="ja-JP" dirty="0"/>
          </a:p>
        </p:txBody>
      </p:sp>
    </p:spTree>
    <p:extLst>
      <p:ext uri="{BB962C8B-B14F-4D97-AF65-F5344CB8AC3E}">
        <p14:creationId xmlns:p14="http://schemas.microsoft.com/office/powerpoint/2010/main" val="341811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167229733"/>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リスク・リターンの関係</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21" name="直線矢印コネクタ 20"/>
          <p:cNvCxnSpPr/>
          <p:nvPr/>
        </p:nvCxnSpPr>
        <p:spPr>
          <a:xfrm>
            <a:off x="1229144" y="6366004"/>
            <a:ext cx="6487678" cy="7257"/>
          </a:xfrm>
          <a:prstGeom prst="straightConnector1">
            <a:avLst/>
          </a:prstGeom>
          <a:ln w="38100">
            <a:solidFill>
              <a:srgbClr val="14AAEB"/>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1248880" y="1955662"/>
            <a:ext cx="0" cy="4410346"/>
          </a:xfrm>
          <a:prstGeom prst="straightConnector1">
            <a:avLst/>
          </a:prstGeom>
          <a:ln w="38100">
            <a:solidFill>
              <a:srgbClr val="14AAEB"/>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auto">
          <a:xfrm flipV="1">
            <a:off x="804054" y="2475070"/>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bwMode="auto">
          <a:xfrm>
            <a:off x="804054" y="4701072"/>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60521" y="2142599"/>
            <a:ext cx="461665" cy="4016484"/>
          </a:xfrm>
          <a:prstGeom prst="rect">
            <a:avLst/>
          </a:prstGeom>
          <a:noFill/>
        </p:spPr>
        <p:txBody>
          <a:bodyPr vert="eaVert" wrap="none" rtlCol="0">
            <a:spAutoFit/>
          </a:bodyPr>
          <a:lstStyle/>
          <a:p>
            <a:pPr fontAlgn="auto">
              <a:lnSpc>
                <a:spcPct val="100000"/>
              </a:lnSpc>
              <a:spcBef>
                <a:spcPts val="0"/>
              </a:spcBef>
              <a:spcAft>
                <a:spcPts val="0"/>
              </a:spcAft>
            </a:pPr>
            <a:r>
              <a:rPr lang="ja-JP" altLang="en-US" b="1" dirty="0" smtClean="0">
                <a:solidFill>
                  <a:srgbClr val="0070C0"/>
                </a:solidFill>
                <a:latin typeface="メイリオ" pitchFamily="50" charset="-128"/>
                <a:ea typeface="メイリオ" pitchFamily="50" charset="-128"/>
                <a:cs typeface="メイリオ" pitchFamily="50" charset="-128"/>
              </a:rPr>
              <a:t>高　　　       リターン     　　　　低</a:t>
            </a:r>
            <a:endParaRPr lang="ja-JP" altLang="en-US" b="1" dirty="0">
              <a:solidFill>
                <a:srgbClr val="0070C0"/>
              </a:solidFill>
              <a:latin typeface="メイリオ" pitchFamily="50" charset="-128"/>
              <a:ea typeface="メイリオ" pitchFamily="50" charset="-128"/>
              <a:cs typeface="メイリオ" pitchFamily="50" charset="-128"/>
            </a:endParaRPr>
          </a:p>
        </p:txBody>
      </p:sp>
      <p:cxnSp>
        <p:nvCxnSpPr>
          <p:cNvPr id="45" name="直線コネクタ 44"/>
          <p:cNvCxnSpPr/>
          <p:nvPr/>
        </p:nvCxnSpPr>
        <p:spPr bwMode="auto">
          <a:xfrm flipH="1">
            <a:off x="2251594" y="6623598"/>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bwMode="auto">
          <a:xfrm>
            <a:off x="5037107" y="6639528"/>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721014" y="6431838"/>
            <a:ext cx="5186035" cy="424732"/>
          </a:xfrm>
          <a:prstGeom prst="rect">
            <a:avLst/>
          </a:prstGeom>
          <a:noFill/>
        </p:spPr>
        <p:txBody>
          <a:bodyPr wrap="none" rtlCol="0">
            <a:spAutoFit/>
          </a:bodyPr>
          <a:lstStyle/>
          <a:p>
            <a:r>
              <a:rPr lang="ja-JP" altLang="en-US"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低　　　　　　　 　リスク　　　 　　　　　高</a:t>
            </a:r>
            <a:endParaRPr lang="ja-JP" altLang="en-US" b="1" dirty="0">
              <a:solidFill>
                <a:srgbClr val="0070C0"/>
              </a:solidFill>
            </a:endParaRPr>
          </a:p>
        </p:txBody>
      </p:sp>
      <p:sp>
        <p:nvSpPr>
          <p:cNvPr id="15" name="タイトル 1"/>
          <p:cNvSpPr txBox="1">
            <a:spLocks/>
          </p:cNvSpPr>
          <p:nvPr/>
        </p:nvSpPr>
        <p:spPr>
          <a:xfrm>
            <a:off x="751787" y="1132196"/>
            <a:ext cx="6902286" cy="413991"/>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（注）あくまでもイメージです。厳密な表現ではありませんので、ご注意ください。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a:spLocks noChangeAspect="1"/>
          </p:cNvSpPr>
          <p:nvPr/>
        </p:nvSpPr>
        <p:spPr>
          <a:xfrm>
            <a:off x="4198802" y="2728824"/>
            <a:ext cx="2052000" cy="2042546"/>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投資信託</a:t>
            </a:r>
            <a:endParaRPr lang="en-US" altLang="ja-JP" sz="16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a:spLocks noChangeAspect="1"/>
          </p:cNvSpPr>
          <p:nvPr/>
        </p:nvSpPr>
        <p:spPr>
          <a:xfrm>
            <a:off x="1299924" y="4313374"/>
            <a:ext cx="2052000" cy="2020328"/>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a:spLocks noChangeAspect="1"/>
          </p:cNvSpPr>
          <p:nvPr/>
        </p:nvSpPr>
        <p:spPr>
          <a:xfrm>
            <a:off x="5688601" y="2011040"/>
            <a:ext cx="2052000" cy="2019733"/>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a:spLocks noChangeAspect="1"/>
          </p:cNvSpPr>
          <p:nvPr/>
        </p:nvSpPr>
        <p:spPr>
          <a:xfrm>
            <a:off x="2739740" y="3497315"/>
            <a:ext cx="2052000" cy="2019137"/>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a:xfrm>
            <a:off x="409084" y="1608570"/>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441330" y="2075086"/>
            <a:ext cx="4172069" cy="419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リターン </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＝お金を運用した結果としての利益や損失</a:t>
            </a:r>
            <a:endPar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937000" y="5638694"/>
            <a:ext cx="4317999" cy="419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リスク </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利益や損失</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の不確実性</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振れ幅</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a:xfrm>
            <a:off x="7732799" y="6224135"/>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リスク</a:t>
            </a:r>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形吹き出し 1"/>
          <p:cNvSpPr/>
          <p:nvPr/>
        </p:nvSpPr>
        <p:spPr>
          <a:xfrm>
            <a:off x="7229654" y="1339191"/>
            <a:ext cx="1730413" cy="866500"/>
          </a:xfrm>
          <a:prstGeom prst="wedgeEllipseCallout">
            <a:avLst>
              <a:gd name="adj1" fmla="val -60822"/>
              <a:gd name="adj2" fmla="val 12809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会社を</a:t>
            </a:r>
            <a:endParaRPr kumimoji="1" lang="en-US" altLang="ja-JP"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dirty="0" smtClean="0">
                <a:solidFill>
                  <a:srgbClr val="FF0000"/>
                </a:solidFill>
                <a:latin typeface="Meiryo UI" panose="020B0604030504040204" pitchFamily="50" charset="-128"/>
                <a:ea typeface="Meiryo UI" panose="020B0604030504040204" pitchFamily="50" charset="-128"/>
              </a:rPr>
              <a:t>所有する</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3" name="円形吹き出し 22"/>
          <p:cNvSpPr/>
          <p:nvPr/>
        </p:nvSpPr>
        <p:spPr>
          <a:xfrm>
            <a:off x="2326794" y="2605595"/>
            <a:ext cx="1834407" cy="866500"/>
          </a:xfrm>
          <a:prstGeom prst="wedgeEllipseCallout">
            <a:avLst>
              <a:gd name="adj1" fmla="val 23626"/>
              <a:gd name="adj2" fmla="val 13950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Meiryo UI" panose="020B0604030504040204" pitchFamily="50" charset="-128"/>
                <a:ea typeface="Meiryo UI" panose="020B0604030504040204" pitchFamily="50" charset="-128"/>
              </a:rPr>
              <a:t>国</a:t>
            </a:r>
            <a:r>
              <a:rPr lang="ja-JP" altLang="en-US" dirty="0" smtClean="0">
                <a:solidFill>
                  <a:srgbClr val="FF0000"/>
                </a:solidFill>
                <a:latin typeface="Meiryo UI" panose="020B0604030504040204" pitchFamily="50" charset="-128"/>
                <a:ea typeface="Meiryo UI" panose="020B0604030504040204" pitchFamily="50" charset="-128"/>
              </a:rPr>
              <a:t>や会社にお金を貸す</a:t>
            </a:r>
            <a:endParaRPr kumimoji="1" lang="en-US" altLang="ja-JP" dirty="0" smtClean="0">
              <a:solidFill>
                <a:srgbClr val="FF0000"/>
              </a:solidFill>
              <a:latin typeface="Meiryo UI" panose="020B0604030504040204" pitchFamily="50" charset="-128"/>
              <a:ea typeface="Meiryo UI" panose="020B0604030504040204" pitchFamily="50" charset="-128"/>
            </a:endParaRPr>
          </a:p>
        </p:txBody>
      </p:sp>
      <p:sp>
        <p:nvSpPr>
          <p:cNvPr id="25" name="円形吹き出し 24"/>
          <p:cNvSpPr/>
          <p:nvPr/>
        </p:nvSpPr>
        <p:spPr>
          <a:xfrm>
            <a:off x="5853571" y="4372272"/>
            <a:ext cx="2401428" cy="866500"/>
          </a:xfrm>
          <a:prstGeom prst="wedgeEllipseCallout">
            <a:avLst>
              <a:gd name="adj1" fmla="val -67837"/>
              <a:gd name="adj2" fmla="val -9721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latin typeface="Meiryo UI" panose="020B0604030504040204" pitchFamily="50" charset="-128"/>
                <a:ea typeface="Meiryo UI" panose="020B0604030504040204" pitchFamily="50" charset="-128"/>
              </a:rPr>
              <a:t>株式や債券に投資する</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72</a:t>
            </a:fld>
            <a:endParaRPr lang="en-US" altLang="ja-JP" dirty="0"/>
          </a:p>
        </p:txBody>
      </p:sp>
    </p:spTree>
    <p:extLst>
      <p:ext uri="{BB962C8B-B14F-4D97-AF65-F5344CB8AC3E}">
        <p14:creationId xmlns:p14="http://schemas.microsoft.com/office/powerpoint/2010/main" val="13735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 grpId="0" animBg="1"/>
      <p:bldP spid="23" grpId="0" animBg="1"/>
      <p:bldP spid="2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環状矢印 36"/>
          <p:cNvSpPr/>
          <p:nvPr/>
        </p:nvSpPr>
        <p:spPr>
          <a:xfrm rot="10800000">
            <a:off x="610990" y="2073814"/>
            <a:ext cx="7029103" cy="4981715"/>
          </a:xfrm>
          <a:prstGeom prst="circularArrow">
            <a:avLst>
              <a:gd name="adj1" fmla="val 8600"/>
              <a:gd name="adj2" fmla="val 763617"/>
              <a:gd name="adj3" fmla="val 20638706"/>
              <a:gd name="adj4" fmla="val 12731882"/>
              <a:gd name="adj5" fmla="val 1516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角丸四角形 40"/>
          <p:cNvSpPr/>
          <p:nvPr/>
        </p:nvSpPr>
        <p:spPr>
          <a:xfrm>
            <a:off x="5878151" y="1968068"/>
            <a:ext cx="3071478" cy="4737532"/>
          </a:xfrm>
          <a:prstGeom prst="roundRect">
            <a:avLst>
              <a:gd name="adj" fmla="val 1253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形吹き出し 24"/>
          <p:cNvSpPr/>
          <p:nvPr/>
        </p:nvSpPr>
        <p:spPr>
          <a:xfrm rot="4030580">
            <a:off x="6629688" y="4627064"/>
            <a:ext cx="1919154" cy="1992503"/>
          </a:xfrm>
          <a:prstGeom prst="wedgeEllipseCallout">
            <a:avLst>
              <a:gd name="adj1" fmla="val -49769"/>
              <a:gd name="adj2" fmla="val 51504"/>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形吹き出し 20"/>
          <p:cNvSpPr/>
          <p:nvPr/>
        </p:nvSpPr>
        <p:spPr>
          <a:xfrm rot="3355895">
            <a:off x="6251595" y="2032940"/>
            <a:ext cx="2595162" cy="2496083"/>
          </a:xfrm>
          <a:prstGeom prst="wedgeEllipseCallout">
            <a:avLst>
              <a:gd name="adj1" fmla="val -30573"/>
              <a:gd name="adj2" fmla="val 56329"/>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005" y="2577363"/>
            <a:ext cx="1111194" cy="1322723"/>
          </a:xfrm>
          <a:prstGeom prst="rect">
            <a:avLst/>
          </a:prstGeom>
        </p:spPr>
      </p:pic>
      <p:sp>
        <p:nvSpPr>
          <p:cNvPr id="9" name="テキスト ボックス 8"/>
          <p:cNvSpPr txBox="1"/>
          <p:nvPr/>
        </p:nvSpPr>
        <p:spPr>
          <a:xfrm>
            <a:off x="722441" y="4221244"/>
            <a:ext cx="793559"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家庭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t="-515"/>
          <a:stretch/>
        </p:blipFill>
        <p:spPr>
          <a:xfrm>
            <a:off x="145141" y="3089802"/>
            <a:ext cx="1817372" cy="1062253"/>
          </a:xfrm>
          <a:prstGeom prst="rect">
            <a:avLst/>
          </a:prstGeom>
        </p:spPr>
      </p:pic>
      <p:sp>
        <p:nvSpPr>
          <p:cNvPr id="8" name="右矢印 7"/>
          <p:cNvSpPr/>
          <p:nvPr/>
        </p:nvSpPr>
        <p:spPr>
          <a:xfrm>
            <a:off x="2007361" y="2984801"/>
            <a:ext cx="2919880" cy="756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株式・債券</a:t>
            </a:r>
            <a:endParaRPr kumimoji="1" lang="ja-JP" altLang="en-US" sz="20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501241" y="2676143"/>
            <a:ext cx="758068"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658666" y="4057511"/>
            <a:ext cx="697565"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政府</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8357" y="2090048"/>
            <a:ext cx="859573" cy="797436"/>
          </a:xfrm>
          <a:prstGeom prst="rect">
            <a:avLst/>
          </a:prstGeom>
        </p:spPr>
      </p:pic>
      <p:sp>
        <p:nvSpPr>
          <p:cNvPr id="23" name="テキスト ボックス 22"/>
          <p:cNvSpPr txBox="1"/>
          <p:nvPr/>
        </p:nvSpPr>
        <p:spPr>
          <a:xfrm>
            <a:off x="6613619" y="2812325"/>
            <a:ext cx="2366441" cy="1200329"/>
          </a:xfrm>
          <a:prstGeom prst="rect">
            <a:avLst/>
          </a:prstGeom>
          <a:noFill/>
        </p:spPr>
        <p:txBody>
          <a:bodyPr wrap="square" rtlCol="0">
            <a:spAutoFit/>
          </a:bodyPr>
          <a:lstStyle/>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設備投資</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商品・サービスの提供</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株主への配当</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従業員への給与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788516" y="5054989"/>
            <a:ext cx="1829414"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公共サービス</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5379" y="5311691"/>
            <a:ext cx="1464612" cy="1063309"/>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0174" y="4221244"/>
            <a:ext cx="1592242" cy="991170"/>
          </a:xfrm>
          <a:prstGeom prst="rect">
            <a:avLst/>
          </a:prstGeom>
        </p:spPr>
      </p:pic>
      <p:sp>
        <p:nvSpPr>
          <p:cNvPr id="38" name="テキスト ボックス 37"/>
          <p:cNvSpPr txBox="1"/>
          <p:nvPr/>
        </p:nvSpPr>
        <p:spPr>
          <a:xfrm>
            <a:off x="6040870" y="878232"/>
            <a:ext cx="2998456" cy="1126462"/>
          </a:xfrm>
          <a:prstGeom prst="rect">
            <a:avLst/>
          </a:prstGeom>
          <a:noFill/>
        </p:spPr>
        <p:txBody>
          <a:bodyPr wrap="square" rtlCol="0">
            <a:spAutoFit/>
          </a:bodyPr>
          <a:lstStyle/>
          <a:p>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預金や投資したお金は</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経済活動に使われる</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656711" y="5582973"/>
            <a:ext cx="2360729" cy="830997"/>
          </a:xfrm>
          <a:prstGeom prst="rect">
            <a:avLst/>
          </a:prstGeom>
          <a:solidFill>
            <a:schemeClr val="bg1">
              <a:alpha val="50000"/>
            </a:schemeClr>
          </a:solidFill>
        </p:spPr>
        <p:txBody>
          <a:bodyPr wrap="square" rtlCol="0">
            <a:spAutoFit/>
          </a:bodyPr>
          <a:lstStyle/>
          <a:p>
            <a:r>
              <a:rPr lang="ja-JP" altLang="en-US"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私たちの生活が</a:t>
            </a:r>
            <a:endParaRPr lang="en-US" altLang="ja-JP"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より豊かで便利に</a:t>
            </a:r>
            <a:endParaRPr lang="en-US" altLang="ja-JP"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右矢印 39"/>
          <p:cNvSpPr/>
          <p:nvPr/>
        </p:nvSpPr>
        <p:spPr>
          <a:xfrm>
            <a:off x="2007361" y="4222349"/>
            <a:ext cx="2892953" cy="720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国債</a:t>
            </a:r>
            <a:endParaRPr kumimoji="1" lang="ja-JP" altLang="en-US"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2777" y="3473769"/>
            <a:ext cx="1009449" cy="1009449"/>
          </a:xfrm>
          <a:prstGeom prst="rect">
            <a:avLst/>
          </a:prstGeom>
          <a:effectLst>
            <a:glow rad="38100">
              <a:srgbClr val="FFFFFF"/>
            </a:glow>
          </a:effectLst>
        </p:spPr>
      </p:pic>
      <p:sp>
        <p:nvSpPr>
          <p:cNvPr id="30" name="テキスト ボックス 29"/>
          <p:cNvSpPr txBox="1"/>
          <p:nvPr/>
        </p:nvSpPr>
        <p:spPr>
          <a:xfrm>
            <a:off x="1889097" y="2811168"/>
            <a:ext cx="1625718" cy="369332"/>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証券会社など</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flipH="1">
            <a:off x="1868531" y="3671420"/>
            <a:ext cx="1226729" cy="461665"/>
          </a:xfrm>
          <a:prstGeom prst="rect">
            <a:avLst/>
          </a:prstGeom>
          <a:noFill/>
        </p:spPr>
        <p:txBody>
          <a:bodyPr wrap="square" rtlCol="0">
            <a:spAutoFit/>
          </a:bodyPr>
          <a:lstStyle/>
          <a:p>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601135523"/>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339362">
                  <a:extLst>
                    <a:ext uri="{9D8B030D-6E8A-4147-A177-3AD203B41FA5}">
                      <a16:colId xmlns:a16="http://schemas.microsoft.com/office/drawing/2014/main" val="20000"/>
                    </a:ext>
                  </a:extLst>
                </a:gridCol>
                <a:gridCol w="706754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預金と投資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正方形/長方形 4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73</a:t>
            </a:fld>
            <a:endParaRPr lang="en-US" altLang="ja-JP" dirty="0"/>
          </a:p>
        </p:txBody>
      </p:sp>
      <p:cxnSp>
        <p:nvCxnSpPr>
          <p:cNvPr id="48" name="直線矢印コネクタ 47"/>
          <p:cNvCxnSpPr/>
          <p:nvPr/>
        </p:nvCxnSpPr>
        <p:spPr>
          <a:xfrm>
            <a:off x="2064772" y="2729699"/>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 name="グループ化 49"/>
          <p:cNvGrpSpPr/>
          <p:nvPr/>
        </p:nvGrpSpPr>
        <p:grpSpPr>
          <a:xfrm>
            <a:off x="2038468" y="4817231"/>
            <a:ext cx="2466995" cy="369332"/>
            <a:chOff x="2007361" y="4817231"/>
            <a:chExt cx="2466995" cy="369332"/>
          </a:xfrm>
        </p:grpSpPr>
        <p:cxnSp>
          <p:nvCxnSpPr>
            <p:cNvPr id="51" name="直線矢印コネクタ 50"/>
            <p:cNvCxnSpPr/>
            <p:nvPr/>
          </p:nvCxnSpPr>
          <p:spPr>
            <a:xfrm>
              <a:off x="2007361" y="5002666"/>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975875" y="4817231"/>
              <a:ext cx="704595" cy="369332"/>
            </a:xfrm>
            <a:prstGeom prst="rect">
              <a:avLst/>
            </a:prstGeom>
            <a:solidFill>
              <a:schemeClr val="bg1"/>
            </a:solidFill>
          </p:spPr>
          <p:txBody>
            <a:bodyPr wrap="square" rtlCol="0">
              <a:spAutoFit/>
            </a:bodyPr>
            <a:lstStyle/>
            <a:p>
              <a:pPr algn="ct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 name="グループ化 2"/>
          <p:cNvGrpSpPr/>
          <p:nvPr/>
        </p:nvGrpSpPr>
        <p:grpSpPr>
          <a:xfrm>
            <a:off x="564609" y="1016338"/>
            <a:ext cx="5453117" cy="1562130"/>
            <a:chOff x="564609" y="1016338"/>
            <a:chExt cx="5453117" cy="1562130"/>
          </a:xfrm>
        </p:grpSpPr>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6919" y="1422319"/>
              <a:ext cx="890367" cy="1011782"/>
            </a:xfrm>
            <a:prstGeom prst="rect">
              <a:avLst/>
            </a:prstGeom>
          </p:spPr>
        </p:pic>
        <p:sp>
          <p:nvSpPr>
            <p:cNvPr id="11" name="右矢印 10"/>
            <p:cNvSpPr/>
            <p:nvPr/>
          </p:nvSpPr>
          <p:spPr>
            <a:xfrm>
              <a:off x="1249680" y="1324084"/>
              <a:ext cx="1540058" cy="720000"/>
            </a:xfrm>
            <a:prstGeom prst="rightArrow">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預金</a:t>
              </a:r>
              <a:endParaRPr kumimoji="1" lang="ja-JP" altLang="en-US" sz="20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1249680" y="1518920"/>
              <a:ext cx="360000" cy="1015988"/>
            </a:xfrm>
            <a:prstGeom prst="rect">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4714391" y="1679843"/>
              <a:ext cx="969845" cy="648000"/>
            </a:xfrm>
            <a:prstGeom prst="rightArrow">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4061189" y="1496608"/>
              <a:ext cx="1301242" cy="360000"/>
            </a:xfrm>
            <a:prstGeom prst="rect">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rPr>
                <a:t>貸出</a:t>
              </a:r>
              <a:endParaRPr kumimoji="1" lang="ja-JP" altLang="en-US" sz="20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868666" y="1016338"/>
              <a:ext cx="1208530" cy="461665"/>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銀行など</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564609" y="1303408"/>
              <a:ext cx="5094069" cy="1275060"/>
              <a:chOff x="533502" y="1303408"/>
              <a:chExt cx="5094069" cy="1275060"/>
            </a:xfrm>
          </p:grpSpPr>
          <p:cxnSp>
            <p:nvCxnSpPr>
              <p:cNvPr id="44" name="直線矢印コネクタ 59"/>
              <p:cNvCxnSpPr/>
              <p:nvPr/>
            </p:nvCxnSpPr>
            <p:spPr>
              <a:xfrm>
                <a:off x="4109009" y="1303408"/>
                <a:ext cx="1518562" cy="1134956"/>
              </a:xfrm>
              <a:prstGeom prst="bentConnector3">
                <a:avLst>
                  <a:gd name="adj1" fmla="val 98782"/>
                </a:avLst>
              </a:prstGeom>
              <a:ln w="28575">
                <a:solidFill>
                  <a:srgbClr val="FCB71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59"/>
              <p:cNvCxnSpPr/>
              <p:nvPr/>
            </p:nvCxnSpPr>
            <p:spPr>
              <a:xfrm flipV="1">
                <a:off x="930307" y="1332410"/>
                <a:ext cx="1891245" cy="1246058"/>
              </a:xfrm>
              <a:prstGeom prst="bentConnector3">
                <a:avLst>
                  <a:gd name="adj1" fmla="val -185"/>
                </a:avLst>
              </a:prstGeom>
              <a:ln w="28575">
                <a:solidFill>
                  <a:srgbClr val="FCB71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33502" y="1758241"/>
                <a:ext cx="666982" cy="369332"/>
              </a:xfrm>
              <a:prstGeom prst="rect">
                <a:avLst/>
              </a:prstGeom>
              <a:solidFill>
                <a:schemeClr val="bg1"/>
              </a:solidFill>
            </p:spPr>
            <p:txBody>
              <a:bodyPr wrap="square" rtlCol="0">
                <a:spAutoFit/>
              </a:bodyPr>
              <a:lstStyle/>
              <a:p>
                <a:pPr algn="ctr"/>
                <a:r>
                  <a:rPr lang="ja-JP" altLang="en-US" b="1" dirty="0">
                    <a:solidFill>
                      <a:srgbClr val="FCB714"/>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rgbClr val="FCB714"/>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3" name="テキスト ボックス 52"/>
            <p:cNvSpPr txBox="1"/>
            <p:nvPr/>
          </p:nvSpPr>
          <p:spPr>
            <a:xfrm>
              <a:off x="5350744" y="1674677"/>
              <a:ext cx="666982" cy="369332"/>
            </a:xfrm>
            <a:prstGeom prst="rect">
              <a:avLst/>
            </a:prstGeom>
            <a:solidFill>
              <a:schemeClr val="bg1"/>
            </a:solidFill>
          </p:spPr>
          <p:txBody>
            <a:bodyPr wrap="square" rtlCol="0">
              <a:spAutoFit/>
            </a:bodyPr>
            <a:lstStyle/>
            <a:p>
              <a:pPr algn="ctr"/>
              <a:r>
                <a:rPr lang="ja-JP" altLang="en-US" b="1" dirty="0">
                  <a:solidFill>
                    <a:srgbClr val="FCB714"/>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rgbClr val="FCB714"/>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4" name="グループ化 53"/>
          <p:cNvGrpSpPr/>
          <p:nvPr/>
        </p:nvGrpSpPr>
        <p:grpSpPr>
          <a:xfrm>
            <a:off x="2064772" y="2631567"/>
            <a:ext cx="2466995" cy="234174"/>
            <a:chOff x="2007361" y="2735242"/>
            <a:chExt cx="2466995" cy="331450"/>
          </a:xfrm>
        </p:grpSpPr>
        <p:cxnSp>
          <p:nvCxnSpPr>
            <p:cNvPr id="55" name="直線矢印コネクタ 54"/>
            <p:cNvCxnSpPr/>
            <p:nvPr/>
          </p:nvCxnSpPr>
          <p:spPr>
            <a:xfrm>
              <a:off x="2007361" y="2867853"/>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2435366" y="2735242"/>
              <a:ext cx="1676766" cy="331450"/>
            </a:xfrm>
            <a:prstGeom prst="rect">
              <a:avLst/>
            </a:prstGeom>
            <a:solidFill>
              <a:schemeClr val="bg1"/>
            </a:solidFill>
          </p:spPr>
          <p:txBody>
            <a:bodyPr wrap="square" rtlCol="0">
              <a:spAutoFit/>
            </a:bodyPr>
            <a:lstStyle/>
            <a:p>
              <a:pPr algn="ctr">
                <a:lnSpc>
                  <a:spcPct val="50000"/>
                </a:lnSpc>
              </a:pP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配当・利子など　</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25915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1000"/>
                                        <p:tgtEl>
                                          <p:spTgt spid="27"/>
                                        </p:tgtEl>
                                      </p:cBhvr>
                                    </p:animEffect>
                                    <p:anim calcmode="lin" valueType="num">
                                      <p:cBhvr>
                                        <p:cTn id="104" dur="1000" fill="hold"/>
                                        <p:tgtEl>
                                          <p:spTgt spid="27"/>
                                        </p:tgtEl>
                                        <p:attrNameLst>
                                          <p:attrName>ppt_x</p:attrName>
                                        </p:attrNameLst>
                                      </p:cBhvr>
                                      <p:tavLst>
                                        <p:tav tm="0">
                                          <p:val>
                                            <p:strVal val="#ppt_x"/>
                                          </p:val>
                                        </p:tav>
                                        <p:tav tm="100000">
                                          <p:val>
                                            <p:strVal val="#ppt_x"/>
                                          </p:val>
                                        </p:tav>
                                      </p:tavLst>
                                    </p:anim>
                                    <p:anim calcmode="lin" valueType="num">
                                      <p:cBhvr>
                                        <p:cTn id="10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1000"/>
                                        <p:tgtEl>
                                          <p:spTgt spid="37"/>
                                        </p:tgtEl>
                                      </p:cBhvr>
                                    </p:animEffect>
                                    <p:anim calcmode="lin" valueType="num">
                                      <p:cBhvr>
                                        <p:cTn id="116" dur="1000" fill="hold"/>
                                        <p:tgtEl>
                                          <p:spTgt spid="37"/>
                                        </p:tgtEl>
                                        <p:attrNameLst>
                                          <p:attrName>ppt_x</p:attrName>
                                        </p:attrNameLst>
                                      </p:cBhvr>
                                      <p:tavLst>
                                        <p:tav tm="0">
                                          <p:val>
                                            <p:strVal val="#ppt_x"/>
                                          </p:val>
                                        </p:tav>
                                        <p:tav tm="100000">
                                          <p:val>
                                            <p:strVal val="#ppt_x"/>
                                          </p:val>
                                        </p:tav>
                                      </p:tavLst>
                                    </p:anim>
                                    <p:anim calcmode="lin" valueType="num">
                                      <p:cBhvr>
                                        <p:cTn id="117" dur="1000" fill="hold"/>
                                        <p:tgtEl>
                                          <p:spTgt spid="37"/>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1000"/>
                                        <p:tgtEl>
                                          <p:spTgt spid="50"/>
                                        </p:tgtEl>
                                      </p:cBhvr>
                                    </p:animEffect>
                                    <p:anim calcmode="lin" valueType="num">
                                      <p:cBhvr>
                                        <p:cTn id="121" dur="1000" fill="hold"/>
                                        <p:tgtEl>
                                          <p:spTgt spid="50"/>
                                        </p:tgtEl>
                                        <p:attrNameLst>
                                          <p:attrName>ppt_x</p:attrName>
                                        </p:attrNameLst>
                                      </p:cBhvr>
                                      <p:tavLst>
                                        <p:tav tm="0">
                                          <p:val>
                                            <p:strVal val="#ppt_x"/>
                                          </p:val>
                                        </p:tav>
                                        <p:tav tm="100000">
                                          <p:val>
                                            <p:strVal val="#ppt_x"/>
                                          </p:val>
                                        </p:tav>
                                      </p:tavLst>
                                    </p:anim>
                                    <p:anim calcmode="lin" valueType="num">
                                      <p:cBhvr>
                                        <p:cTn id="12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1000"/>
                                        <p:tgtEl>
                                          <p:spTgt spid="54"/>
                                        </p:tgtEl>
                                      </p:cBhvr>
                                    </p:animEffect>
                                    <p:anim calcmode="lin" valueType="num">
                                      <p:cBhvr>
                                        <p:cTn id="128" dur="1000" fill="hold"/>
                                        <p:tgtEl>
                                          <p:spTgt spid="54"/>
                                        </p:tgtEl>
                                        <p:attrNameLst>
                                          <p:attrName>ppt_x</p:attrName>
                                        </p:attrNameLst>
                                      </p:cBhvr>
                                      <p:tavLst>
                                        <p:tav tm="0">
                                          <p:val>
                                            <p:strVal val="#ppt_x"/>
                                          </p:val>
                                        </p:tav>
                                        <p:tav tm="100000">
                                          <p:val>
                                            <p:strVal val="#ppt_x"/>
                                          </p:val>
                                        </p:tav>
                                      </p:tavLst>
                                    </p:anim>
                                    <p:anim calcmode="lin" valueType="num">
                                      <p:cBhvr>
                                        <p:cTn id="12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25" grpId="0" animBg="1"/>
      <p:bldP spid="21" grpId="0" animBg="1"/>
      <p:bldP spid="9" grpId="0"/>
      <p:bldP spid="8" grpId="0" animBg="1"/>
      <p:bldP spid="16" grpId="0"/>
      <p:bldP spid="17" grpId="0"/>
      <p:bldP spid="23" grpId="0"/>
      <p:bldP spid="27" grpId="0"/>
      <p:bldP spid="38" grpId="0"/>
      <p:bldP spid="39" grpId="0" animBg="1"/>
      <p:bldP spid="40" grpId="0" animBg="1"/>
      <p:bldP spid="30" grpId="0"/>
      <p:bldP spid="3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楕円 6"/>
          <p:cNvSpPr/>
          <p:nvPr/>
        </p:nvSpPr>
        <p:spPr>
          <a:xfrm>
            <a:off x="4553743" y="4321734"/>
            <a:ext cx="4261725" cy="17554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367643" y="1324167"/>
            <a:ext cx="1968323" cy="47670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1200"/>
              </a:spcBef>
              <a:spcAft>
                <a:spcPts val="3600"/>
              </a:spcAft>
            </a:pPr>
            <a:r>
              <a:rPr lang="en-US" altLang="ja-JP" sz="24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24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とは</a:t>
            </a:r>
            <a:endParaRPr lang="ja-JP" altLang="en-US" sz="2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937" y="1081650"/>
            <a:ext cx="3641531" cy="236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35"/>
          <p:cNvSpPr>
            <a:spLocks noChangeArrowheads="1"/>
          </p:cNvSpPr>
          <p:nvPr/>
        </p:nvSpPr>
        <p:spPr bwMode="auto">
          <a:xfrm>
            <a:off x="299130" y="1636785"/>
            <a:ext cx="4806294" cy="192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defRP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持続可能な世界を実現</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ことを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目指して、国連サミットで採択された国際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目標。貧困や飢餓、保健、教育、ジェンダー、環境、生産、雇用など、幅広く</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169</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ターゲットから構成される。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896" y="4559464"/>
            <a:ext cx="941921" cy="1121227"/>
          </a:xfrm>
          <a:prstGeom prst="rect">
            <a:avLst/>
          </a:prstGeom>
        </p:spPr>
      </p:pic>
      <p:sp>
        <p:nvSpPr>
          <p:cNvPr id="18" name="右矢印 17"/>
          <p:cNvSpPr/>
          <p:nvPr/>
        </p:nvSpPr>
        <p:spPr>
          <a:xfrm>
            <a:off x="2493505" y="4598752"/>
            <a:ext cx="1984038" cy="73546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85716" y="5542164"/>
            <a:ext cx="932176"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私たち</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130" y="3873755"/>
            <a:ext cx="2085512" cy="1668409"/>
          </a:xfrm>
          <a:prstGeom prst="rect">
            <a:avLst/>
          </a:prstGeom>
        </p:spPr>
      </p:pic>
      <p:sp>
        <p:nvSpPr>
          <p:cNvPr id="20" name="テキスト ボックス 19"/>
          <p:cNvSpPr txBox="1"/>
          <p:nvPr/>
        </p:nvSpPr>
        <p:spPr>
          <a:xfrm>
            <a:off x="5250137" y="5640379"/>
            <a:ext cx="2763885" cy="400110"/>
          </a:xfrm>
          <a:prstGeom prst="rect">
            <a:avLst/>
          </a:prstGeom>
          <a:noFill/>
        </p:spPr>
        <p:txBody>
          <a:bodyPr wrap="square" rtlCol="0">
            <a:spAutoFit/>
          </a:bodyPr>
          <a:lstStyle/>
          <a:p>
            <a:pPr algn="dist"/>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に取り組む企業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形吹き出し 3"/>
          <p:cNvSpPr/>
          <p:nvPr/>
        </p:nvSpPr>
        <p:spPr>
          <a:xfrm>
            <a:off x="4915581" y="3645831"/>
            <a:ext cx="953978" cy="749242"/>
          </a:xfrm>
          <a:prstGeom prst="wedgeEllipseCallout">
            <a:avLst>
              <a:gd name="adj1" fmla="val -1751"/>
              <a:gd name="adj2" fmla="val 69654"/>
            </a:avLst>
          </a:prstGeom>
          <a:solidFill>
            <a:srgbClr val="47773D"/>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環境</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保全</a:t>
            </a:r>
            <a:endParaRPr kumimoji="1" lang="ja-JP" altLang="en-US" sz="14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6462" y="4598752"/>
            <a:ext cx="726539" cy="1055308"/>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9598" y="4502104"/>
            <a:ext cx="745000" cy="1173939"/>
          </a:xfrm>
          <a:prstGeom prst="rect">
            <a:avLst/>
          </a:prstGeom>
        </p:spPr>
      </p:pic>
      <p:sp>
        <p:nvSpPr>
          <p:cNvPr id="23" name="円形吹き出し 22"/>
          <p:cNvSpPr/>
          <p:nvPr/>
        </p:nvSpPr>
        <p:spPr>
          <a:xfrm>
            <a:off x="7470758" y="3645831"/>
            <a:ext cx="953978" cy="749242"/>
          </a:xfrm>
          <a:prstGeom prst="wedgeEllipseCallout">
            <a:avLst>
              <a:gd name="adj1" fmla="val -1751"/>
              <a:gd name="adj2" fmla="val 71386"/>
            </a:avLst>
          </a:prstGeom>
          <a:solidFill>
            <a:srgbClr val="FCB714"/>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smtClean="0">
                <a:latin typeface="Meiryo UI" panose="020B0604030504040204" pitchFamily="50" charset="-128"/>
                <a:ea typeface="Meiryo UI" panose="020B0604030504040204" pitchFamily="50" charset="-128"/>
              </a:rPr>
              <a:t>クリーン　エネルギー</a:t>
            </a:r>
            <a:endParaRPr kumimoji="1" lang="ja-JP" altLang="en-US" sz="1200" b="1" dirty="0">
              <a:latin typeface="Meiryo UI" panose="020B0604030504040204" pitchFamily="50" charset="-128"/>
              <a:ea typeface="Meiryo UI" panose="020B0604030504040204" pitchFamily="50" charset="-128"/>
            </a:endParaRPr>
          </a:p>
        </p:txBody>
      </p:sp>
      <p:sp>
        <p:nvSpPr>
          <p:cNvPr id="26" name="円形吹き出し 25"/>
          <p:cNvSpPr/>
          <p:nvPr/>
        </p:nvSpPr>
        <p:spPr>
          <a:xfrm>
            <a:off x="6188391" y="3645831"/>
            <a:ext cx="953978" cy="749242"/>
          </a:xfrm>
          <a:prstGeom prst="wedgeEllipseCallout">
            <a:avLst>
              <a:gd name="adj1" fmla="val -1751"/>
              <a:gd name="adj2" fmla="val 71386"/>
            </a:avLst>
          </a:prstGeom>
          <a:solidFill>
            <a:srgbClr val="EC1B2C"/>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貧困対策</a:t>
            </a:r>
            <a:endParaRPr kumimoji="1" lang="ja-JP" altLang="en-US" sz="1400" b="1" dirty="0">
              <a:latin typeface="Meiryo UI" panose="020B0604030504040204" pitchFamily="50" charset="-128"/>
              <a:ea typeface="Meiryo UI" panose="020B0604030504040204" pitchFamily="50" charset="-128"/>
            </a:endParaRPr>
          </a:p>
        </p:txBody>
      </p:sp>
      <p:sp>
        <p:nvSpPr>
          <p:cNvPr id="30" name="タイトル 1"/>
          <p:cNvSpPr txBox="1">
            <a:spLocks/>
          </p:cNvSpPr>
          <p:nvPr/>
        </p:nvSpPr>
        <p:spPr>
          <a:xfrm>
            <a:off x="417170" y="6086680"/>
            <a:ext cx="7855214" cy="52446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20675" indent="-320675" algn="l">
              <a:spcBef>
                <a:spcPts val="600"/>
              </a:spcBef>
            </a:pP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消費</a:t>
            </a:r>
            <a:r>
              <a:rPr lang="ja-JP" altLang="en-US" sz="18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（商品の購入）</a:t>
            </a: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や投資</a:t>
            </a:r>
            <a:r>
              <a:rPr lang="ja-JP" altLang="en-US" sz="18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（債券・株式の購入）</a:t>
            </a: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等による資金提供 を通じて、社会をより良くすることに貢献できる</a:t>
            </a:r>
            <a:endParaRPr lang="en-US" altLang="ja-JP"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タイトル 1"/>
          <p:cNvSpPr txBox="1">
            <a:spLocks/>
          </p:cNvSpPr>
          <p:nvPr/>
        </p:nvSpPr>
        <p:spPr>
          <a:xfrm>
            <a:off x="2404501" y="4355646"/>
            <a:ext cx="1968323" cy="47670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1200"/>
              </a:spcBef>
            </a:pPr>
            <a:r>
              <a:rPr lang="ja-JP" altLang="en-US"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商品の購入</a:t>
            </a:r>
            <a:endParaRPr lang="en-US" altLang="ja-JP"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endParaRPr lang="en-US" altLang="ja-JP"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投資</a:t>
            </a:r>
            <a:endPar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4494" y="4647292"/>
            <a:ext cx="408983" cy="408983"/>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4018" y="4627510"/>
            <a:ext cx="408983" cy="408983"/>
          </a:xfrm>
          <a:prstGeom prst="rect">
            <a:avLst/>
          </a:prstGeom>
        </p:spPr>
      </p:pic>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3888" y="4502104"/>
            <a:ext cx="408983" cy="408983"/>
          </a:xfrm>
          <a:prstGeom prst="rect">
            <a:avLst/>
          </a:prstGeom>
        </p:spPr>
      </p:pic>
      <p:graphicFrame>
        <p:nvGraphicFramePr>
          <p:cNvPr id="31" name="表 30"/>
          <p:cNvGraphicFramePr>
            <a:graphicFrameLocks noGrp="1"/>
          </p:cNvGraphicFramePr>
          <p:nvPr>
            <p:extLst>
              <p:ext uri="{D42A27DB-BD31-4B8C-83A1-F6EECF244321}">
                <p14:modId xmlns:p14="http://schemas.microsoft.com/office/powerpoint/2010/main" val="1850349107"/>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196913">
                  <a:extLst>
                    <a:ext uri="{9D8B030D-6E8A-4147-A177-3AD203B41FA5}">
                      <a16:colId xmlns:a16="http://schemas.microsoft.com/office/drawing/2014/main" val="20000"/>
                    </a:ext>
                  </a:extLst>
                </a:gridCol>
                <a:gridCol w="7209998">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投資を通じて社会課題の解決に貢献</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正方形/長方形 2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74</a:t>
            </a:fld>
            <a:endParaRPr lang="en-US" altLang="ja-JP" dirty="0"/>
          </a:p>
        </p:txBody>
      </p:sp>
    </p:spTree>
    <p:extLst>
      <p:ext uri="{BB962C8B-B14F-4D97-AF65-F5344CB8AC3E}">
        <p14:creationId xmlns:p14="http://schemas.microsoft.com/office/powerpoint/2010/main" val="30345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anim calcmode="lin" valueType="num">
                                      <p:cBhvr>
                                        <p:cTn id="72" dur="1000" fill="hold"/>
                                        <p:tgtEl>
                                          <p:spTgt spid="5"/>
                                        </p:tgtEl>
                                        <p:attrNameLst>
                                          <p:attrName>ppt_x</p:attrName>
                                        </p:attrNameLst>
                                      </p:cBhvr>
                                      <p:tavLst>
                                        <p:tav tm="0">
                                          <p:val>
                                            <p:strVal val="#ppt_x"/>
                                          </p:val>
                                        </p:tav>
                                        <p:tav tm="100000">
                                          <p:val>
                                            <p:strVal val="#ppt_x"/>
                                          </p:val>
                                        </p:tav>
                                      </p:tavLst>
                                    </p:anim>
                                    <p:anim calcmode="lin" valueType="num">
                                      <p:cBhvr>
                                        <p:cTn id="73" dur="1000" fill="hold"/>
                                        <p:tgtEl>
                                          <p:spTgt spid="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1000"/>
                                        <p:tgtEl>
                                          <p:spTgt spid="6"/>
                                        </p:tgtEl>
                                      </p:cBhvr>
                                    </p:animEffect>
                                    <p:anim calcmode="lin" valueType="num">
                                      <p:cBhvr>
                                        <p:cTn id="77" dur="1000" fill="hold"/>
                                        <p:tgtEl>
                                          <p:spTgt spid="6"/>
                                        </p:tgtEl>
                                        <p:attrNameLst>
                                          <p:attrName>ppt_x</p:attrName>
                                        </p:attrNameLst>
                                      </p:cBhvr>
                                      <p:tavLst>
                                        <p:tav tm="0">
                                          <p:val>
                                            <p:strVal val="#ppt_x"/>
                                          </p:val>
                                        </p:tav>
                                        <p:tav tm="100000">
                                          <p:val>
                                            <p:strVal val="#ppt_x"/>
                                          </p:val>
                                        </p:tav>
                                      </p:tavLst>
                                    </p:anim>
                                    <p:anim calcmode="lin" valueType="num">
                                      <p:cBhvr>
                                        <p:cTn id="78" dur="1000" fill="hold"/>
                                        <p:tgtEl>
                                          <p:spTgt spid="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1000"/>
                                        <p:tgtEl>
                                          <p:spTgt spid="3"/>
                                        </p:tgtEl>
                                      </p:cBhvr>
                                    </p:animEffect>
                                    <p:anim calcmode="lin" valueType="num">
                                      <p:cBhvr>
                                        <p:cTn id="82" dur="1000" fill="hold"/>
                                        <p:tgtEl>
                                          <p:spTgt spid="3"/>
                                        </p:tgtEl>
                                        <p:attrNameLst>
                                          <p:attrName>ppt_x</p:attrName>
                                        </p:attrNameLst>
                                      </p:cBhvr>
                                      <p:tavLst>
                                        <p:tav tm="0">
                                          <p:val>
                                            <p:strVal val="#ppt_x"/>
                                          </p:val>
                                        </p:tav>
                                        <p:tav tm="100000">
                                          <p:val>
                                            <p:strVal val="#ppt_x"/>
                                          </p:val>
                                        </p:tav>
                                      </p:tavLst>
                                    </p:anim>
                                    <p:anim calcmode="lin" valueType="num">
                                      <p:cBhvr>
                                        <p:cTn id="83" dur="1000" fill="hold"/>
                                        <p:tgtEl>
                                          <p:spTgt spid="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p:bldP spid="18" grpId="0" animBg="1"/>
      <p:bldP spid="19" grpId="0"/>
      <p:bldP spid="20" grpId="0"/>
      <p:bldP spid="4" grpId="0" animBg="1"/>
      <p:bldP spid="23" grpId="0" animBg="1"/>
      <p:bldP spid="26" grpId="0" animBg="1"/>
      <p:bldP spid="30" grpId="0"/>
      <p:bldP spid="2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94202683"/>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196913">
                  <a:extLst>
                    <a:ext uri="{9D8B030D-6E8A-4147-A177-3AD203B41FA5}">
                      <a16:colId xmlns:a16="http://schemas.microsoft.com/office/drawing/2014/main" val="20000"/>
                    </a:ext>
                  </a:extLst>
                </a:gridCol>
                <a:gridCol w="7209998">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投資とは</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テキスト ボックス 1"/>
          <p:cNvSpPr txBox="1"/>
          <p:nvPr/>
        </p:nvSpPr>
        <p:spPr>
          <a:xfrm>
            <a:off x="548640" y="5875937"/>
            <a:ext cx="5875020"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（出所）</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年金</a:t>
            </a:r>
            <a:r>
              <a:rPr lang="ja-JP" altLang="en-US" dirty="0">
                <a:latin typeface="Meiryo UI" panose="020B0604030504040204" pitchFamily="50" charset="-128"/>
                <a:ea typeface="Meiryo UI" panose="020B0604030504040204" pitchFamily="50" charset="-128"/>
                <a:cs typeface="Meiryo UI" panose="020B0604030504040204" pitchFamily="50" charset="-128"/>
              </a:rPr>
              <a:t>積立積立金管理運用独立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法人</a:t>
            </a:r>
            <a:endParaRPr kumimoji="1" lang="ja-JP" altLang="en-US"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711" y="1522943"/>
            <a:ext cx="4328371" cy="3974887"/>
          </a:xfrm>
          <a:prstGeom prst="rect">
            <a:avLst/>
          </a:prstGeom>
        </p:spPr>
      </p:pic>
      <p:sp>
        <p:nvSpPr>
          <p:cNvPr id="5" name="テキスト ボックス 4"/>
          <p:cNvSpPr txBox="1"/>
          <p:nvPr/>
        </p:nvSpPr>
        <p:spPr>
          <a:xfrm>
            <a:off x="548640" y="1579612"/>
            <a:ext cx="4202278" cy="4093428"/>
          </a:xfrm>
          <a:prstGeom prst="rect">
            <a:avLst/>
          </a:prstGeom>
          <a:noFill/>
        </p:spPr>
        <p:txBody>
          <a:bodyPr wrap="square" rtlCol="0">
            <a:spAutoFit/>
          </a:bodyPr>
          <a:lstStyle/>
          <a:p>
            <a:pPr>
              <a:lnSpc>
                <a:spcPct val="100000"/>
              </a:lnSpc>
              <a:spcBef>
                <a:spcPts val="0"/>
              </a:spcBef>
              <a:spcAft>
                <a:spcPts val="0"/>
              </a:spcAft>
            </a:pPr>
            <a:r>
              <a:rPr lang="en-US" altLang="ja-JP" sz="2000" dirty="0">
                <a:latin typeface="Meiryo UI" panose="020B0604030504040204" pitchFamily="50" charset="-128"/>
                <a:ea typeface="Meiryo UI" panose="020B0604030504040204" pitchFamily="50" charset="-128"/>
              </a:rPr>
              <a:t>ESG</a:t>
            </a:r>
            <a:r>
              <a:rPr lang="ja-JP" altLang="en-US" sz="2000" dirty="0" smtClean="0">
                <a:latin typeface="Meiryo UI" panose="020B0604030504040204" pitchFamily="50" charset="-128"/>
                <a:ea typeface="Meiryo UI" panose="020B0604030504040204" pitchFamily="50" charset="-128"/>
              </a:rPr>
              <a:t>は、</a:t>
            </a:r>
            <a:endParaRPr lang="en-US" altLang="ja-JP" sz="2000" dirty="0" smtClean="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b="1" dirty="0" smtClean="0">
                <a:solidFill>
                  <a:schemeClr val="bg1"/>
                </a:solidFill>
                <a:latin typeface="Meiryo UI" panose="020B0604030504040204" pitchFamily="50" charset="-128"/>
                <a:ea typeface="Meiryo UI" panose="020B0604030504040204" pitchFamily="50" charset="-128"/>
              </a:rPr>
              <a:t>環境</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Environment</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en-US" altLang="ja-JP" sz="2000" b="1" dirty="0" smtClean="0">
              <a:solidFill>
                <a:schemeClr val="bg1"/>
              </a:solidFill>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b="1" dirty="0" smtClean="0">
                <a:solidFill>
                  <a:schemeClr val="bg1"/>
                </a:solidFill>
                <a:latin typeface="Meiryo UI" panose="020B0604030504040204" pitchFamily="50" charset="-128"/>
                <a:ea typeface="Meiryo UI" panose="020B0604030504040204" pitchFamily="50" charset="-128"/>
              </a:rPr>
              <a:t>社会（</a:t>
            </a:r>
            <a:r>
              <a:rPr lang="en-US" altLang="ja-JP" sz="2000" b="1" dirty="0" smtClean="0">
                <a:solidFill>
                  <a:schemeClr val="bg1"/>
                </a:solidFill>
                <a:latin typeface="Meiryo UI" panose="020B0604030504040204" pitchFamily="50" charset="-128"/>
                <a:ea typeface="Meiryo UI" panose="020B0604030504040204" pitchFamily="50" charset="-128"/>
              </a:rPr>
              <a:t>Social</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en-US" altLang="ja-JP" sz="2000" dirty="0">
              <a:solidFill>
                <a:schemeClr val="bg1"/>
              </a:solidFill>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b="1" dirty="0" smtClean="0">
                <a:solidFill>
                  <a:schemeClr val="bg1"/>
                </a:solidFill>
                <a:latin typeface="Meiryo UI" panose="020B0604030504040204" pitchFamily="50" charset="-128"/>
                <a:ea typeface="Meiryo UI" panose="020B0604030504040204" pitchFamily="50" charset="-128"/>
              </a:rPr>
              <a:t>ガバナンス</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smtClean="0">
                <a:solidFill>
                  <a:schemeClr val="bg1"/>
                </a:solidFill>
                <a:latin typeface="Meiryo UI" panose="020B0604030504040204" pitchFamily="50" charset="-128"/>
                <a:ea typeface="Meiryo UI" panose="020B0604030504040204" pitchFamily="50" charset="-128"/>
              </a:rPr>
              <a:t>Governance</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en-US" altLang="ja-JP" sz="2000" b="1" dirty="0" smtClean="0">
              <a:solidFill>
                <a:schemeClr val="bg1"/>
              </a:solidFill>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dirty="0" smtClean="0">
                <a:latin typeface="Meiryo UI" panose="020B0604030504040204" pitchFamily="50" charset="-128"/>
                <a:ea typeface="Meiryo UI" panose="020B0604030504040204" pitchFamily="50" charset="-128"/>
              </a:rPr>
              <a:t>の</a:t>
            </a:r>
            <a:r>
              <a:rPr lang="ja-JP" altLang="en-US" sz="2000" dirty="0">
                <a:latin typeface="Meiryo UI" panose="020B0604030504040204" pitchFamily="50" charset="-128"/>
                <a:ea typeface="Meiryo UI" panose="020B0604030504040204" pitchFamily="50" charset="-128"/>
              </a:rPr>
              <a:t>英語の頭文字を合わせた言葉です</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pPr>
              <a:lnSpc>
                <a:spcPct val="100000"/>
              </a:lnSpc>
              <a:spcBef>
                <a:spcPts val="0"/>
              </a:spcBef>
              <a:spcAft>
                <a:spcPts val="0"/>
              </a:spcAft>
            </a:pPr>
            <a:endParaRPr lang="ja-JP" altLang="en-US" sz="20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dirty="0">
                <a:latin typeface="Meiryo UI" panose="020B0604030504040204" pitchFamily="50" charset="-128"/>
                <a:ea typeface="Meiryo UI" panose="020B0604030504040204" pitchFamily="50" charset="-128"/>
              </a:rPr>
              <a:t>投資するために企業の価値を測る材料として、これまではキャッシュフローや利益率などの定量的な財務情報が主に使われてきました。それに加え、非財務情報である</a:t>
            </a:r>
            <a:r>
              <a:rPr lang="en-US" altLang="ja-JP" sz="2000" dirty="0">
                <a:latin typeface="Meiryo UI" panose="020B0604030504040204" pitchFamily="50" charset="-128"/>
                <a:ea typeface="Meiryo UI" panose="020B0604030504040204" pitchFamily="50" charset="-128"/>
              </a:rPr>
              <a:t>ESG</a:t>
            </a:r>
            <a:r>
              <a:rPr lang="ja-JP" altLang="en-US" sz="2000" dirty="0">
                <a:latin typeface="Meiryo UI" panose="020B0604030504040204" pitchFamily="50" charset="-128"/>
                <a:ea typeface="Meiryo UI" panose="020B0604030504040204" pitchFamily="50" charset="-128"/>
              </a:rPr>
              <a:t>要素を考慮する投資を</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ESG</a:t>
            </a:r>
            <a:r>
              <a:rPr lang="ja-JP" altLang="en-US" sz="2000" b="1" dirty="0">
                <a:solidFill>
                  <a:schemeClr val="bg1"/>
                </a:solidFill>
                <a:latin typeface="Meiryo UI" panose="020B0604030504040204" pitchFamily="50" charset="-128"/>
                <a:ea typeface="Meiryo UI" panose="020B0604030504040204" pitchFamily="50" charset="-128"/>
              </a:rPr>
              <a:t>投資」</a:t>
            </a:r>
            <a:r>
              <a:rPr lang="ja-JP" altLang="en-US" sz="2000" dirty="0">
                <a:latin typeface="Meiryo UI" panose="020B0604030504040204" pitchFamily="50" charset="-128"/>
                <a:ea typeface="Meiryo UI" panose="020B0604030504040204" pitchFamily="50" charset="-128"/>
              </a:rPr>
              <a:t>といいます。</a:t>
            </a:r>
          </a:p>
          <a:p>
            <a:pPr>
              <a:lnSpc>
                <a:spcPct val="100000"/>
              </a:lnSpc>
              <a:spcBef>
                <a:spcPts val="0"/>
              </a:spcBef>
              <a:spcAft>
                <a:spcPts val="0"/>
              </a:spcAft>
            </a:pPr>
            <a:endParaRPr kumimoji="1" lang="ja-JP" altLang="en-US" sz="2000" dirty="0"/>
          </a:p>
        </p:txBody>
      </p:sp>
      <p:sp>
        <p:nvSpPr>
          <p:cNvPr id="3" name="テキスト ボックス 2"/>
          <p:cNvSpPr txBox="1"/>
          <p:nvPr/>
        </p:nvSpPr>
        <p:spPr>
          <a:xfrm>
            <a:off x="548640" y="1907822"/>
            <a:ext cx="3510845" cy="1403461"/>
          </a:xfrm>
          <a:prstGeom prst="rect">
            <a:avLst/>
          </a:prstGeom>
          <a:noFill/>
        </p:spPr>
        <p:txBody>
          <a:bodyPr wrap="square" rtlCol="0">
            <a:spAutoFit/>
          </a:bodyPr>
          <a:lstStyle/>
          <a:p>
            <a:pPr>
              <a:lnSpc>
                <a:spcPct val="100000"/>
              </a:lnSpc>
              <a:spcBef>
                <a:spcPts val="0"/>
              </a:spcBef>
              <a:spcAft>
                <a:spcPts val="0"/>
              </a:spcAft>
            </a:pPr>
            <a:r>
              <a:rPr lang="ja-JP" altLang="en-US" sz="2000" b="1" dirty="0">
                <a:solidFill>
                  <a:srgbClr val="14AAEB"/>
                </a:solidFill>
                <a:latin typeface="Meiryo UI" panose="020B0604030504040204" pitchFamily="50" charset="-128"/>
                <a:ea typeface="Meiryo UI" panose="020B0604030504040204" pitchFamily="50" charset="-128"/>
              </a:rPr>
              <a:t>環境（</a:t>
            </a:r>
            <a:r>
              <a:rPr lang="en-US" altLang="ja-JP" sz="2000" b="1" dirty="0">
                <a:solidFill>
                  <a:srgbClr val="14AAEB"/>
                </a:solidFill>
                <a:latin typeface="Meiryo UI" panose="020B0604030504040204" pitchFamily="50" charset="-128"/>
                <a:ea typeface="Meiryo UI" panose="020B0604030504040204" pitchFamily="50" charset="-128"/>
              </a:rPr>
              <a:t>Environment</a:t>
            </a:r>
            <a:r>
              <a:rPr lang="ja-JP" altLang="en-US" sz="2000" b="1" dirty="0">
                <a:solidFill>
                  <a:srgbClr val="14AAEB"/>
                </a:solidFill>
                <a:latin typeface="Meiryo UI" panose="020B0604030504040204" pitchFamily="50" charset="-128"/>
                <a:ea typeface="Meiryo UI" panose="020B0604030504040204" pitchFamily="50" charset="-128"/>
              </a:rPr>
              <a:t>）</a:t>
            </a:r>
            <a:endParaRPr lang="en-US" altLang="ja-JP" sz="2000" b="1" dirty="0">
              <a:solidFill>
                <a:srgbClr val="14AAEB"/>
              </a:solidFill>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b="1" dirty="0">
                <a:solidFill>
                  <a:srgbClr val="14AAEB"/>
                </a:solidFill>
                <a:latin typeface="Meiryo UI" panose="020B0604030504040204" pitchFamily="50" charset="-128"/>
                <a:ea typeface="Meiryo UI" panose="020B0604030504040204" pitchFamily="50" charset="-128"/>
              </a:rPr>
              <a:t>社会（</a:t>
            </a:r>
            <a:r>
              <a:rPr lang="en-US" altLang="ja-JP" sz="2000" b="1" dirty="0">
                <a:solidFill>
                  <a:srgbClr val="14AAEB"/>
                </a:solidFill>
                <a:latin typeface="Meiryo UI" panose="020B0604030504040204" pitchFamily="50" charset="-128"/>
                <a:ea typeface="Meiryo UI" panose="020B0604030504040204" pitchFamily="50" charset="-128"/>
              </a:rPr>
              <a:t>Social</a:t>
            </a:r>
            <a:r>
              <a:rPr lang="ja-JP" altLang="en-US" sz="2000" b="1" dirty="0">
                <a:solidFill>
                  <a:srgbClr val="14AAEB"/>
                </a:solidFill>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b="1" dirty="0">
                <a:solidFill>
                  <a:srgbClr val="14AAEB"/>
                </a:solidFill>
                <a:latin typeface="Meiryo UI" panose="020B0604030504040204" pitchFamily="50" charset="-128"/>
                <a:ea typeface="Meiryo UI" panose="020B0604030504040204" pitchFamily="50" charset="-128"/>
              </a:rPr>
              <a:t>ガバナンス（</a:t>
            </a:r>
            <a:r>
              <a:rPr lang="en-US" altLang="ja-JP" sz="2000" b="1" dirty="0">
                <a:solidFill>
                  <a:srgbClr val="14AAEB"/>
                </a:solidFill>
                <a:latin typeface="Meiryo UI" panose="020B0604030504040204" pitchFamily="50" charset="-128"/>
                <a:ea typeface="Meiryo UI" panose="020B0604030504040204" pitchFamily="50" charset="-128"/>
              </a:rPr>
              <a:t>Governance</a:t>
            </a:r>
            <a:r>
              <a:rPr lang="ja-JP" altLang="en-US" sz="2000" b="1" dirty="0">
                <a:solidFill>
                  <a:srgbClr val="14AAEB"/>
                </a:solidFill>
                <a:latin typeface="Meiryo UI" panose="020B0604030504040204" pitchFamily="50" charset="-128"/>
                <a:ea typeface="Meiryo UI" panose="020B0604030504040204" pitchFamily="50" charset="-128"/>
              </a:rPr>
              <a:t>）</a:t>
            </a:r>
            <a:endParaRPr lang="en-US" altLang="ja-JP" sz="2000" b="1" dirty="0">
              <a:solidFill>
                <a:srgbClr val="14AAEB"/>
              </a:solidFill>
              <a:latin typeface="Meiryo UI" panose="020B0604030504040204" pitchFamily="50" charset="-128"/>
              <a:ea typeface="Meiryo UI" panose="020B0604030504040204" pitchFamily="50" charset="-128"/>
            </a:endParaRPr>
          </a:p>
          <a:p>
            <a:endParaRPr kumimoji="1" lang="ja-JP" altLang="en-US" dirty="0"/>
          </a:p>
        </p:txBody>
      </p:sp>
      <p:sp>
        <p:nvSpPr>
          <p:cNvPr id="9" name="テキスト ボックス 8"/>
          <p:cNvSpPr txBox="1"/>
          <p:nvPr/>
        </p:nvSpPr>
        <p:spPr>
          <a:xfrm>
            <a:off x="548640" y="4931506"/>
            <a:ext cx="1495779" cy="400110"/>
          </a:xfrm>
          <a:prstGeom prst="rect">
            <a:avLst/>
          </a:prstGeom>
          <a:noFill/>
        </p:spPr>
        <p:txBody>
          <a:bodyPr wrap="square" rtlCol="0">
            <a:spAutoFit/>
          </a:bodyPr>
          <a:lstStyle/>
          <a:p>
            <a:pPr>
              <a:lnSpc>
                <a:spcPct val="100000"/>
              </a:lnSpc>
              <a:spcBef>
                <a:spcPts val="0"/>
              </a:spcBef>
              <a:spcAft>
                <a:spcPts val="0"/>
              </a:spcAft>
            </a:pPr>
            <a:r>
              <a:rPr lang="ja-JP" altLang="en-US" sz="2000" b="1" dirty="0">
                <a:solidFill>
                  <a:srgbClr val="14AAEB"/>
                </a:solidFill>
                <a:latin typeface="Meiryo UI" panose="020B0604030504040204" pitchFamily="50" charset="-128"/>
                <a:ea typeface="Meiryo UI" panose="020B0604030504040204" pitchFamily="50" charset="-128"/>
              </a:rPr>
              <a:t>「</a:t>
            </a:r>
            <a:r>
              <a:rPr lang="en-US" altLang="ja-JP" sz="2000" b="1" dirty="0">
                <a:solidFill>
                  <a:srgbClr val="14AAEB"/>
                </a:solidFill>
                <a:latin typeface="Meiryo UI" panose="020B0604030504040204" pitchFamily="50" charset="-128"/>
                <a:ea typeface="Meiryo UI" panose="020B0604030504040204" pitchFamily="50" charset="-128"/>
              </a:rPr>
              <a:t>ESG</a:t>
            </a:r>
            <a:r>
              <a:rPr lang="ja-JP" altLang="en-US" sz="2000" b="1" dirty="0">
                <a:solidFill>
                  <a:srgbClr val="14AAEB"/>
                </a:solidFill>
                <a:latin typeface="Meiryo UI" panose="020B0604030504040204" pitchFamily="50" charset="-128"/>
                <a:ea typeface="Meiryo UI" panose="020B0604030504040204" pitchFamily="50" charset="-128"/>
              </a:rPr>
              <a:t>投資」</a:t>
            </a:r>
            <a:endParaRPr kumimoji="1" lang="ja-JP" altLang="en-US" dirty="0"/>
          </a:p>
        </p:txBody>
      </p:sp>
      <p:sp>
        <p:nvSpPr>
          <p:cNvPr id="11" name="正方形/長方形 10"/>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75</a:t>
            </a:fld>
            <a:endParaRPr lang="en-US" altLang="ja-JP" dirty="0"/>
          </a:p>
        </p:txBody>
      </p:sp>
    </p:spTree>
    <p:extLst>
      <p:ext uri="{BB962C8B-B14F-4D97-AF65-F5344CB8AC3E}">
        <p14:creationId xmlns:p14="http://schemas.microsoft.com/office/powerpoint/2010/main" val="4395464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826830091"/>
              </p:ext>
            </p:extLst>
          </p:nvPr>
        </p:nvGraphicFramePr>
        <p:xfrm>
          <a:off x="317988" y="417364"/>
          <a:ext cx="6680689" cy="622592"/>
        </p:xfrm>
        <a:graphic>
          <a:graphicData uri="http://schemas.openxmlformats.org/drawingml/2006/table">
            <a:tbl>
              <a:tblPr firstRow="1" bandRow="1">
                <a:tableStyleId>{5C22544A-7EE6-4342-B048-85BDC9FD1C3A}</a:tableStyleId>
              </a:tblPr>
              <a:tblGrid>
                <a:gridCol w="1286223">
                  <a:extLst>
                    <a:ext uri="{9D8B030D-6E8A-4147-A177-3AD203B41FA5}">
                      <a16:colId xmlns:a16="http://schemas.microsoft.com/office/drawing/2014/main" val="20000"/>
                    </a:ext>
                  </a:extLst>
                </a:gridCol>
                <a:gridCol w="5394466">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リスクを軽減するためにできること</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544166908"/>
              </p:ext>
            </p:extLst>
          </p:nvPr>
        </p:nvGraphicFramePr>
        <p:xfrm>
          <a:off x="182880" y="1367478"/>
          <a:ext cx="8686421" cy="4996746"/>
        </p:xfrm>
        <a:graphic>
          <a:graphicData uri="http://schemas.openxmlformats.org/drawingml/2006/table">
            <a:tbl>
              <a:tblPr firstRow="1" bandRow="1">
                <a:tableStyleId>{5C22544A-7EE6-4342-B048-85BDC9FD1C3A}</a:tableStyleId>
              </a:tblPr>
              <a:tblGrid>
                <a:gridCol w="1149176">
                  <a:extLst>
                    <a:ext uri="{9D8B030D-6E8A-4147-A177-3AD203B41FA5}">
                      <a16:colId xmlns:a16="http://schemas.microsoft.com/office/drawing/2014/main" val="20000"/>
                    </a:ext>
                  </a:extLst>
                </a:gridCol>
                <a:gridCol w="7537245">
                  <a:extLst>
                    <a:ext uri="{9D8B030D-6E8A-4147-A177-3AD203B41FA5}">
                      <a16:colId xmlns:a16="http://schemas.microsoft.com/office/drawing/2014/main" val="20001"/>
                    </a:ext>
                  </a:extLst>
                </a:gridCol>
              </a:tblGrid>
              <a:tr h="75393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低金利のもとでは、預金・貯金だけでは資産は増えません。</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865376">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確かに、株式や投資信託などの投資運用商品は元本割れの可能性がありますが、ちょっとした工夫で、元本割れの可能性を軽減することが期待できます。</a:t>
                      </a: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466952">
                <a:tc>
                  <a:txBody>
                    <a:bodyPr/>
                    <a:lstStyle/>
                    <a:p>
                      <a:pPr marL="0" algn="r"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50000"/>
                        </a:lnSpc>
                        <a:spcBef>
                          <a:spcPts val="300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キーワードは、</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「長期」「積立」「分散」</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投資。そして、</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「非課税制度」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14AAEB"/>
                      </a:solidFill>
                      <a:prstDash val="solid"/>
                      <a:round/>
                      <a:headEnd type="none" w="med" len="med"/>
                      <a:tailEnd type="none" w="med" len="med"/>
                    </a:lnB>
                    <a:noFill/>
                  </a:tcPr>
                </a:tc>
                <a:extLst>
                  <a:ext uri="{0D108BD9-81ED-4DB2-BD59-A6C34878D82A}">
                    <a16:rowId xmlns:a16="http://schemas.microsoft.com/office/drawing/2014/main" val="10004"/>
                  </a:ext>
                </a:extLst>
              </a:tr>
              <a:tr h="4002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「長期」「積立」「分散」</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がリスクと向き合うにあたって、いかに重要かを見ていきます</a:t>
                      </a:r>
                      <a:r>
                        <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solidFill>
                        <a:srgbClr val="14AAEB"/>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正方形/長方形 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76</a:t>
            </a:fld>
            <a:endParaRPr lang="en-US" altLang="ja-JP" dirty="0"/>
          </a:p>
        </p:txBody>
      </p:sp>
    </p:spTree>
    <p:extLst>
      <p:ext uri="{BB962C8B-B14F-4D97-AF65-F5344CB8AC3E}">
        <p14:creationId xmlns:p14="http://schemas.microsoft.com/office/powerpoint/2010/main" val="7012118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extLst/>
          </p:nvPr>
        </p:nvGraphicFramePr>
        <p:xfrm>
          <a:off x="4197096" y="3134848"/>
          <a:ext cx="2555338" cy="2645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extLst/>
          </p:nvPr>
        </p:nvGraphicFramePr>
        <p:xfrm>
          <a:off x="317989" y="417364"/>
          <a:ext cx="28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4-18.</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正方形/長方形 10"/>
          <p:cNvSpPr/>
          <p:nvPr/>
        </p:nvSpPr>
        <p:spPr bwMode="auto">
          <a:xfrm>
            <a:off x="4748371" y="2688024"/>
            <a:ext cx="1858903" cy="294138"/>
          </a:xfrm>
          <a:prstGeom prst="rect">
            <a:avLst/>
          </a:prstGeom>
          <a:solidFill>
            <a:schemeClr val="accent5">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保有期間５年</a:t>
            </a:r>
          </a:p>
        </p:txBody>
      </p:sp>
      <p:sp>
        <p:nvSpPr>
          <p:cNvPr id="12" name="テキスト ボックス 8"/>
          <p:cNvSpPr txBox="1">
            <a:spLocks noChangeArrowheads="1"/>
          </p:cNvSpPr>
          <p:nvPr/>
        </p:nvSpPr>
        <p:spPr bwMode="auto">
          <a:xfrm>
            <a:off x="4499079" y="5803229"/>
            <a:ext cx="2213447" cy="523220"/>
          </a:xfrm>
          <a:prstGeom prst="rect">
            <a:avLst/>
          </a:prstGeom>
          <a:noFill/>
          <a:ln w="38100">
            <a:solidFill>
              <a:srgbClr val="0070C0"/>
            </a:solidFill>
            <a:miter lim="800000"/>
            <a:headEnd/>
            <a:tailEnd/>
          </a:ln>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buNone/>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万円が</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年後に</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buNone/>
              <a:defRPr/>
            </a:pP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74</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176</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8"/>
          <p:cNvSpPr txBox="1">
            <a:spLocks noChangeArrowheads="1"/>
          </p:cNvSpPr>
          <p:nvPr/>
        </p:nvSpPr>
        <p:spPr bwMode="auto">
          <a:xfrm>
            <a:off x="7024483" y="5810906"/>
            <a:ext cx="2065649" cy="523220"/>
          </a:xfrm>
          <a:prstGeom prst="rect">
            <a:avLst/>
          </a:prstGeom>
          <a:noFill/>
          <a:ln w="38100">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buNone/>
              <a:defRPr/>
            </a:pPr>
            <a:r>
              <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万円が</a:t>
            </a:r>
            <a:r>
              <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年後に</a:t>
            </a:r>
            <a:endPar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buNone/>
              <a:defRPr/>
            </a:pP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186</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331</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爆発 1 17"/>
          <p:cNvSpPr/>
          <p:nvPr/>
        </p:nvSpPr>
        <p:spPr>
          <a:xfrm rot="20563029">
            <a:off x="4446652" y="3904138"/>
            <a:ext cx="1150732" cy="716370"/>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120000"/>
              </a:lnSpc>
              <a:spcBef>
                <a:spcPct val="20000"/>
              </a:spcBef>
              <a:spcAft>
                <a:spcPct val="20000"/>
              </a:spcAft>
              <a:defRPr/>
            </a:pPr>
            <a:r>
              <a:rPr lang="ja-JP" altLang="en-US" sz="12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元本割れ</a:t>
            </a:r>
          </a:p>
        </p:txBody>
      </p:sp>
      <p:sp>
        <p:nvSpPr>
          <p:cNvPr id="20" name="テキスト ボックス 8"/>
          <p:cNvSpPr txBox="1">
            <a:spLocks noChangeArrowheads="1"/>
          </p:cNvSpPr>
          <p:nvPr/>
        </p:nvSpPr>
        <p:spPr bwMode="auto">
          <a:xfrm>
            <a:off x="4095147" y="2972957"/>
            <a:ext cx="8935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buNone/>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出現頻度</a:t>
            </a:r>
          </a:p>
        </p:txBody>
      </p:sp>
      <p:sp>
        <p:nvSpPr>
          <p:cNvPr id="22" name="正方形/長方形 21"/>
          <p:cNvSpPr/>
          <p:nvPr/>
        </p:nvSpPr>
        <p:spPr>
          <a:xfrm>
            <a:off x="4753723" y="2260257"/>
            <a:ext cx="4291891" cy="360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20000"/>
              </a:spcBef>
              <a:spcAft>
                <a:spcPct val="20000"/>
              </a:spcAft>
              <a:defRPr/>
            </a:pPr>
            <a:r>
              <a:rPr lang="ja-JP" altLang="en-US"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長期投資の運用成果＊</a:t>
            </a:r>
          </a:p>
        </p:txBody>
      </p:sp>
      <p:sp>
        <p:nvSpPr>
          <p:cNvPr id="23" name="正方形/長方形 22"/>
          <p:cNvSpPr/>
          <p:nvPr/>
        </p:nvSpPr>
        <p:spPr bwMode="auto">
          <a:xfrm>
            <a:off x="7186711" y="2692944"/>
            <a:ext cx="1858903" cy="294138"/>
          </a:xfrm>
          <a:prstGeom prst="rect">
            <a:avLst/>
          </a:prstGeom>
          <a:solidFill>
            <a:schemeClr val="accent5">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保有期間</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24" name="テキスト ボックス 8"/>
          <p:cNvSpPr txBox="1">
            <a:spLocks noChangeArrowheads="1"/>
          </p:cNvSpPr>
          <p:nvPr/>
        </p:nvSpPr>
        <p:spPr bwMode="auto">
          <a:xfrm>
            <a:off x="6529814" y="2959513"/>
            <a:ext cx="8935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buNone/>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出現頻度</a:t>
            </a:r>
          </a:p>
        </p:txBody>
      </p:sp>
      <p:graphicFrame>
        <p:nvGraphicFramePr>
          <p:cNvPr id="26" name="表 25"/>
          <p:cNvGraphicFramePr>
            <a:graphicFrameLocks noGrp="1"/>
          </p:cNvGraphicFramePr>
          <p:nvPr>
            <p:extLst/>
          </p:nvPr>
        </p:nvGraphicFramePr>
        <p:xfrm>
          <a:off x="107390" y="1257096"/>
          <a:ext cx="8665551" cy="972000"/>
        </p:xfrm>
        <a:graphic>
          <a:graphicData uri="http://schemas.openxmlformats.org/drawingml/2006/table">
            <a:tbl>
              <a:tblPr firstRow="1" bandRow="1">
                <a:tableStyleId>{5C22544A-7EE6-4342-B048-85BDC9FD1C3A}</a:tableStyleId>
              </a:tblPr>
              <a:tblGrid>
                <a:gridCol w="953768">
                  <a:extLst>
                    <a:ext uri="{9D8B030D-6E8A-4147-A177-3AD203B41FA5}">
                      <a16:colId xmlns:a16="http://schemas.microsoft.com/office/drawing/2014/main" val="20000"/>
                    </a:ext>
                  </a:extLst>
                </a:gridCol>
                <a:gridCol w="7711783">
                  <a:extLst>
                    <a:ext uri="{9D8B030D-6E8A-4147-A177-3AD203B41FA5}">
                      <a16:colId xmlns:a16="http://schemas.microsoft.com/office/drawing/2014/main" val="20001"/>
                    </a:ext>
                  </a:extLst>
                </a:gridCol>
              </a:tblGrid>
              <a:tr h="756000">
                <a:tc>
                  <a:txBody>
                    <a:bodyPr/>
                    <a:lstStyle/>
                    <a:p>
                      <a:pPr algn="l"/>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投資を長期間続けると、分散投資（後述）や複利の効果等とあいまって、結果的に元本割れする可能性の低減が期待できます。</a:t>
                      </a:r>
                    </a:p>
                  </a:txBody>
                  <a:tcPr marL="166154" marR="84406" marT="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6000">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7" name="表 26"/>
          <p:cNvGraphicFramePr>
            <a:graphicFrameLocks noGrp="1"/>
          </p:cNvGraphicFramePr>
          <p:nvPr>
            <p:extLst/>
          </p:nvPr>
        </p:nvGraphicFramePr>
        <p:xfrm>
          <a:off x="124327" y="2278014"/>
          <a:ext cx="3948514" cy="1212120"/>
        </p:xfrm>
        <a:graphic>
          <a:graphicData uri="http://schemas.openxmlformats.org/drawingml/2006/table">
            <a:tbl>
              <a:tblPr firstRow="1" bandRow="1">
                <a:tableStyleId>{5C22544A-7EE6-4342-B048-85BDC9FD1C3A}</a:tableStyleId>
              </a:tblPr>
              <a:tblGrid>
                <a:gridCol w="960514">
                  <a:extLst>
                    <a:ext uri="{9D8B030D-6E8A-4147-A177-3AD203B41FA5}">
                      <a16:colId xmlns:a16="http://schemas.microsoft.com/office/drawing/2014/main" val="20000"/>
                    </a:ext>
                  </a:extLst>
                </a:gridCol>
                <a:gridCol w="2988000">
                  <a:extLst>
                    <a:ext uri="{9D8B030D-6E8A-4147-A177-3AD203B41FA5}">
                      <a16:colId xmlns:a16="http://schemas.microsoft.com/office/drawing/2014/main" val="20001"/>
                    </a:ext>
                  </a:extLst>
                </a:gridCol>
              </a:tblGrid>
              <a:tr h="756000">
                <a:tc>
                  <a:txBody>
                    <a:bodyPr/>
                    <a:lstStyle/>
                    <a:p>
                      <a:pPr algn="ct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ただし、途中で売ったり　　積立投資をやめてしまうと、こうした効果は弱くなります。</a:t>
                      </a:r>
                    </a:p>
                  </a:txBody>
                  <a:tcPr marL="166154" marR="84406" marT="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6000">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8" name="表 27"/>
          <p:cNvGraphicFramePr>
            <a:graphicFrameLocks noGrp="1"/>
          </p:cNvGraphicFramePr>
          <p:nvPr>
            <p:extLst/>
          </p:nvPr>
        </p:nvGraphicFramePr>
        <p:xfrm>
          <a:off x="55983" y="3539052"/>
          <a:ext cx="4020514" cy="3040920"/>
        </p:xfrm>
        <a:graphic>
          <a:graphicData uri="http://schemas.openxmlformats.org/drawingml/2006/table">
            <a:tbl>
              <a:tblPr firstRow="1" bandRow="1">
                <a:tableStyleId>{5C22544A-7EE6-4342-B048-85BDC9FD1C3A}</a:tableStyleId>
              </a:tblPr>
              <a:tblGrid>
                <a:gridCol w="960514">
                  <a:extLst>
                    <a:ext uri="{9D8B030D-6E8A-4147-A177-3AD203B41FA5}">
                      <a16:colId xmlns:a16="http://schemas.microsoft.com/office/drawing/2014/main" val="20000"/>
                    </a:ext>
                  </a:extLst>
                </a:gridCol>
                <a:gridCol w="3060000">
                  <a:extLst>
                    <a:ext uri="{9D8B030D-6E8A-4147-A177-3AD203B41FA5}">
                      <a16:colId xmlns:a16="http://schemas.microsoft.com/office/drawing/2014/main" val="20001"/>
                    </a:ext>
                  </a:extLst>
                </a:gridCol>
              </a:tblGrid>
              <a:tr h="75600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2781300" algn="l"/>
                        </a:tabLst>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例えば、投資信託の価格</a:t>
                      </a:r>
                      <a:b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基準価額</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は上がったり</a:t>
                      </a:r>
                      <a:b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下がったりしますが、こうした動きに過度に一喜一憂することなく、後述する</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tabLst>
                          <a:tab pos="2781300" algn="l"/>
                        </a:tabLst>
                      </a:pPr>
                      <a:r>
                        <a:rPr kumimoji="1" lang="ja-JP" altLang="en-US" sz="20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積立・分散投資を長期間にわたって続ける</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方が結果的にパフォーマンスが上がるのが過去の実績です。</a:t>
                      </a:r>
                    </a:p>
                  </a:txBody>
                  <a:tcPr marL="166154" marR="84406" marT="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6000">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9" name="テキスト ボックス 8"/>
          <p:cNvSpPr txBox="1">
            <a:spLocks noChangeArrowheads="1"/>
          </p:cNvSpPr>
          <p:nvPr/>
        </p:nvSpPr>
        <p:spPr bwMode="auto">
          <a:xfrm>
            <a:off x="1108397" y="6316949"/>
            <a:ext cx="827921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None/>
            </a:pPr>
            <a:r>
              <a:rPr lang="ja-JP" altLang="en-US" sz="1300" dirty="0">
                <a:solidFill>
                  <a:prstClr val="black"/>
                </a:solidFill>
                <a:latin typeface="Meiryo UI" panose="020B0604030504040204" pitchFamily="50" charset="-128"/>
                <a:ea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rPr>
              <a:t>1989</a:t>
            </a:r>
            <a:r>
              <a:rPr lang="ja-JP" altLang="en-US" sz="1300" dirty="0">
                <a:solidFill>
                  <a:prstClr val="black"/>
                </a:solidFill>
                <a:latin typeface="Meiryo UI" panose="020B0604030504040204" pitchFamily="50" charset="-128"/>
                <a:ea typeface="Meiryo UI" panose="020B0604030504040204" pitchFamily="50" charset="-128"/>
              </a:rPr>
              <a:t>年以降、毎月同じ金額ずつ</a:t>
            </a:r>
            <a:r>
              <a:rPr lang="ja-JP" altLang="en-US" sz="1300" dirty="0">
                <a:latin typeface="Meiryo UI" panose="020B0604030504040204" pitchFamily="50" charset="-128"/>
                <a:ea typeface="Meiryo UI" panose="020B0604030504040204" pitchFamily="50" charset="-128"/>
              </a:rPr>
              <a:t>国内外の株式と債券に積立投資を行い、</a:t>
            </a:r>
            <a:endParaRPr lang="en-US" altLang="ja-JP" sz="1300" dirty="0">
              <a:latin typeface="Meiryo UI" panose="020B0604030504040204" pitchFamily="50" charset="-128"/>
              <a:ea typeface="Meiryo UI" panose="020B0604030504040204" pitchFamily="50" charset="-128"/>
            </a:endParaRPr>
          </a:p>
          <a:p>
            <a:pPr>
              <a:spcBef>
                <a:spcPct val="0"/>
              </a:spcBef>
              <a:buNone/>
            </a:pPr>
            <a:r>
              <a:rPr lang="en-US" altLang="ja-JP" sz="1300" dirty="0">
                <a:latin typeface="Meiryo UI" panose="020B0604030504040204" pitchFamily="50" charset="-128"/>
                <a:ea typeface="Meiryo UI" panose="020B0604030504040204" pitchFamily="50" charset="-128"/>
              </a:rPr>
              <a:t>5</a:t>
            </a:r>
            <a:r>
              <a:rPr lang="ja-JP" altLang="en-US" sz="1300" dirty="0">
                <a:latin typeface="Meiryo UI" panose="020B0604030504040204" pitchFamily="50" charset="-128"/>
                <a:ea typeface="Meiryo UI" panose="020B0604030504040204" pitchFamily="50" charset="-128"/>
              </a:rPr>
              <a:t>年間と</a:t>
            </a:r>
            <a:r>
              <a:rPr lang="en-US" altLang="ja-JP" sz="1300" dirty="0">
                <a:latin typeface="Meiryo UI" panose="020B0604030504040204" pitchFamily="50" charset="-128"/>
                <a:ea typeface="Meiryo UI" panose="020B0604030504040204" pitchFamily="50" charset="-128"/>
              </a:rPr>
              <a:t>20</a:t>
            </a:r>
            <a:r>
              <a:rPr lang="ja-JP" altLang="en-US" sz="1300" dirty="0">
                <a:latin typeface="Meiryo UI" panose="020B0604030504040204" pitchFamily="50" charset="-128"/>
                <a:ea typeface="Meiryo UI" panose="020B0604030504040204" pitchFamily="50" charset="-128"/>
              </a:rPr>
              <a:t>年間それぞれ保有した場合についての年間</a:t>
            </a:r>
            <a:r>
              <a:rPr lang="ja-JP" altLang="en-US" sz="1300" dirty="0" smtClean="0">
                <a:latin typeface="Meiryo UI" panose="020B0604030504040204" pitchFamily="50" charset="-128"/>
                <a:ea typeface="Meiryo UI" panose="020B0604030504040204" pitchFamily="50" charset="-128"/>
              </a:rPr>
              <a:t>収益率と運用結果を</a:t>
            </a:r>
            <a:r>
              <a:rPr lang="ja-JP" altLang="en-US" sz="1300" dirty="0">
                <a:latin typeface="Meiryo UI" panose="020B0604030504040204" pitchFamily="50" charset="-128"/>
                <a:ea typeface="Meiryo UI" panose="020B0604030504040204" pitchFamily="50" charset="-128"/>
              </a:rPr>
              <a:t>計算したもの</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金融庁作成）</a:t>
            </a:r>
            <a:endParaRPr lang="ja-JP" altLang="en-US" sz="1300" dirty="0"/>
          </a:p>
          <a:p>
            <a:pPr fontAlgn="base">
              <a:spcBef>
                <a:spcPct val="0"/>
              </a:spcBef>
              <a:buNone/>
              <a:defRPr/>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108397" y="5006993"/>
            <a:ext cx="2964444" cy="830997"/>
          </a:xfrm>
          <a:prstGeom prst="rect">
            <a:avLst/>
          </a:prstGeom>
          <a:noFill/>
        </p:spPr>
        <p:txBody>
          <a:bodyPr wrap="square" rtlCol="0">
            <a:spAutoFit/>
          </a:bodyPr>
          <a:lstStyle/>
          <a:p>
            <a:pPr fontAlgn="base">
              <a:defRPr/>
            </a:pPr>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積立・分散投資を長期間にわたって続ける</a:t>
            </a:r>
            <a:endParaRPr lang="ja-JP" altLang="en-US" sz="2000" dirty="0">
              <a:solidFill>
                <a:prstClr val="black"/>
              </a:solidFill>
              <a:latin typeface="Arial" charset="0"/>
              <a:ea typeface="ＭＳ Ｐゴシック" charset="-128"/>
            </a:endParaRPr>
          </a:p>
        </p:txBody>
      </p:sp>
      <p:sp>
        <p:nvSpPr>
          <p:cNvPr id="30" name="正方形/長方形 2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20000"/>
              </a:lnSpc>
              <a:spcBef>
                <a:spcPct val="20000"/>
              </a:spcBef>
              <a:spcAft>
                <a:spcPct val="20000"/>
              </a:spcAft>
              <a:defRPr/>
            </a:pPr>
            <a:r>
              <a:rPr lang="ja-JP" altLang="en-US"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32" name="スライド番号プレースホルダー 1"/>
          <p:cNvSpPr txBox="1">
            <a:spLocks/>
          </p:cNvSpPr>
          <p:nvPr/>
        </p:nvSpPr>
        <p:spPr>
          <a:xfrm>
            <a:off x="7010400" y="6492877"/>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a:solidFill>
                  <a:prstClr val="black"/>
                </a:solidFill>
              </a:rPr>
              <a:pPr algn="r">
                <a:defRPr/>
              </a:pPr>
              <a:t>77</a:t>
            </a:fld>
            <a:endParaRPr lang="en-US" altLang="ja-JP" dirty="0">
              <a:solidFill>
                <a:prstClr val="black"/>
              </a:solidFill>
            </a:endParaRPr>
          </a:p>
        </p:txBody>
      </p:sp>
      <p:graphicFrame>
        <p:nvGraphicFramePr>
          <p:cNvPr id="34" name="グラフ 33"/>
          <p:cNvGraphicFramePr>
            <a:graphicFrameLocks/>
          </p:cNvGraphicFramePr>
          <p:nvPr>
            <p:extLst/>
          </p:nvPr>
        </p:nvGraphicFramePr>
        <p:xfrm>
          <a:off x="6607273" y="3059140"/>
          <a:ext cx="2536728" cy="27282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17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P spid="20" grpId="0"/>
      <p:bldP spid="22" grpId="0" animBg="1"/>
      <p:bldP spid="23" grpId="0" animBg="1"/>
      <p:bldP spid="24" grpId="0"/>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705351" y="3862456"/>
            <a:ext cx="3855426" cy="1825381"/>
          </a:xfrm>
          <a:prstGeom prst="rect">
            <a:avLst/>
          </a:prstGeom>
          <a:solidFill>
            <a:schemeClr val="bg1"/>
          </a:solidFill>
          <a:ln w="50800" cmpd="sng">
            <a:solidFill>
              <a:srgbClr val="00CC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846" b="1" dirty="0" smtClean="0">
                <a:solidFill>
                  <a:srgbClr val="0070C0"/>
                </a:solidFill>
                <a:latin typeface="メイリオ" panose="020B0604030504040204" pitchFamily="50" charset="-128"/>
                <a:ea typeface="メイリオ" panose="020B0604030504040204" pitchFamily="50" charset="-128"/>
              </a:rPr>
              <a:t>「</a:t>
            </a:r>
            <a:r>
              <a:rPr lang="ja-JP" altLang="en-US" sz="1846" b="1" dirty="0">
                <a:solidFill>
                  <a:srgbClr val="0070C0"/>
                </a:solidFill>
                <a:latin typeface="メイリオ" panose="020B0604030504040204" pitchFamily="50" charset="-128"/>
                <a:ea typeface="メイリオ" panose="020B0604030504040204" pitchFamily="50" charset="-128"/>
              </a:rPr>
              <a:t>あらかじめ決まった金額」</a:t>
            </a:r>
            <a:r>
              <a:rPr lang="ja-JP" altLang="en-US" sz="1846" b="1" dirty="0">
                <a:solidFill>
                  <a:schemeClr val="tx1"/>
                </a:solidFill>
                <a:latin typeface="メイリオ" panose="020B0604030504040204" pitchFamily="50" charset="-128"/>
                <a:ea typeface="メイリオ" panose="020B0604030504040204" pitchFamily="50" charset="-128"/>
              </a:rPr>
              <a:t>を</a:t>
            </a:r>
            <a:endParaRPr lang="en-US" altLang="ja-JP" sz="1846" b="1" dirty="0">
              <a:solidFill>
                <a:schemeClr val="tx1"/>
              </a:solidFill>
              <a:latin typeface="メイリオ" panose="020B0604030504040204" pitchFamily="50" charset="-128"/>
              <a:ea typeface="メイリオ" panose="020B0604030504040204" pitchFamily="50" charset="-128"/>
            </a:endParaRPr>
          </a:p>
          <a:p>
            <a:pPr>
              <a:defRPr/>
            </a:pPr>
            <a:r>
              <a:rPr lang="ja-JP" altLang="en-US" sz="1846" b="1" dirty="0">
                <a:solidFill>
                  <a:srgbClr val="0070C0"/>
                </a:solidFill>
                <a:latin typeface="メイリオ" panose="020B0604030504040204" pitchFamily="50" charset="-128"/>
                <a:ea typeface="メイリオ" panose="020B0604030504040204" pitchFamily="50" charset="-128"/>
              </a:rPr>
              <a:t>「続けて」</a:t>
            </a:r>
            <a:r>
              <a:rPr lang="ja-JP" altLang="en-US" sz="1846" b="1" dirty="0">
                <a:solidFill>
                  <a:schemeClr val="tx1"/>
                </a:solidFill>
                <a:latin typeface="メイリオ" panose="020B0604030504040204" pitchFamily="50" charset="-128"/>
                <a:ea typeface="メイリオ" panose="020B0604030504040204" pitchFamily="50" charset="-128"/>
              </a:rPr>
              <a:t>投資する</a:t>
            </a:r>
            <a:r>
              <a:rPr lang="ja-JP" altLang="en-US" sz="1846" b="1" dirty="0" smtClean="0">
                <a:solidFill>
                  <a:schemeClr val="tx1"/>
                </a:solidFill>
                <a:latin typeface="メイリオ" panose="020B0604030504040204" pitchFamily="50" charset="-128"/>
                <a:ea typeface="メイリオ" panose="020B0604030504040204" pitchFamily="50" charset="-128"/>
              </a:rPr>
              <a:t>こと</a:t>
            </a:r>
            <a:endParaRPr lang="en-US" altLang="ja-JP" dirty="0">
              <a:solidFill>
                <a:schemeClr val="tx1"/>
              </a:solidFill>
              <a:latin typeface="メイリオ" panose="020B0604030504040204" pitchFamily="50" charset="-128"/>
              <a:ea typeface="メイリオ" panose="020B0604030504040204" pitchFamily="50" charset="-128"/>
            </a:endParaRPr>
          </a:p>
          <a:p>
            <a:pPr algn="ctr">
              <a:defRPr/>
            </a:pPr>
            <a:r>
              <a:rPr lang="ja-JP" altLang="en-US" dirty="0">
                <a:solidFill>
                  <a:schemeClr val="tx1"/>
                </a:solidFill>
                <a:latin typeface="メイリオ" panose="020B0604030504040204" pitchFamily="50" charset="-128"/>
                <a:ea typeface="メイリオ" panose="020B0604030504040204" pitchFamily="50" charset="-128"/>
              </a:rPr>
              <a:t>→安いときに買わなかったり、高いときにだけ買ってしまうことを防ぐ</a:t>
            </a:r>
          </a:p>
        </p:txBody>
      </p:sp>
      <p:sp>
        <p:nvSpPr>
          <p:cNvPr id="12" name="角丸四角形 11"/>
          <p:cNvSpPr/>
          <p:nvPr/>
        </p:nvSpPr>
        <p:spPr>
          <a:xfrm>
            <a:off x="650631" y="1255836"/>
            <a:ext cx="3465635" cy="38979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投資のイメージ</a:t>
            </a:r>
          </a:p>
        </p:txBody>
      </p:sp>
      <p:sp>
        <p:nvSpPr>
          <p:cNvPr id="67589" name="コンテンツ プレースホルダー 2"/>
          <p:cNvSpPr txBox="1">
            <a:spLocks/>
          </p:cNvSpPr>
          <p:nvPr/>
        </p:nvSpPr>
        <p:spPr bwMode="auto">
          <a:xfrm>
            <a:off x="5155224" y="1437543"/>
            <a:ext cx="3988777" cy="106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2215" b="1" dirty="0">
                <a:latin typeface="メイリオ" panose="020B0604030504040204" pitchFamily="50" charset="-128"/>
                <a:ea typeface="メイリオ" panose="020B0604030504040204" pitchFamily="50" charset="-128"/>
              </a:rPr>
              <a:t>投資のタイミングを</a:t>
            </a:r>
            <a:endParaRPr lang="en-US" altLang="ja-JP" sz="2215" b="1" dirty="0">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pPr>
            <a:r>
              <a:rPr lang="ja-JP" altLang="en-US" sz="2215" b="1" dirty="0">
                <a:latin typeface="メイリオ" panose="020B0604030504040204" pitchFamily="50" charset="-128"/>
                <a:ea typeface="メイリオ" panose="020B0604030504040204" pitchFamily="50" charset="-128"/>
              </a:rPr>
              <a:t>とらえるのは難しい</a:t>
            </a:r>
            <a:r>
              <a:rPr lang="en-US" altLang="ja-JP" sz="2215" b="1" dirty="0">
                <a:latin typeface="メイリオ" panose="020B0604030504040204" pitchFamily="50" charset="-128"/>
                <a:ea typeface="メイリオ" panose="020B0604030504040204" pitchFamily="50" charset="-128"/>
              </a:rPr>
              <a:t>…</a:t>
            </a:r>
          </a:p>
          <a:p>
            <a:pPr eaLnBrk="1" hangingPunct="1">
              <a:buFont typeface="Arial" panose="020B0604020202020204" pitchFamily="34" charset="0"/>
              <a:buNone/>
            </a:pPr>
            <a:endParaRPr lang="en-US" altLang="ja-JP" sz="2215" b="1" dirty="0">
              <a:latin typeface="メイリオ" panose="020B0604030504040204" pitchFamily="50" charset="-128"/>
              <a:ea typeface="メイリオ" panose="020B0604030504040204" pitchFamily="50" charset="-128"/>
            </a:endParaRPr>
          </a:p>
        </p:txBody>
      </p:sp>
      <p:sp>
        <p:nvSpPr>
          <p:cNvPr id="15" name="角丸四角形 14"/>
          <p:cNvSpPr/>
          <p:nvPr/>
        </p:nvSpPr>
        <p:spPr>
          <a:xfrm>
            <a:off x="5519370" y="3476912"/>
            <a:ext cx="1894743" cy="509954"/>
          </a:xfrm>
          <a:prstGeom prst="round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585" b="1" dirty="0">
                <a:latin typeface="メイリオ" panose="020B0604030504040204" pitchFamily="50" charset="-128"/>
                <a:ea typeface="メイリオ" panose="020B0604030504040204" pitchFamily="50" charset="-128"/>
                <a:cs typeface="Meiryo UI" panose="020B0604030504040204" pitchFamily="50" charset="-128"/>
              </a:rPr>
              <a:t>積立投資</a:t>
            </a:r>
            <a:endParaRPr lang="ja-JP" altLang="en-US" sz="1846" dirty="0">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67591"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990" y="1900605"/>
            <a:ext cx="4022480" cy="385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下矢印 2"/>
          <p:cNvSpPr/>
          <p:nvPr/>
        </p:nvSpPr>
        <p:spPr>
          <a:xfrm>
            <a:off x="5436577" y="2567355"/>
            <a:ext cx="2060331" cy="731227"/>
          </a:xfrm>
          <a:prstGeom prst="down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4" name="表 13"/>
          <p:cNvGraphicFramePr>
            <a:graphicFrameLocks noGrp="1"/>
          </p:cNvGraphicFramePr>
          <p:nvPr>
            <p:extLst>
              <p:ext uri="{D42A27DB-BD31-4B8C-83A1-F6EECF244321}">
                <p14:modId xmlns:p14="http://schemas.microsoft.com/office/powerpoint/2010/main" val="3465010411"/>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積立投資①</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78</a:t>
            </a:fld>
            <a:endParaRPr lang="en-US" altLang="ja-JP" dirty="0"/>
          </a:p>
        </p:txBody>
      </p:sp>
    </p:spTree>
    <p:extLst>
      <p:ext uri="{BB962C8B-B14F-4D97-AF65-F5344CB8AC3E}">
        <p14:creationId xmlns:p14="http://schemas.microsoft.com/office/powerpoint/2010/main" val="113203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67591"/>
                                        </p:tgtEl>
                                        <p:attrNameLst>
                                          <p:attrName>style.visibility</p:attrName>
                                        </p:attrNameLst>
                                      </p:cBhvr>
                                      <p:to>
                                        <p:strVal val="visible"/>
                                      </p:to>
                                    </p:set>
                                    <p:animEffect transition="in" filter="wipe(left)">
                                      <p:cBhvr>
                                        <p:cTn id="12" dur="2000"/>
                                        <p:tgtEl>
                                          <p:spTgt spid="6759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fade">
                                      <p:cBhvr>
                                        <p:cTn id="17" dur="1000"/>
                                        <p:tgtEl>
                                          <p:spTgt spid="67589"/>
                                        </p:tgtEl>
                                      </p:cBhvr>
                                    </p:animEffect>
                                    <p:anim calcmode="lin" valueType="num">
                                      <p:cBhvr>
                                        <p:cTn id="18" dur="1000" fill="hold"/>
                                        <p:tgtEl>
                                          <p:spTgt spid="67589"/>
                                        </p:tgtEl>
                                        <p:attrNameLst>
                                          <p:attrName>ppt_x</p:attrName>
                                        </p:attrNameLst>
                                      </p:cBhvr>
                                      <p:tavLst>
                                        <p:tav tm="0">
                                          <p:val>
                                            <p:strVal val="#ppt_x"/>
                                          </p:val>
                                        </p:tav>
                                        <p:tav tm="100000">
                                          <p:val>
                                            <p:strVal val="#ppt_x"/>
                                          </p:val>
                                        </p:tav>
                                      </p:tavLst>
                                    </p:anim>
                                    <p:anim calcmode="lin" valueType="num">
                                      <p:cBhvr>
                                        <p:cTn id="19" dur="1000" fill="hold"/>
                                        <p:tgtEl>
                                          <p:spTgt spid="6758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67589" grpId="0"/>
      <p:bldP spid="1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4923" y="3164098"/>
            <a:ext cx="539999" cy="5400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１</a:t>
            </a:r>
          </a:p>
        </p:txBody>
      </p:sp>
      <p:sp>
        <p:nvSpPr>
          <p:cNvPr id="6" name="テキスト ボックス 5"/>
          <p:cNvSpPr txBox="1"/>
          <p:nvPr/>
        </p:nvSpPr>
        <p:spPr>
          <a:xfrm>
            <a:off x="1566885" y="2989729"/>
            <a:ext cx="4877938" cy="923330"/>
          </a:xfrm>
          <a:prstGeom prst="rect">
            <a:avLst/>
          </a:prstGeom>
          <a:noFill/>
        </p:spPr>
        <p:txBody>
          <a:bodyPr wrap="none" lIns="0" tIns="0" rIns="0" bIns="0" rtlCol="0">
            <a:spAutoFit/>
          </a:bodyPr>
          <a:lstStyle/>
          <a:p>
            <a:pPr>
              <a:lnSpc>
                <a:spcPct val="100000"/>
              </a:lnSpc>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r>
            <a:b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a:t>
            </a:fld>
            <a:endParaRPr lang="en-US" altLang="ja-JP" dirty="0"/>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70586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グループ化 4"/>
          <p:cNvGrpSpPr>
            <a:grpSpLocks/>
          </p:cNvGrpSpPr>
          <p:nvPr/>
        </p:nvGrpSpPr>
        <p:grpSpPr bwMode="auto">
          <a:xfrm>
            <a:off x="301870" y="1452614"/>
            <a:ext cx="7442689" cy="4239111"/>
            <a:chOff x="327025" y="900947"/>
            <a:chExt cx="8062125" cy="4591162"/>
          </a:xfrm>
        </p:grpSpPr>
        <p:grpSp>
          <p:nvGrpSpPr>
            <p:cNvPr id="69642" name="グループ化 59397"/>
            <p:cNvGrpSpPr>
              <a:grpSpLocks/>
            </p:cNvGrpSpPr>
            <p:nvPr/>
          </p:nvGrpSpPr>
          <p:grpSpPr bwMode="auto">
            <a:xfrm>
              <a:off x="327025" y="900947"/>
              <a:ext cx="8062125" cy="3845566"/>
              <a:chOff x="326761" y="1104384"/>
              <a:chExt cx="9378767" cy="4529107"/>
            </a:xfrm>
          </p:grpSpPr>
          <p:sp>
            <p:nvSpPr>
              <p:cNvPr id="58" name="角丸四角形 57"/>
              <p:cNvSpPr/>
              <p:nvPr/>
            </p:nvSpPr>
            <p:spPr>
              <a:xfrm>
                <a:off x="7369607" y="4175239"/>
                <a:ext cx="2335921" cy="134206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477" b="1" dirty="0">
                    <a:solidFill>
                      <a:schemeClr val="tx1"/>
                    </a:solidFill>
                    <a:latin typeface="游ゴシック" panose="020B0400000000000000" pitchFamily="50" charset="-128"/>
                    <a:ea typeface="游ゴシック" panose="020B0400000000000000" pitchFamily="50" charset="-128"/>
                  </a:rPr>
                  <a:t>購入総額　４万円</a:t>
                </a:r>
                <a:endParaRPr lang="en-US" altLang="ja-JP" sz="1477" b="1" dirty="0">
                  <a:solidFill>
                    <a:schemeClr val="tx1"/>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tx1"/>
                  </a:solidFill>
                  <a:latin typeface="游ゴシック" panose="020B0400000000000000" pitchFamily="50" charset="-128"/>
                  <a:ea typeface="游ゴシック" panose="020B0400000000000000" pitchFamily="50" charset="-128"/>
                </a:endParaRPr>
              </a:p>
              <a:p>
                <a:pPr algn="ctr">
                  <a:defRPr/>
                </a:pPr>
                <a:r>
                  <a:rPr lang="ja-JP" altLang="en-US" sz="1477" b="1" dirty="0">
                    <a:solidFill>
                      <a:schemeClr val="tx1"/>
                    </a:solidFill>
                    <a:latin typeface="游ゴシック" panose="020B0400000000000000" pitchFamily="50" charset="-128"/>
                    <a:ea typeface="游ゴシック" panose="020B0400000000000000" pitchFamily="50" charset="-128"/>
                  </a:rPr>
                  <a:t>  購入口数</a:t>
                </a:r>
                <a:r>
                  <a:rPr lang="ja-JP" altLang="en-US" sz="1292" b="1" dirty="0">
                    <a:solidFill>
                      <a:schemeClr val="tx1"/>
                    </a:solidFill>
                    <a:latin typeface="游ゴシック" panose="020B0400000000000000" pitchFamily="50" charset="-128"/>
                    <a:ea typeface="游ゴシック" panose="020B0400000000000000" pitchFamily="50" charset="-128"/>
                  </a:rPr>
                  <a:t>  </a:t>
                </a:r>
                <a:r>
                  <a:rPr lang="en-US" altLang="ja-JP" b="1" dirty="0">
                    <a:solidFill>
                      <a:srgbClr val="C00000"/>
                    </a:solidFill>
                    <a:latin typeface="游ゴシック" panose="020B0400000000000000" pitchFamily="50" charset="-128"/>
                    <a:ea typeface="游ゴシック" panose="020B0400000000000000" pitchFamily="50" charset="-128"/>
                  </a:rPr>
                  <a:t>4.5</a:t>
                </a:r>
                <a:r>
                  <a:rPr lang="ja-JP" altLang="en-US" b="1" dirty="0">
                    <a:solidFill>
                      <a:srgbClr val="C00000"/>
                    </a:solidFill>
                    <a:latin typeface="游ゴシック" panose="020B0400000000000000" pitchFamily="50" charset="-128"/>
                    <a:ea typeface="游ゴシック" panose="020B0400000000000000" pitchFamily="50" charset="-128"/>
                  </a:rPr>
                  <a:t>万口</a:t>
                </a:r>
                <a:endParaRPr lang="ja-JP" altLang="en-US" sz="1477" b="1" dirty="0">
                  <a:solidFill>
                    <a:srgbClr val="C00000"/>
                  </a:solidFill>
                  <a:latin typeface="游ゴシック" panose="020B0400000000000000" pitchFamily="50" charset="-128"/>
                  <a:ea typeface="游ゴシック" panose="020B0400000000000000" pitchFamily="50" charset="-128"/>
                </a:endParaRPr>
              </a:p>
            </p:txBody>
          </p:sp>
          <p:grpSp>
            <p:nvGrpSpPr>
              <p:cNvPr id="69646" name="グループ化 59395"/>
              <p:cNvGrpSpPr>
                <a:grpSpLocks/>
              </p:cNvGrpSpPr>
              <p:nvPr/>
            </p:nvGrpSpPr>
            <p:grpSpPr bwMode="auto">
              <a:xfrm>
                <a:off x="326761" y="1104384"/>
                <a:ext cx="7126562" cy="4529107"/>
                <a:chOff x="416496" y="1104384"/>
                <a:chExt cx="7126562" cy="4529107"/>
              </a:xfrm>
            </p:grpSpPr>
            <p:grpSp>
              <p:nvGrpSpPr>
                <p:cNvPr id="69648" name="グループ化 59393"/>
                <p:cNvGrpSpPr>
                  <a:grpSpLocks/>
                </p:cNvGrpSpPr>
                <p:nvPr/>
              </p:nvGrpSpPr>
              <p:grpSpPr bwMode="auto">
                <a:xfrm>
                  <a:off x="416496" y="1278453"/>
                  <a:ext cx="7126562" cy="4355038"/>
                  <a:chOff x="416496" y="1278453"/>
                  <a:chExt cx="7126562" cy="4355038"/>
                </a:xfrm>
              </p:grpSpPr>
              <p:grpSp>
                <p:nvGrpSpPr>
                  <p:cNvPr id="28" name="グループ化 27"/>
                  <p:cNvGrpSpPr/>
                  <p:nvPr/>
                </p:nvGrpSpPr>
                <p:grpSpPr>
                  <a:xfrm>
                    <a:off x="664942" y="1426450"/>
                    <a:ext cx="6878116" cy="1361347"/>
                    <a:chOff x="664942" y="2790452"/>
                    <a:chExt cx="6878116" cy="1361347"/>
                  </a:xfrm>
                  <a:noFill/>
                  <a:effectLst/>
                </p:grpSpPr>
                <p:sp>
                  <p:nvSpPr>
                    <p:cNvPr id="29" name="角丸四角形 28"/>
                    <p:cNvSpPr/>
                    <p:nvPr/>
                  </p:nvSpPr>
                  <p:spPr>
                    <a:xfrm>
                      <a:off x="664942" y="2852935"/>
                      <a:ext cx="6878116" cy="1236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92" b="1" dirty="0">
                          <a:solidFill>
                            <a:schemeClr val="bg1">
                              <a:lumMod val="50000"/>
                            </a:schemeClr>
                          </a:solidFill>
                          <a:latin typeface="游ゴシック" panose="020B0400000000000000" pitchFamily="50" charset="-128"/>
                          <a:ea typeface="游ゴシック" panose="020B0400000000000000" pitchFamily="50" charset="-128"/>
                        </a:rPr>
                        <a:t>投資信託の</a:t>
                      </a:r>
                      <a:endParaRPr lang="en-US" altLang="ja-JP" sz="1292" b="1" dirty="0">
                        <a:solidFill>
                          <a:schemeClr val="bg1">
                            <a:lumMod val="50000"/>
                          </a:schemeClr>
                        </a:solidFill>
                        <a:latin typeface="游ゴシック" panose="020B0400000000000000" pitchFamily="50" charset="-128"/>
                        <a:ea typeface="游ゴシック" panose="020B0400000000000000" pitchFamily="50" charset="-128"/>
                      </a:endParaRPr>
                    </a:p>
                    <a:p>
                      <a:pPr>
                        <a:defRPr/>
                      </a:pPr>
                      <a:r>
                        <a:rPr lang="ja-JP" altLang="en-US" sz="1292" b="1" dirty="0">
                          <a:solidFill>
                            <a:schemeClr val="bg1">
                              <a:lumMod val="50000"/>
                            </a:schemeClr>
                          </a:solidFill>
                          <a:latin typeface="游ゴシック" panose="020B0400000000000000" pitchFamily="50" charset="-128"/>
                          <a:ea typeface="游ゴシック" panose="020B0400000000000000" pitchFamily="50" charset="-128"/>
                        </a:rPr>
                        <a:t>価格の推移</a:t>
                      </a:r>
                      <a:endParaRPr lang="en-US" altLang="ja-JP" sz="1292" b="1" dirty="0">
                        <a:solidFill>
                          <a:schemeClr val="bg1">
                            <a:lumMod val="50000"/>
                          </a:schemeClr>
                        </a:solidFill>
                        <a:latin typeface="游ゴシック" panose="020B0400000000000000" pitchFamily="50" charset="-128"/>
                        <a:ea typeface="游ゴシック" panose="020B0400000000000000" pitchFamily="50" charset="-128"/>
                      </a:endParaRPr>
                    </a:p>
                    <a:p>
                      <a:pPr>
                        <a:defRPr/>
                      </a:pPr>
                      <a:r>
                        <a:rPr lang="ja-JP" altLang="en-US" sz="1015" b="1" dirty="0">
                          <a:solidFill>
                            <a:schemeClr val="bg1">
                              <a:lumMod val="50000"/>
                            </a:schemeClr>
                          </a:solidFill>
                          <a:latin typeface="游ゴシック" panose="020B0400000000000000" pitchFamily="50" charset="-128"/>
                          <a:ea typeface="游ゴシック" panose="020B0400000000000000" pitchFamily="50" charset="-128"/>
                        </a:rPr>
                        <a:t>（１万口あたり）</a:t>
                      </a:r>
                      <a:endParaRPr lang="en-US" altLang="ja-JP" sz="1015"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30" name="テキスト ボックス 29"/>
                    <p:cNvSpPr txBox="1"/>
                    <p:nvPr/>
                  </p:nvSpPr>
                  <p:spPr>
                    <a:xfrm>
                      <a:off x="2343386" y="2790452"/>
                      <a:ext cx="1008112" cy="1361347"/>
                    </a:xfrm>
                    <a:prstGeom prst="rect">
                      <a:avLst/>
                    </a:prstGeom>
                    <a:grpFill/>
                    <a:ln w="9525" cap="flat" cmpd="sng" algn="ctr">
                      <a:noFill/>
                      <a:prstDash val="solid"/>
                    </a:ln>
                    <a:effectLst/>
                  </p:spPr>
                  <p:txBody>
                    <a:bodyPr lIns="33231" tIns="33231" rIns="33231" bIns="33231" anchor="ctr" anchorCtr="1">
                      <a:spAutoFit/>
                    </a:bodyPr>
                    <a:lstStyle/>
                    <a:p>
                      <a:pPr algn="ctr">
                        <a:defRPr/>
                      </a:pP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r>
                        <a:rPr lang="ja-JP" altLang="en-US" sz="1477" b="1" dirty="0">
                          <a:solidFill>
                            <a:schemeClr val="bg1">
                              <a:lumMod val="50000"/>
                            </a:schemeClr>
                          </a:solidFill>
                          <a:latin typeface="游ゴシック" panose="020B0400000000000000" pitchFamily="50" charset="-128"/>
                          <a:ea typeface="游ゴシック" panose="020B0400000000000000" pitchFamily="50" charset="-128"/>
                        </a:rPr>
                        <a:t>１万円</a:t>
                      </a: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p:txBody>
                </p:sp>
              </p:grpSp>
              <p:grpSp>
                <p:nvGrpSpPr>
                  <p:cNvPr id="25" name="グループ化 24"/>
                  <p:cNvGrpSpPr/>
                  <p:nvPr/>
                </p:nvGrpSpPr>
                <p:grpSpPr>
                  <a:xfrm>
                    <a:off x="416496" y="4175239"/>
                    <a:ext cx="6878116" cy="1458252"/>
                    <a:chOff x="416496" y="2747323"/>
                    <a:chExt cx="6878116" cy="1458252"/>
                  </a:xfrm>
                  <a:solidFill>
                    <a:schemeClr val="accent3">
                      <a:lumMod val="20000"/>
                      <a:lumOff val="80000"/>
                    </a:schemeClr>
                  </a:solidFill>
                </p:grpSpPr>
                <p:sp>
                  <p:nvSpPr>
                    <p:cNvPr id="26" name="角丸四角形 25"/>
                    <p:cNvSpPr/>
                    <p:nvPr/>
                  </p:nvSpPr>
                  <p:spPr>
                    <a:xfrm>
                      <a:off x="416496" y="2747323"/>
                      <a:ext cx="6878116" cy="1458252"/>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srgbClr val="0000FF"/>
                          </a:solidFill>
                          <a:latin typeface="游ゴシック" panose="020B0400000000000000" pitchFamily="50" charset="-128"/>
                          <a:ea typeface="游ゴシック" panose="020B0400000000000000" pitchFamily="50" charset="-128"/>
                        </a:rPr>
                        <a:t>毎月</a:t>
                      </a:r>
                      <a:endParaRPr lang="en-US" altLang="ja-JP" b="1" dirty="0">
                        <a:solidFill>
                          <a:srgbClr val="0000FF"/>
                        </a:solidFill>
                        <a:latin typeface="游ゴシック" panose="020B0400000000000000" pitchFamily="50" charset="-128"/>
                        <a:ea typeface="游ゴシック" panose="020B0400000000000000" pitchFamily="50" charset="-128"/>
                      </a:endParaRPr>
                    </a:p>
                    <a:p>
                      <a:pPr>
                        <a:defRPr/>
                      </a:pPr>
                      <a:r>
                        <a:rPr lang="ja-JP" altLang="en-US" b="1" dirty="0">
                          <a:solidFill>
                            <a:srgbClr val="0000FF"/>
                          </a:solidFill>
                          <a:latin typeface="游ゴシック" panose="020B0400000000000000" pitchFamily="50" charset="-128"/>
                          <a:ea typeface="游ゴシック" panose="020B0400000000000000" pitchFamily="50" charset="-128"/>
                        </a:rPr>
                        <a:t>１万円ずつ</a:t>
                      </a:r>
                      <a:endParaRPr lang="en-US" altLang="ja-JP" sz="1477" b="1" dirty="0">
                        <a:solidFill>
                          <a:srgbClr val="0000FF"/>
                        </a:solidFill>
                        <a:latin typeface="游ゴシック" panose="020B0400000000000000" pitchFamily="50" charset="-128"/>
                        <a:ea typeface="游ゴシック" panose="020B0400000000000000" pitchFamily="50" charset="-128"/>
                      </a:endParaRPr>
                    </a:p>
                    <a:p>
                      <a:pPr>
                        <a:defRPr/>
                      </a:pPr>
                      <a:r>
                        <a:rPr lang="ja-JP" altLang="en-US" sz="1292" b="1" dirty="0">
                          <a:solidFill>
                            <a:schemeClr val="tx1"/>
                          </a:solidFill>
                          <a:latin typeface="游ゴシック" panose="020B0400000000000000" pitchFamily="50" charset="-128"/>
                          <a:ea typeface="游ゴシック" panose="020B0400000000000000" pitchFamily="50" charset="-128"/>
                        </a:rPr>
                        <a:t>購入した場合</a:t>
                      </a:r>
                      <a:endParaRPr lang="en-US" altLang="ja-JP" sz="1292" b="1" dirty="0">
                        <a:solidFill>
                          <a:schemeClr val="tx1"/>
                        </a:solidFill>
                        <a:latin typeface="游ゴシック" panose="020B0400000000000000" pitchFamily="50" charset="-128"/>
                        <a:ea typeface="游ゴシック" panose="020B0400000000000000" pitchFamily="50" charset="-128"/>
                      </a:endParaRPr>
                    </a:p>
                  </p:txBody>
                </p:sp>
                <p:sp>
                  <p:nvSpPr>
                    <p:cNvPr id="27" name="テキスト ボックス 26"/>
                    <p:cNvSpPr txBox="1"/>
                    <p:nvPr/>
                  </p:nvSpPr>
                  <p:spPr>
                    <a:xfrm>
                      <a:off x="2343385" y="2792826"/>
                      <a:ext cx="1008112" cy="1361347"/>
                    </a:xfrm>
                    <a:prstGeom prst="rect">
                      <a:avLst/>
                    </a:prstGeom>
                    <a:solidFill>
                      <a:schemeClr val="accent6">
                        <a:lumMod val="20000"/>
                        <a:lumOff val="80000"/>
                      </a:schemeClr>
                    </a:solidFill>
                    <a:ln w="9525" cap="flat" cmpd="sng" algn="ctr">
                      <a:noFill/>
                      <a:prstDash val="solid"/>
                    </a:ln>
                    <a:effectLst/>
                  </p:spPr>
                  <p:txBody>
                    <a:bodyPr lIns="33231" tIns="33231" rIns="33231" bIns="33231" anchor="ctr" anchorCtr="1">
                      <a:spAutoFit/>
                    </a:bodyPr>
                    <a:lstStyle/>
                    <a:p>
                      <a:pPr algn="ctr">
                        <a:defRPr/>
                      </a:pPr>
                      <a:r>
                        <a:rPr lang="ja-JP" altLang="en-US" sz="1477" b="1" dirty="0">
                          <a:solidFill>
                            <a:srgbClr val="0000FF"/>
                          </a:solidFill>
                          <a:latin typeface="游ゴシック" panose="020B0400000000000000" pitchFamily="50" charset="-128"/>
                          <a:ea typeface="游ゴシック" panose="020B0400000000000000" pitchFamily="50" charset="-128"/>
                        </a:rPr>
                        <a:t>１万円</a:t>
                      </a:r>
                      <a:endParaRPr lang="en-US" altLang="ja-JP" sz="1477" b="1" dirty="0">
                        <a:solidFill>
                          <a:srgbClr val="0000FF"/>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accent3">
                            <a:lumMod val="75000"/>
                          </a:schemeClr>
                        </a:solidFill>
                        <a:latin typeface="游ゴシック" panose="020B0400000000000000" pitchFamily="50" charset="-128"/>
                        <a:ea typeface="游ゴシック" panose="020B0400000000000000" pitchFamily="50" charset="-128"/>
                      </a:endParaRPr>
                    </a:p>
                    <a:p>
                      <a:pPr algn="ctr">
                        <a:defRPr/>
                      </a:pPr>
                      <a:r>
                        <a:rPr lang="ja-JP" altLang="en-US" sz="1477" b="1" dirty="0">
                          <a:latin typeface="游ゴシック" panose="020B0400000000000000" pitchFamily="50" charset="-128"/>
                          <a:ea typeface="游ゴシック" panose="020B0400000000000000" pitchFamily="50" charset="-128"/>
                        </a:rPr>
                        <a:t>１万口</a:t>
                      </a:r>
                    </a:p>
                  </p:txBody>
                </p:sp>
              </p:grpSp>
              <p:grpSp>
                <p:nvGrpSpPr>
                  <p:cNvPr id="69655" name="グループ化 5"/>
                  <p:cNvGrpSpPr>
                    <a:grpSpLocks/>
                  </p:cNvGrpSpPr>
                  <p:nvPr/>
                </p:nvGrpSpPr>
                <p:grpSpPr bwMode="auto">
                  <a:xfrm>
                    <a:off x="416496" y="2784331"/>
                    <a:ext cx="6847110" cy="1361347"/>
                    <a:chOff x="416496" y="2784331"/>
                    <a:chExt cx="6847110" cy="1361347"/>
                  </a:xfrm>
                </p:grpSpPr>
                <p:sp>
                  <p:nvSpPr>
                    <p:cNvPr id="18" name="角丸四角形 17"/>
                    <p:cNvSpPr/>
                    <p:nvPr/>
                  </p:nvSpPr>
                  <p:spPr>
                    <a:xfrm>
                      <a:off x="416496" y="2853725"/>
                      <a:ext cx="6847110" cy="123552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77" b="1" dirty="0">
                          <a:solidFill>
                            <a:schemeClr val="tx1"/>
                          </a:solidFill>
                          <a:latin typeface="游ゴシック" panose="020B0400000000000000" pitchFamily="50" charset="-128"/>
                          <a:ea typeface="游ゴシック" panose="020B0400000000000000" pitchFamily="50" charset="-128"/>
                        </a:rPr>
                        <a:t>最初に</a:t>
                      </a:r>
                      <a:endParaRPr lang="en-US" altLang="ja-JP" sz="1477" b="1" dirty="0">
                        <a:solidFill>
                          <a:schemeClr val="tx1"/>
                        </a:solidFill>
                        <a:latin typeface="游ゴシック" panose="020B0400000000000000" pitchFamily="50" charset="-128"/>
                        <a:ea typeface="游ゴシック" panose="020B0400000000000000" pitchFamily="50" charset="-128"/>
                      </a:endParaRPr>
                    </a:p>
                    <a:p>
                      <a:pPr>
                        <a:defRPr/>
                      </a:pPr>
                      <a:r>
                        <a:rPr lang="ja-JP" altLang="en-US" sz="1477" b="1" dirty="0">
                          <a:solidFill>
                            <a:schemeClr val="tx1"/>
                          </a:solidFill>
                          <a:latin typeface="游ゴシック" panose="020B0400000000000000" pitchFamily="50" charset="-128"/>
                          <a:ea typeface="游ゴシック" panose="020B0400000000000000" pitchFamily="50" charset="-128"/>
                        </a:rPr>
                        <a:t>４万円分</a:t>
                      </a:r>
                      <a:endParaRPr lang="en-US" altLang="ja-JP" sz="1477" b="1" dirty="0">
                        <a:solidFill>
                          <a:schemeClr val="tx1"/>
                        </a:solidFill>
                        <a:latin typeface="游ゴシック" panose="020B0400000000000000" pitchFamily="50" charset="-128"/>
                        <a:ea typeface="游ゴシック" panose="020B0400000000000000" pitchFamily="50" charset="-128"/>
                      </a:endParaRPr>
                    </a:p>
                    <a:p>
                      <a:pPr>
                        <a:defRPr/>
                      </a:pPr>
                      <a:r>
                        <a:rPr lang="ja-JP" altLang="en-US" sz="1292" b="1" dirty="0">
                          <a:solidFill>
                            <a:schemeClr val="tx1"/>
                          </a:solidFill>
                          <a:latin typeface="游ゴシック" panose="020B0400000000000000" pitchFamily="50" charset="-128"/>
                          <a:ea typeface="游ゴシック" panose="020B0400000000000000" pitchFamily="50" charset="-128"/>
                        </a:rPr>
                        <a:t>購入した場合</a:t>
                      </a:r>
                      <a:endParaRPr lang="en-US" altLang="ja-JP" sz="1292" b="1" dirty="0">
                        <a:solidFill>
                          <a:schemeClr val="tx1"/>
                        </a:solidFill>
                        <a:latin typeface="游ゴシック" panose="020B0400000000000000" pitchFamily="50" charset="-128"/>
                        <a:ea typeface="游ゴシック" panose="020B0400000000000000" pitchFamily="50" charset="-128"/>
                      </a:endParaRPr>
                    </a:p>
                  </p:txBody>
                </p:sp>
                <p:sp>
                  <p:nvSpPr>
                    <p:cNvPr id="69674" name="テキスト ボックス 4"/>
                    <p:cNvSpPr txBox="1">
                      <a:spLocks noChangeArrowheads="1"/>
                    </p:cNvSpPr>
                    <p:nvPr/>
                  </p:nvSpPr>
                  <p:spPr bwMode="auto">
                    <a:xfrm>
                      <a:off x="2343385" y="2784331"/>
                      <a:ext cx="1008112" cy="136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3231" tIns="33231" rIns="33231" bIns="33231"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77" b="1">
                          <a:latin typeface="游ゴシック" panose="020B0400000000000000" pitchFamily="50" charset="-128"/>
                          <a:ea typeface="游ゴシック" panose="020B0400000000000000" pitchFamily="50" charset="-128"/>
                        </a:rPr>
                        <a:t>4</a:t>
                      </a:r>
                      <a:r>
                        <a:rPr lang="ja-JP" altLang="en-US" sz="1477" b="1">
                          <a:latin typeface="游ゴシック" panose="020B0400000000000000" pitchFamily="50" charset="-128"/>
                          <a:ea typeface="游ゴシック" panose="020B0400000000000000" pitchFamily="50" charset="-128"/>
                        </a:rPr>
                        <a:t>万円</a:t>
                      </a:r>
                      <a:endParaRPr lang="en-US" altLang="ja-JP" sz="1477" b="1">
                        <a:latin typeface="游ゴシック" panose="020B0400000000000000" pitchFamily="50" charset="-128"/>
                        <a:ea typeface="游ゴシック" panose="020B0400000000000000" pitchFamily="50" charset="-128"/>
                      </a:endParaRPr>
                    </a:p>
                    <a:p>
                      <a:pPr algn="ctr"/>
                      <a:endParaRPr lang="en-US" altLang="ja-JP" sz="1477" b="1">
                        <a:latin typeface="游ゴシック" panose="020B0400000000000000" pitchFamily="50" charset="-128"/>
                        <a:ea typeface="游ゴシック" panose="020B0400000000000000" pitchFamily="50" charset="-128"/>
                      </a:endParaRPr>
                    </a:p>
                    <a:p>
                      <a:pPr algn="ctr"/>
                      <a:r>
                        <a:rPr lang="ja-JP" altLang="en-US" sz="1477" b="1">
                          <a:latin typeface="游ゴシック" panose="020B0400000000000000" pitchFamily="50" charset="-128"/>
                          <a:ea typeface="游ゴシック" panose="020B0400000000000000" pitchFamily="50" charset="-128"/>
                        </a:rPr>
                        <a:t>４万口</a:t>
                      </a:r>
                    </a:p>
                  </p:txBody>
                </p:sp>
              </p:grpSp>
              <p:cxnSp>
                <p:nvCxnSpPr>
                  <p:cNvPr id="4" name="直線コネクタ 3"/>
                  <p:cNvCxnSpPr/>
                  <p:nvPr/>
                </p:nvCxnSpPr>
                <p:spPr>
                  <a:xfrm>
                    <a:off x="2216910" y="1390155"/>
                    <a:ext cx="0" cy="41271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513207" y="1390155"/>
                    <a:ext cx="0" cy="41271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809504" y="1390155"/>
                    <a:ext cx="0" cy="41271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102109" y="1390155"/>
                    <a:ext cx="0" cy="41271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638773" y="4177303"/>
                    <a:ext cx="1008231" cy="1450088"/>
                  </a:xfrm>
                  <a:prstGeom prst="rect">
                    <a:avLst/>
                  </a:prstGeom>
                  <a:solidFill>
                    <a:schemeClr val="accent6">
                      <a:lumMod val="20000"/>
                      <a:lumOff val="80000"/>
                    </a:schemeClr>
                  </a:solidFill>
                  <a:ln w="9525" cap="flat" cmpd="sng" algn="ctr">
                    <a:noFill/>
                    <a:prstDash val="solid"/>
                  </a:ln>
                  <a:effectLst/>
                </p:spPr>
                <p:txBody>
                  <a:bodyPr lIns="33231" tIns="33231" rIns="33231" bIns="33231" anchor="ctr" anchorCtr="1">
                    <a:spAutoFit/>
                  </a:bodyPr>
                  <a:lstStyle/>
                  <a:p>
                    <a:pPr algn="ctr">
                      <a:defRPr/>
                    </a:pPr>
                    <a:r>
                      <a:rPr lang="ja-JP" altLang="en-US" sz="1477" b="1" dirty="0">
                        <a:solidFill>
                          <a:srgbClr val="0000FF"/>
                        </a:solidFill>
                        <a:latin typeface="游ゴシック" panose="020B0400000000000000" pitchFamily="50" charset="-128"/>
                        <a:ea typeface="游ゴシック" panose="020B0400000000000000" pitchFamily="50" charset="-128"/>
                      </a:rPr>
                      <a:t>１万円</a:t>
                    </a:r>
                    <a:endParaRPr lang="en-US" altLang="ja-JP" sz="1477" b="1" dirty="0">
                      <a:solidFill>
                        <a:srgbClr val="0000FF"/>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accent3">
                          <a:lumMod val="75000"/>
                        </a:schemeClr>
                      </a:solidFill>
                      <a:latin typeface="游ゴシック" panose="020B0400000000000000" pitchFamily="50" charset="-128"/>
                      <a:ea typeface="游ゴシック" panose="020B0400000000000000" pitchFamily="50" charset="-128"/>
                    </a:endParaRPr>
                  </a:p>
                  <a:p>
                    <a:pPr algn="ctr">
                      <a:defRPr/>
                    </a:pPr>
                    <a:r>
                      <a:rPr lang="ja-JP" altLang="en-US" b="1" dirty="0">
                        <a:solidFill>
                          <a:srgbClr val="C00000"/>
                        </a:solidFill>
                        <a:latin typeface="游ゴシック" panose="020B0400000000000000" pitchFamily="50" charset="-128"/>
                        <a:ea typeface="游ゴシック" panose="020B0400000000000000" pitchFamily="50" charset="-128"/>
                      </a:rPr>
                      <a:t>５千口</a:t>
                    </a:r>
                  </a:p>
                </p:txBody>
              </p:sp>
              <p:sp>
                <p:nvSpPr>
                  <p:cNvPr id="32" name="テキスト ボックス 31"/>
                  <p:cNvSpPr txBox="1"/>
                  <p:nvPr/>
                </p:nvSpPr>
                <p:spPr>
                  <a:xfrm>
                    <a:off x="4927685" y="4177303"/>
                    <a:ext cx="1008231" cy="1450088"/>
                  </a:xfrm>
                  <a:prstGeom prst="rect">
                    <a:avLst/>
                  </a:prstGeom>
                  <a:solidFill>
                    <a:schemeClr val="accent6">
                      <a:lumMod val="20000"/>
                      <a:lumOff val="80000"/>
                    </a:schemeClr>
                  </a:solidFill>
                  <a:ln w="9525" cap="flat" cmpd="sng" algn="ctr">
                    <a:noFill/>
                    <a:prstDash val="solid"/>
                  </a:ln>
                  <a:effectLst/>
                </p:spPr>
                <p:txBody>
                  <a:bodyPr lIns="33231" tIns="33231" rIns="33231" bIns="33231" anchor="ctr" anchorCtr="1">
                    <a:spAutoFit/>
                  </a:bodyPr>
                  <a:lstStyle/>
                  <a:p>
                    <a:pPr algn="ctr">
                      <a:defRPr/>
                    </a:pPr>
                    <a:r>
                      <a:rPr lang="ja-JP" altLang="en-US" sz="1477" b="1" dirty="0">
                        <a:solidFill>
                          <a:srgbClr val="0000FF"/>
                        </a:solidFill>
                        <a:latin typeface="游ゴシック" panose="020B0400000000000000" pitchFamily="50" charset="-128"/>
                        <a:ea typeface="游ゴシック" panose="020B0400000000000000" pitchFamily="50" charset="-128"/>
                      </a:rPr>
                      <a:t>１万円</a:t>
                    </a:r>
                    <a:endParaRPr lang="en-US" altLang="ja-JP" sz="1477" b="1" dirty="0">
                      <a:solidFill>
                        <a:srgbClr val="0000FF"/>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accent3">
                          <a:lumMod val="75000"/>
                        </a:schemeClr>
                      </a:solidFill>
                      <a:latin typeface="游ゴシック" panose="020B0400000000000000" pitchFamily="50" charset="-128"/>
                      <a:ea typeface="游ゴシック" panose="020B0400000000000000" pitchFamily="50" charset="-128"/>
                    </a:endParaRPr>
                  </a:p>
                  <a:p>
                    <a:pPr algn="ctr">
                      <a:defRPr/>
                    </a:pPr>
                    <a:r>
                      <a:rPr lang="ja-JP" altLang="en-US" b="1" dirty="0">
                        <a:solidFill>
                          <a:srgbClr val="C00000"/>
                        </a:solidFill>
                        <a:latin typeface="游ゴシック" panose="020B0400000000000000" pitchFamily="50" charset="-128"/>
                        <a:ea typeface="游ゴシック" panose="020B0400000000000000" pitchFamily="50" charset="-128"/>
                      </a:rPr>
                      <a:t>２万口</a:t>
                    </a:r>
                  </a:p>
                </p:txBody>
              </p:sp>
              <p:sp>
                <p:nvSpPr>
                  <p:cNvPr id="33" name="テキスト ボックス 32"/>
                  <p:cNvSpPr txBox="1"/>
                  <p:nvPr/>
                </p:nvSpPr>
                <p:spPr>
                  <a:xfrm>
                    <a:off x="6142733" y="4220741"/>
                    <a:ext cx="1008231" cy="1361348"/>
                  </a:xfrm>
                  <a:prstGeom prst="rect">
                    <a:avLst/>
                  </a:prstGeom>
                  <a:solidFill>
                    <a:schemeClr val="accent6">
                      <a:lumMod val="20000"/>
                      <a:lumOff val="80000"/>
                    </a:schemeClr>
                  </a:solidFill>
                  <a:ln w="9525" cap="flat" cmpd="sng" algn="ctr">
                    <a:noFill/>
                    <a:prstDash val="solid"/>
                  </a:ln>
                  <a:effectLst/>
                </p:spPr>
                <p:txBody>
                  <a:bodyPr lIns="33231" tIns="33231" rIns="33231" bIns="33231" anchor="ctr" anchorCtr="1">
                    <a:spAutoFit/>
                  </a:bodyPr>
                  <a:lstStyle/>
                  <a:p>
                    <a:pPr algn="ctr">
                      <a:defRPr/>
                    </a:pPr>
                    <a:r>
                      <a:rPr lang="ja-JP" altLang="en-US" sz="1477" b="1" dirty="0">
                        <a:solidFill>
                          <a:srgbClr val="0000FF"/>
                        </a:solidFill>
                        <a:latin typeface="游ゴシック" panose="020B0400000000000000" pitchFamily="50" charset="-128"/>
                        <a:ea typeface="游ゴシック" panose="020B0400000000000000" pitchFamily="50" charset="-128"/>
                      </a:rPr>
                      <a:t>１万円</a:t>
                    </a:r>
                    <a:endParaRPr lang="en-US" altLang="ja-JP" sz="1477" b="1" dirty="0">
                      <a:solidFill>
                        <a:srgbClr val="0000FF"/>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accent3">
                          <a:lumMod val="75000"/>
                        </a:schemeClr>
                      </a:solidFill>
                      <a:latin typeface="游ゴシック" panose="020B0400000000000000" pitchFamily="50" charset="-128"/>
                      <a:ea typeface="游ゴシック" panose="020B0400000000000000" pitchFamily="50" charset="-128"/>
                    </a:endParaRPr>
                  </a:p>
                  <a:p>
                    <a:pPr algn="ctr">
                      <a:defRPr/>
                    </a:pPr>
                    <a:r>
                      <a:rPr lang="ja-JP" altLang="en-US" sz="1477" b="1" dirty="0">
                        <a:latin typeface="游ゴシック" panose="020B0400000000000000" pitchFamily="50" charset="-128"/>
                        <a:ea typeface="游ゴシック" panose="020B0400000000000000" pitchFamily="50" charset="-128"/>
                      </a:rPr>
                      <a:t>１万口</a:t>
                    </a:r>
                  </a:p>
                </p:txBody>
              </p:sp>
              <p:sp>
                <p:nvSpPr>
                  <p:cNvPr id="34" name="テキスト ボックス 33"/>
                  <p:cNvSpPr txBox="1"/>
                  <p:nvPr/>
                </p:nvSpPr>
                <p:spPr>
                  <a:xfrm>
                    <a:off x="3638773" y="1426313"/>
                    <a:ext cx="1008231" cy="1361348"/>
                  </a:xfrm>
                  <a:prstGeom prst="rect">
                    <a:avLst/>
                  </a:prstGeom>
                  <a:noFill/>
                  <a:ln w="9525" cap="flat" cmpd="sng" algn="ctr">
                    <a:noFill/>
                    <a:prstDash val="solid"/>
                  </a:ln>
                  <a:effectLst/>
                </p:spPr>
                <p:txBody>
                  <a:bodyPr lIns="33231" tIns="33231" rIns="33231" bIns="33231" anchor="ctr" anchorCtr="1">
                    <a:spAutoFit/>
                  </a:bodyPr>
                  <a:lstStyle/>
                  <a:p>
                    <a:pPr algn="ctr">
                      <a:defRPr/>
                    </a:pP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r>
                      <a:rPr lang="ja-JP" altLang="en-US" sz="1477" b="1" dirty="0">
                        <a:solidFill>
                          <a:schemeClr val="bg1">
                            <a:lumMod val="50000"/>
                          </a:schemeClr>
                        </a:solidFill>
                        <a:latin typeface="游ゴシック" panose="020B0400000000000000" pitchFamily="50" charset="-128"/>
                        <a:ea typeface="游ゴシック" panose="020B0400000000000000" pitchFamily="50" charset="-128"/>
                      </a:rPr>
                      <a:t>２万円</a:t>
                    </a: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endParaRPr lang="ja-JP" altLang="en-US" sz="1477"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4986776" y="1884612"/>
                    <a:ext cx="1008231" cy="433534"/>
                  </a:xfrm>
                  <a:prstGeom prst="rect">
                    <a:avLst/>
                  </a:prstGeom>
                  <a:noFill/>
                  <a:ln w="9525" cap="flat" cmpd="sng" algn="ctr">
                    <a:noFill/>
                    <a:prstDash val="solid"/>
                  </a:ln>
                  <a:effectLst/>
                </p:spPr>
                <p:txBody>
                  <a:bodyPr lIns="33231" tIns="33231" rIns="33231" bIns="33231" anchor="ctr" anchorCtr="1">
                    <a:spAutoFit/>
                  </a:bodyPr>
                  <a:lstStyle/>
                  <a:p>
                    <a:pPr algn="ctr">
                      <a:defRPr/>
                    </a:pPr>
                    <a:r>
                      <a:rPr lang="en-US" altLang="ja-JP" sz="1477" b="1" dirty="0">
                        <a:solidFill>
                          <a:schemeClr val="bg1">
                            <a:lumMod val="50000"/>
                          </a:schemeClr>
                        </a:solidFill>
                        <a:latin typeface="游ゴシック" panose="020B0400000000000000" pitchFamily="50" charset="-128"/>
                        <a:ea typeface="游ゴシック" panose="020B0400000000000000" pitchFamily="50" charset="-128"/>
                      </a:rPr>
                      <a:t>5</a:t>
                    </a:r>
                    <a:r>
                      <a:rPr lang="ja-JP" altLang="en-US" sz="1477" b="1" dirty="0">
                        <a:solidFill>
                          <a:schemeClr val="bg1">
                            <a:lumMod val="50000"/>
                          </a:schemeClr>
                        </a:solidFill>
                        <a:latin typeface="游ゴシック" panose="020B0400000000000000" pitchFamily="50" charset="-128"/>
                        <a:ea typeface="游ゴシック" panose="020B0400000000000000" pitchFamily="50" charset="-128"/>
                      </a:rPr>
                      <a:t>千円</a:t>
                    </a: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36" name="テキスト ボックス 35"/>
                  <p:cNvSpPr txBox="1"/>
                  <p:nvPr/>
                </p:nvSpPr>
                <p:spPr>
                  <a:xfrm>
                    <a:off x="6137193" y="1278453"/>
                    <a:ext cx="1008231" cy="1640247"/>
                  </a:xfrm>
                  <a:prstGeom prst="rect">
                    <a:avLst/>
                  </a:prstGeom>
                  <a:noFill/>
                  <a:ln w="9525" cap="flat" cmpd="sng" algn="ctr">
                    <a:noFill/>
                    <a:prstDash val="solid"/>
                  </a:ln>
                  <a:effectLst/>
                </p:spPr>
                <p:txBody>
                  <a:bodyPr lIns="33231" tIns="33231" rIns="33231" bIns="33231" anchor="ctr" anchorCtr="1">
                    <a:spAutoFit/>
                  </a:bodyPr>
                  <a:lstStyle/>
                  <a:p>
                    <a:pPr algn="ctr">
                      <a:defRPr/>
                    </a:pPr>
                    <a:endParaRPr lang="en-US" altLang="ja-JP"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endParaRPr lang="en-US" altLang="ja-JP"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r>
                      <a:rPr lang="ja-JP" altLang="en-US" b="1" dirty="0">
                        <a:solidFill>
                          <a:schemeClr val="bg1">
                            <a:lumMod val="50000"/>
                          </a:schemeClr>
                        </a:solidFill>
                        <a:latin typeface="游ゴシック" panose="020B0400000000000000" pitchFamily="50" charset="-128"/>
                        <a:ea typeface="游ゴシック" panose="020B0400000000000000" pitchFamily="50" charset="-128"/>
                      </a:rPr>
                      <a:t>１万円</a:t>
                    </a:r>
                    <a:endParaRPr lang="en-US" altLang="ja-JP"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7" name="フローチャート: 結合子 6"/>
                  <p:cNvSpPr/>
                  <p:nvPr/>
                </p:nvSpPr>
                <p:spPr>
                  <a:xfrm>
                    <a:off x="2807814" y="1978948"/>
                    <a:ext cx="107101" cy="10841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フローチャート: 結合子 37"/>
                  <p:cNvSpPr/>
                  <p:nvPr/>
                </p:nvSpPr>
                <p:spPr>
                  <a:xfrm>
                    <a:off x="4104112" y="1620065"/>
                    <a:ext cx="107101" cy="10841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フローチャート: 結合子 38"/>
                  <p:cNvSpPr/>
                  <p:nvPr/>
                </p:nvSpPr>
                <p:spPr>
                  <a:xfrm>
                    <a:off x="5400409" y="2412598"/>
                    <a:ext cx="107101" cy="10654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フローチャート: 結合子 39"/>
                  <p:cNvSpPr/>
                  <p:nvPr/>
                </p:nvSpPr>
                <p:spPr>
                  <a:xfrm>
                    <a:off x="6587758" y="1978948"/>
                    <a:ext cx="107101" cy="10841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9" name="直線コネクタ 8"/>
                  <p:cNvCxnSpPr/>
                  <p:nvPr/>
                </p:nvCxnSpPr>
                <p:spPr>
                  <a:xfrm flipV="1">
                    <a:off x="2879830" y="1670532"/>
                    <a:ext cx="1285218" cy="358883"/>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400409" y="2020070"/>
                    <a:ext cx="1285218" cy="467295"/>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111498" y="1646234"/>
                    <a:ext cx="1349848" cy="828047"/>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9649" name="テキスト ボックス 59394"/>
                <p:cNvSpPr>
                  <a:spLocks noChangeArrowheads="1"/>
                </p:cNvSpPr>
                <p:nvPr/>
              </p:nvSpPr>
              <p:spPr bwMode="auto">
                <a:xfrm>
                  <a:off x="2357944" y="1104384"/>
                  <a:ext cx="1008112" cy="393689"/>
                </a:xfrm>
                <a:prstGeom prst="flowChartAlternateProcess">
                  <a:avLst/>
                </a:prstGeom>
                <a:noFill/>
                <a:ln w="1905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33231" tIns="33231" rIns="33231" bIns="33231"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92" b="1" dirty="0">
                      <a:solidFill>
                        <a:schemeClr val="bg1">
                          <a:lumMod val="50000"/>
                        </a:schemeClr>
                      </a:solidFill>
                      <a:latin typeface="Meiryo UI" panose="020B0604030504040204" pitchFamily="50" charset="-128"/>
                      <a:ea typeface="Meiryo UI" panose="020B0604030504040204" pitchFamily="50" charset="-128"/>
                    </a:rPr>
                    <a:t>１ヶ月目</a:t>
                  </a:r>
                </a:p>
              </p:txBody>
            </p:sp>
            <p:sp>
              <p:nvSpPr>
                <p:cNvPr id="69650" name="テキスト ボックス 52"/>
                <p:cNvSpPr>
                  <a:spLocks noChangeArrowheads="1"/>
                </p:cNvSpPr>
                <p:nvPr/>
              </p:nvSpPr>
              <p:spPr bwMode="auto">
                <a:xfrm>
                  <a:off x="3653942" y="1104384"/>
                  <a:ext cx="1008112" cy="393689"/>
                </a:xfrm>
                <a:prstGeom prst="flowChartAlternateProcess">
                  <a:avLst/>
                </a:prstGeom>
                <a:noFill/>
                <a:ln w="1905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33231" tIns="33231" rIns="33231" bIns="33231"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92" b="1" dirty="0">
                      <a:solidFill>
                        <a:schemeClr val="bg1">
                          <a:lumMod val="50000"/>
                        </a:schemeClr>
                      </a:solidFill>
                      <a:latin typeface="Meiryo UI" panose="020B0604030504040204" pitchFamily="50" charset="-128"/>
                      <a:ea typeface="Meiryo UI" panose="020B0604030504040204" pitchFamily="50" charset="-128"/>
                    </a:rPr>
                    <a:t>２ヶ月目</a:t>
                  </a:r>
                </a:p>
              </p:txBody>
            </p:sp>
            <p:sp>
              <p:nvSpPr>
                <p:cNvPr id="69651" name="テキスト ボックス 53"/>
                <p:cNvSpPr>
                  <a:spLocks noChangeArrowheads="1"/>
                </p:cNvSpPr>
                <p:nvPr/>
              </p:nvSpPr>
              <p:spPr bwMode="auto">
                <a:xfrm>
                  <a:off x="4949944" y="1104384"/>
                  <a:ext cx="1008112" cy="393689"/>
                </a:xfrm>
                <a:prstGeom prst="flowChartAlternateProcess">
                  <a:avLst/>
                </a:prstGeom>
                <a:noFill/>
                <a:ln w="1905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33231" tIns="33231" rIns="33231" bIns="33231"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92" b="1" dirty="0">
                      <a:solidFill>
                        <a:schemeClr val="bg1">
                          <a:lumMod val="50000"/>
                        </a:schemeClr>
                      </a:solidFill>
                      <a:latin typeface="Meiryo UI" panose="020B0604030504040204" pitchFamily="50" charset="-128"/>
                      <a:ea typeface="Meiryo UI" panose="020B0604030504040204" pitchFamily="50" charset="-128"/>
                    </a:rPr>
                    <a:t>３ヶ月目</a:t>
                  </a:r>
                </a:p>
              </p:txBody>
            </p:sp>
            <p:sp>
              <p:nvSpPr>
                <p:cNvPr id="69652" name="テキスト ボックス 54"/>
                <p:cNvSpPr>
                  <a:spLocks noChangeArrowheads="1"/>
                </p:cNvSpPr>
                <p:nvPr/>
              </p:nvSpPr>
              <p:spPr bwMode="auto">
                <a:xfrm>
                  <a:off x="6182771" y="1105995"/>
                  <a:ext cx="1008112" cy="393689"/>
                </a:xfrm>
                <a:prstGeom prst="flowChartAlternateProcess">
                  <a:avLst/>
                </a:prstGeom>
                <a:noFill/>
                <a:ln w="1905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33231" tIns="33231" rIns="33231" bIns="33231"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92" b="1" dirty="0">
                      <a:solidFill>
                        <a:schemeClr val="bg1">
                          <a:lumMod val="50000"/>
                        </a:schemeClr>
                      </a:solidFill>
                      <a:latin typeface="Meiryo UI" panose="020B0604030504040204" pitchFamily="50" charset="-128"/>
                      <a:ea typeface="Meiryo UI" panose="020B0604030504040204" pitchFamily="50" charset="-128"/>
                    </a:rPr>
                    <a:t>４ヶ月目</a:t>
                  </a:r>
                </a:p>
              </p:txBody>
            </p:sp>
          </p:grpSp>
          <p:sp>
            <p:nvSpPr>
              <p:cNvPr id="59397" name="角丸四角形 59396"/>
              <p:cNvSpPr/>
              <p:nvPr/>
            </p:nvSpPr>
            <p:spPr>
              <a:xfrm>
                <a:off x="7365914" y="2848116"/>
                <a:ext cx="2339614" cy="123552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477" b="1" dirty="0">
                    <a:solidFill>
                      <a:schemeClr val="tx1"/>
                    </a:solidFill>
                    <a:latin typeface="游ゴシック" panose="020B0400000000000000" pitchFamily="50" charset="-128"/>
                    <a:ea typeface="游ゴシック" panose="020B0400000000000000" pitchFamily="50" charset="-128"/>
                  </a:rPr>
                  <a:t>購入総額　４万円</a:t>
                </a:r>
                <a:endParaRPr lang="en-US" altLang="ja-JP" sz="1477" b="1" dirty="0">
                  <a:solidFill>
                    <a:schemeClr val="tx1"/>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tx1"/>
                  </a:solidFill>
                  <a:latin typeface="游ゴシック" panose="020B0400000000000000" pitchFamily="50" charset="-128"/>
                  <a:ea typeface="游ゴシック" panose="020B0400000000000000" pitchFamily="50" charset="-128"/>
                </a:endParaRPr>
              </a:p>
              <a:p>
                <a:pPr algn="ctr">
                  <a:defRPr/>
                </a:pPr>
                <a:r>
                  <a:rPr lang="ja-JP" altLang="en-US" sz="1477" b="1" dirty="0">
                    <a:solidFill>
                      <a:schemeClr val="tx1"/>
                    </a:solidFill>
                    <a:latin typeface="游ゴシック" panose="020B0400000000000000" pitchFamily="50" charset="-128"/>
                    <a:ea typeface="游ゴシック" panose="020B0400000000000000" pitchFamily="50" charset="-128"/>
                  </a:rPr>
                  <a:t>購入口数　４万口</a:t>
                </a:r>
              </a:p>
            </p:txBody>
          </p:sp>
        </p:grpSp>
        <p:sp>
          <p:nvSpPr>
            <p:cNvPr id="59408" name="角丸四角形吹き出し 59407"/>
            <p:cNvSpPr/>
            <p:nvPr/>
          </p:nvSpPr>
          <p:spPr>
            <a:xfrm>
              <a:off x="1608805" y="4802057"/>
              <a:ext cx="2250855" cy="679271"/>
            </a:xfrm>
            <a:prstGeom prst="wedgeRoundRectCallout">
              <a:avLst>
                <a:gd name="adj1" fmla="val 36474"/>
                <a:gd name="adj2" fmla="val -72960"/>
                <a:gd name="adj3" fmla="val 16667"/>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spcAft>
                  <a:spcPts val="0"/>
                </a:spcAft>
                <a:defRPr/>
              </a:pPr>
              <a:r>
                <a:rPr lang="ja-JP" altLang="en-US" sz="1477" b="1" dirty="0">
                  <a:solidFill>
                    <a:schemeClr val="tx1"/>
                  </a:solidFill>
                  <a:latin typeface="游ゴシック" panose="020B0400000000000000" pitchFamily="50" charset="-128"/>
                  <a:ea typeface="游ゴシック" panose="020B0400000000000000" pitchFamily="50" charset="-128"/>
                </a:rPr>
                <a:t>価格が</a:t>
              </a:r>
              <a:r>
                <a:rPr lang="ja-JP" altLang="en-US" b="1" dirty="0">
                  <a:solidFill>
                    <a:srgbClr val="0000FF"/>
                  </a:solidFill>
                  <a:latin typeface="游ゴシック" panose="020B0400000000000000" pitchFamily="50" charset="-128"/>
                  <a:ea typeface="游ゴシック" panose="020B0400000000000000" pitchFamily="50" charset="-128"/>
                </a:rPr>
                <a:t>高い</a:t>
              </a:r>
              <a:r>
                <a:rPr lang="ja-JP" altLang="en-US" sz="1477" b="1" dirty="0">
                  <a:solidFill>
                    <a:schemeClr val="tx1"/>
                  </a:solidFill>
                  <a:latin typeface="游ゴシック" panose="020B0400000000000000" pitchFamily="50" charset="-128"/>
                  <a:ea typeface="游ゴシック" panose="020B0400000000000000" pitchFamily="50" charset="-128"/>
                </a:rPr>
                <a:t>とき</a:t>
              </a:r>
              <a:r>
                <a:rPr lang="ja-JP" altLang="en-US" sz="1477" b="1" dirty="0" smtClean="0">
                  <a:solidFill>
                    <a:schemeClr val="tx1"/>
                  </a:solidFill>
                  <a:latin typeface="游ゴシック" panose="020B0400000000000000" pitchFamily="50" charset="-128"/>
                  <a:ea typeface="游ゴシック" panose="020B0400000000000000" pitchFamily="50" charset="-128"/>
                </a:rPr>
                <a:t>は</a:t>
              </a:r>
              <a:endParaRPr lang="en-US" altLang="ja-JP" sz="1292" b="1" dirty="0" smtClean="0">
                <a:solidFill>
                  <a:schemeClr val="tx1"/>
                </a:solidFill>
                <a:latin typeface="游ゴシック" panose="020B0400000000000000" pitchFamily="50" charset="-128"/>
                <a:ea typeface="游ゴシック" panose="020B0400000000000000" pitchFamily="50" charset="-128"/>
              </a:endParaRPr>
            </a:p>
            <a:p>
              <a:pPr algn="ctr">
                <a:lnSpc>
                  <a:spcPct val="100000"/>
                </a:lnSpc>
                <a:spcBef>
                  <a:spcPts val="0"/>
                </a:spcBef>
                <a:spcAft>
                  <a:spcPts val="0"/>
                </a:spcAft>
                <a:defRPr/>
              </a:pPr>
              <a:r>
                <a:rPr lang="ja-JP" altLang="en-US" b="1" dirty="0" smtClean="0">
                  <a:solidFill>
                    <a:srgbClr val="0000FF"/>
                  </a:solidFill>
                  <a:latin typeface="游ゴシック" panose="020B0400000000000000" pitchFamily="50" charset="-128"/>
                  <a:ea typeface="游ゴシック" panose="020B0400000000000000" pitchFamily="50" charset="-128"/>
                </a:rPr>
                <a:t>少なく</a:t>
              </a:r>
              <a:r>
                <a:rPr lang="ja-JP" altLang="en-US" sz="1477" b="1" dirty="0" smtClean="0">
                  <a:solidFill>
                    <a:schemeClr val="tx1"/>
                  </a:solidFill>
                  <a:latin typeface="游ゴシック" panose="020B0400000000000000" pitchFamily="50" charset="-128"/>
                  <a:ea typeface="游ゴシック" panose="020B0400000000000000" pitchFamily="50" charset="-128"/>
                </a:rPr>
                <a:t>購入</a:t>
              </a:r>
              <a:endParaRPr lang="ja-JP" altLang="en-US" sz="1477" b="1" dirty="0">
                <a:solidFill>
                  <a:schemeClr val="tx1"/>
                </a:solidFill>
                <a:latin typeface="游ゴシック" panose="020B0400000000000000" pitchFamily="50" charset="-128"/>
                <a:ea typeface="游ゴシック" panose="020B0400000000000000" pitchFamily="50" charset="-128"/>
              </a:endParaRPr>
            </a:p>
          </p:txBody>
        </p:sp>
        <p:sp>
          <p:nvSpPr>
            <p:cNvPr id="63" name="角丸四角形吹き出し 62"/>
            <p:cNvSpPr/>
            <p:nvPr/>
          </p:nvSpPr>
          <p:spPr>
            <a:xfrm>
              <a:off x="4403859" y="4812838"/>
              <a:ext cx="2049263" cy="679271"/>
            </a:xfrm>
            <a:prstGeom prst="wedgeRoundRectCallout">
              <a:avLst>
                <a:gd name="adj1" fmla="val -37885"/>
                <a:gd name="adj2" fmla="val -73447"/>
                <a:gd name="adj3" fmla="val 16667"/>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spcAft>
                  <a:spcPts val="0"/>
                </a:spcAft>
                <a:defRPr/>
              </a:pPr>
              <a:r>
                <a:rPr lang="ja-JP" altLang="en-US" sz="1477" b="1" dirty="0">
                  <a:solidFill>
                    <a:schemeClr val="tx1"/>
                  </a:solidFill>
                  <a:latin typeface="游ゴシック" panose="020B0400000000000000" pitchFamily="50" charset="-128"/>
                  <a:ea typeface="游ゴシック" panose="020B0400000000000000" pitchFamily="50" charset="-128"/>
                </a:rPr>
                <a:t>価格が</a:t>
              </a:r>
              <a:r>
                <a:rPr lang="ja-JP" altLang="en-US" b="1" dirty="0">
                  <a:solidFill>
                    <a:srgbClr val="0000FF"/>
                  </a:solidFill>
                  <a:latin typeface="游ゴシック" panose="020B0400000000000000" pitchFamily="50" charset="-128"/>
                  <a:ea typeface="游ゴシック" panose="020B0400000000000000" pitchFamily="50" charset="-128"/>
                </a:rPr>
                <a:t>低い</a:t>
              </a:r>
              <a:r>
                <a:rPr lang="ja-JP" altLang="en-US" sz="1477" b="1" dirty="0">
                  <a:solidFill>
                    <a:schemeClr val="tx1"/>
                  </a:solidFill>
                  <a:latin typeface="游ゴシック" panose="020B0400000000000000" pitchFamily="50" charset="-128"/>
                  <a:ea typeface="游ゴシック" panose="020B0400000000000000" pitchFamily="50" charset="-128"/>
                </a:rPr>
                <a:t>ときは</a:t>
              </a:r>
              <a:r>
                <a:rPr lang="ja-JP" altLang="en-US" b="1" dirty="0">
                  <a:solidFill>
                    <a:srgbClr val="0000FF"/>
                  </a:solidFill>
                  <a:latin typeface="游ゴシック" panose="020B0400000000000000" pitchFamily="50" charset="-128"/>
                  <a:ea typeface="游ゴシック" panose="020B0400000000000000" pitchFamily="50" charset="-128"/>
                </a:rPr>
                <a:t>多く</a:t>
              </a:r>
              <a:r>
                <a:rPr lang="ja-JP" altLang="en-US" sz="1477" b="1" dirty="0">
                  <a:solidFill>
                    <a:schemeClr val="tx1"/>
                  </a:solidFill>
                  <a:latin typeface="游ゴシック" panose="020B0400000000000000" pitchFamily="50" charset="-128"/>
                  <a:ea typeface="游ゴシック" panose="020B0400000000000000" pitchFamily="50" charset="-128"/>
                </a:rPr>
                <a:t>購入</a:t>
              </a:r>
            </a:p>
          </p:txBody>
        </p:sp>
      </p:grpSp>
      <p:sp>
        <p:nvSpPr>
          <p:cNvPr id="2" name="角丸四角形吹き出し 1"/>
          <p:cNvSpPr/>
          <p:nvPr/>
        </p:nvSpPr>
        <p:spPr>
          <a:xfrm>
            <a:off x="6597162" y="5816363"/>
            <a:ext cx="2060331" cy="671146"/>
          </a:xfrm>
          <a:prstGeom prst="wedgeRoundRectCallout">
            <a:avLst>
              <a:gd name="adj1" fmla="val 32470"/>
              <a:gd name="adj2" fmla="val -207761"/>
              <a:gd name="adj3" fmla="val 1666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406" name="角丸四角形 59405"/>
          <p:cNvSpPr/>
          <p:nvPr/>
        </p:nvSpPr>
        <p:spPr bwMode="auto">
          <a:xfrm>
            <a:off x="499697" y="5757747"/>
            <a:ext cx="8181242" cy="959826"/>
          </a:xfrm>
          <a:prstGeom prst="roundRect">
            <a:avLst/>
          </a:prstGeom>
          <a:solidFill>
            <a:srgbClr val="CCEC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846" b="1" dirty="0">
                <a:solidFill>
                  <a:schemeClr val="tx1"/>
                </a:solidFill>
                <a:latin typeface="Meiryo UI" panose="020B0604030504040204" pitchFamily="50" charset="-128"/>
                <a:ea typeface="Meiryo UI" panose="020B0604030504040204" pitchFamily="50" charset="-128"/>
              </a:rPr>
              <a:t>この例では、</a:t>
            </a:r>
            <a:r>
              <a:rPr lang="ja-JP" altLang="en-US" sz="1846" b="1" dirty="0">
                <a:solidFill>
                  <a:srgbClr val="0000FF"/>
                </a:solidFill>
                <a:latin typeface="Meiryo UI" panose="020B0604030504040204" pitchFamily="50" charset="-128"/>
                <a:ea typeface="Meiryo UI" panose="020B0604030504040204" pitchFamily="50" charset="-128"/>
              </a:rPr>
              <a:t>毎月１万円ずつ購入していた場合</a:t>
            </a:r>
            <a:r>
              <a:rPr lang="ja-JP" altLang="en-US" sz="1846" b="1" dirty="0">
                <a:solidFill>
                  <a:schemeClr val="tx1"/>
                </a:solidFill>
                <a:latin typeface="Meiryo UI" panose="020B0604030504040204" pitchFamily="50" charset="-128"/>
                <a:ea typeface="Meiryo UI" panose="020B0604030504040204" pitchFamily="50" charset="-128"/>
              </a:rPr>
              <a:t>の方が、</a:t>
            </a:r>
            <a:endParaRPr lang="en-US" altLang="ja-JP" sz="1846" b="1" dirty="0">
              <a:solidFill>
                <a:schemeClr val="tx1"/>
              </a:solidFill>
              <a:latin typeface="Meiryo UI" panose="020B0604030504040204" pitchFamily="50" charset="-128"/>
              <a:ea typeface="Meiryo UI" panose="020B0604030504040204" pitchFamily="50" charset="-128"/>
            </a:endParaRPr>
          </a:p>
          <a:p>
            <a:pPr>
              <a:defRPr/>
            </a:pPr>
            <a:r>
              <a:rPr lang="ja-JP" altLang="en-US" sz="1846" b="1" dirty="0">
                <a:solidFill>
                  <a:srgbClr val="0000FF"/>
                </a:solidFill>
                <a:latin typeface="Meiryo UI" panose="020B0604030504040204" pitchFamily="50" charset="-128"/>
                <a:ea typeface="Meiryo UI" panose="020B0604030504040204" pitchFamily="50" charset="-128"/>
              </a:rPr>
              <a:t>平均購入単価を安く</a:t>
            </a:r>
            <a:r>
              <a:rPr lang="ja-JP" altLang="en-US" sz="1846" b="1" dirty="0">
                <a:solidFill>
                  <a:schemeClr val="tx1"/>
                </a:solidFill>
                <a:latin typeface="Meiryo UI" panose="020B0604030504040204" pitchFamily="50" charset="-128"/>
                <a:ea typeface="Meiryo UI" panose="020B0604030504040204" pitchFamily="50" charset="-128"/>
              </a:rPr>
              <a:t>することができた</a:t>
            </a:r>
          </a:p>
        </p:txBody>
      </p:sp>
      <p:sp>
        <p:nvSpPr>
          <p:cNvPr id="69638" name="テキスト ボックス 5"/>
          <p:cNvSpPr txBox="1">
            <a:spLocks noChangeArrowheads="1"/>
          </p:cNvSpPr>
          <p:nvPr/>
        </p:nvSpPr>
        <p:spPr bwMode="auto">
          <a:xfrm>
            <a:off x="7627327" y="3956959"/>
            <a:ext cx="1516673" cy="94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3231" tIns="33231" rIns="33231" bIns="33231"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292">
                <a:latin typeface="游ゴシック" panose="020B0400000000000000" pitchFamily="50" charset="-128"/>
                <a:ea typeface="游ゴシック" panose="020B0400000000000000" pitchFamily="50" charset="-128"/>
              </a:rPr>
              <a:t>平均購入単価</a:t>
            </a:r>
            <a:endParaRPr lang="en-US" altLang="ja-JP" sz="1292">
              <a:latin typeface="游ゴシック" panose="020B0400000000000000" pitchFamily="50" charset="-128"/>
              <a:ea typeface="游ゴシック" panose="020B0400000000000000" pitchFamily="50" charset="-128"/>
            </a:endParaRPr>
          </a:p>
          <a:p>
            <a:pPr algn="ctr"/>
            <a:r>
              <a:rPr lang="ja-JP" altLang="en-US" sz="1292">
                <a:latin typeface="游ゴシック" panose="020B0400000000000000" pitchFamily="50" charset="-128"/>
                <a:ea typeface="游ゴシック" panose="020B0400000000000000" pitchFamily="50" charset="-128"/>
              </a:rPr>
              <a:t>（１万口あたり）</a:t>
            </a:r>
            <a:endParaRPr lang="en-US" altLang="ja-JP" sz="1292">
              <a:latin typeface="游ゴシック" panose="020B0400000000000000" pitchFamily="50" charset="-128"/>
              <a:ea typeface="游ゴシック" panose="020B0400000000000000" pitchFamily="50" charset="-128"/>
            </a:endParaRPr>
          </a:p>
          <a:p>
            <a:pPr algn="ctr"/>
            <a:r>
              <a:rPr lang="ja-JP" altLang="en-US" sz="1292" b="1">
                <a:solidFill>
                  <a:schemeClr val="accent2"/>
                </a:solidFill>
                <a:latin typeface="游ゴシック" panose="020B0400000000000000" pitchFamily="50" charset="-128"/>
                <a:ea typeface="游ゴシック" panose="020B0400000000000000" pitchFamily="50" charset="-128"/>
              </a:rPr>
              <a:t>約９千円</a:t>
            </a:r>
          </a:p>
        </p:txBody>
      </p:sp>
      <p:sp>
        <p:nvSpPr>
          <p:cNvPr id="69639" name="テキスト ボックス 45"/>
          <p:cNvSpPr txBox="1">
            <a:spLocks noChangeArrowheads="1"/>
          </p:cNvSpPr>
          <p:nvPr/>
        </p:nvSpPr>
        <p:spPr bwMode="auto">
          <a:xfrm>
            <a:off x="7628793" y="2972953"/>
            <a:ext cx="1516674" cy="94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3231" tIns="33231" rIns="33231" bIns="33231"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292">
                <a:latin typeface="游ゴシック" panose="020B0400000000000000" pitchFamily="50" charset="-128"/>
                <a:ea typeface="游ゴシック" panose="020B0400000000000000" pitchFamily="50" charset="-128"/>
              </a:rPr>
              <a:t>平均購入単価</a:t>
            </a:r>
            <a:endParaRPr lang="en-US" altLang="ja-JP" sz="1292">
              <a:latin typeface="游ゴシック" panose="020B0400000000000000" pitchFamily="50" charset="-128"/>
              <a:ea typeface="游ゴシック" panose="020B0400000000000000" pitchFamily="50" charset="-128"/>
            </a:endParaRPr>
          </a:p>
          <a:p>
            <a:pPr algn="ctr"/>
            <a:r>
              <a:rPr lang="ja-JP" altLang="en-US" sz="1292">
                <a:latin typeface="游ゴシック" panose="020B0400000000000000" pitchFamily="50" charset="-128"/>
                <a:ea typeface="游ゴシック" panose="020B0400000000000000" pitchFamily="50" charset="-128"/>
              </a:rPr>
              <a:t>（１万口あたり）</a:t>
            </a:r>
            <a:endParaRPr lang="en-US" altLang="ja-JP" sz="1292">
              <a:latin typeface="游ゴシック" panose="020B0400000000000000" pitchFamily="50" charset="-128"/>
              <a:ea typeface="游ゴシック" panose="020B0400000000000000" pitchFamily="50" charset="-128"/>
            </a:endParaRPr>
          </a:p>
          <a:p>
            <a:pPr algn="ctr"/>
            <a:r>
              <a:rPr lang="ja-JP" altLang="en-US" sz="1292">
                <a:latin typeface="游ゴシック" panose="020B0400000000000000" pitchFamily="50" charset="-128"/>
                <a:ea typeface="游ゴシック" panose="020B0400000000000000" pitchFamily="50" charset="-128"/>
              </a:rPr>
              <a:t>１万円</a:t>
            </a:r>
          </a:p>
        </p:txBody>
      </p:sp>
      <p:sp>
        <p:nvSpPr>
          <p:cNvPr id="69640" name="コンテンツ プレースホルダー 2"/>
          <p:cNvSpPr txBox="1">
            <a:spLocks/>
          </p:cNvSpPr>
          <p:nvPr/>
        </p:nvSpPr>
        <p:spPr bwMode="auto">
          <a:xfrm>
            <a:off x="301869" y="1050741"/>
            <a:ext cx="4444512" cy="33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846" b="1" dirty="0">
                <a:latin typeface="メイリオ" panose="020B0604030504040204" pitchFamily="50" charset="-128"/>
                <a:ea typeface="メイリオ" panose="020B0604030504040204" pitchFamily="50" charset="-128"/>
              </a:rPr>
              <a:t>例えば、合計４万円の投資金額では</a:t>
            </a:r>
            <a:endParaRPr lang="en-US" altLang="ja-JP" sz="1846" b="1" dirty="0">
              <a:latin typeface="メイリオ" panose="020B0604030504040204" pitchFamily="50" charset="-128"/>
              <a:ea typeface="メイリオ" panose="020B0604030504040204"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3202182639"/>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4-20.</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積立投資②</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1" name="正方形/長方形 50"/>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79</a:t>
            </a:fld>
            <a:endParaRPr lang="en-US" altLang="ja-JP" dirty="0"/>
          </a:p>
        </p:txBody>
      </p:sp>
    </p:spTree>
    <p:extLst>
      <p:ext uri="{BB962C8B-B14F-4D97-AF65-F5344CB8AC3E}">
        <p14:creationId xmlns:p14="http://schemas.microsoft.com/office/powerpoint/2010/main" val="409208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406"/>
                                        </p:tgtEl>
                                        <p:attrNameLst>
                                          <p:attrName>style.visibility</p:attrName>
                                        </p:attrNameLst>
                                      </p:cBhvr>
                                      <p:to>
                                        <p:strVal val="visible"/>
                                      </p:to>
                                    </p:set>
                                    <p:animEffect transition="in" filter="fade">
                                      <p:cBhvr>
                                        <p:cTn id="7" dur="1000"/>
                                        <p:tgtEl>
                                          <p:spTgt spid="59406"/>
                                        </p:tgtEl>
                                      </p:cBhvr>
                                    </p:animEffect>
                                    <p:anim calcmode="lin" valueType="num">
                                      <p:cBhvr>
                                        <p:cTn id="8" dur="1000" fill="hold"/>
                                        <p:tgtEl>
                                          <p:spTgt spid="59406"/>
                                        </p:tgtEl>
                                        <p:attrNameLst>
                                          <p:attrName>ppt_x</p:attrName>
                                        </p:attrNameLst>
                                      </p:cBhvr>
                                      <p:tavLst>
                                        <p:tav tm="0">
                                          <p:val>
                                            <p:strVal val="#ppt_x"/>
                                          </p:val>
                                        </p:tav>
                                        <p:tav tm="100000">
                                          <p:val>
                                            <p:strVal val="#ppt_x"/>
                                          </p:val>
                                        </p:tav>
                                      </p:tavLst>
                                    </p:anim>
                                    <p:anim calcmode="lin" valueType="num">
                                      <p:cBhvr>
                                        <p:cTn id="9" dur="1000" fill="hold"/>
                                        <p:tgtEl>
                                          <p:spTgt spid="5940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40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3415" y="2036885"/>
            <a:ext cx="4589585" cy="377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 11"/>
          <p:cNvSpPr/>
          <p:nvPr/>
        </p:nvSpPr>
        <p:spPr>
          <a:xfrm>
            <a:off x="4637943" y="1460990"/>
            <a:ext cx="3465634" cy="389792"/>
          </a:xfrm>
          <a:prstGeom prst="roundRect">
            <a:avLst/>
          </a:prstGeom>
          <a:solidFill>
            <a:srgbClr val="73BE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分散投資の効果（イメージ）</a:t>
            </a:r>
          </a:p>
        </p:txBody>
      </p:sp>
      <p:sp>
        <p:nvSpPr>
          <p:cNvPr id="65541" name="コンテンツ プレースホルダー 2"/>
          <p:cNvSpPr txBox="1">
            <a:spLocks/>
          </p:cNvSpPr>
          <p:nvPr/>
        </p:nvSpPr>
        <p:spPr bwMode="auto">
          <a:xfrm>
            <a:off x="317989" y="1701312"/>
            <a:ext cx="3722077" cy="204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846" dirty="0" smtClean="0">
                <a:latin typeface="メイリオ" panose="020B0604030504040204" pitchFamily="50" charset="-128"/>
                <a:ea typeface="メイリオ" panose="020B0604030504040204" pitchFamily="50" charset="-128"/>
              </a:rPr>
              <a:t>1</a:t>
            </a:r>
            <a:r>
              <a:rPr lang="ja-JP" altLang="en-US" sz="1846" dirty="0" err="1" smtClean="0">
                <a:latin typeface="メイリオ" panose="020B0604030504040204" pitchFamily="50" charset="-128"/>
                <a:ea typeface="メイリオ" panose="020B0604030504040204" pitchFamily="50" charset="-128"/>
              </a:rPr>
              <a:t>つの</a:t>
            </a:r>
            <a:r>
              <a:rPr lang="ja-JP" altLang="en-US" sz="1846" dirty="0" smtClean="0">
                <a:latin typeface="メイリオ" panose="020B0604030504040204" pitchFamily="50" charset="-128"/>
                <a:ea typeface="メイリオ" panose="020B0604030504040204" pitchFamily="50" charset="-128"/>
              </a:rPr>
              <a:t>資産だけに投資するより、</a:t>
            </a:r>
            <a:r>
              <a:rPr lang="ja-JP" altLang="en-US" sz="1846" b="1" dirty="0" smtClean="0">
                <a:latin typeface="メイリオ" panose="020B0604030504040204" pitchFamily="50" charset="-128"/>
                <a:ea typeface="メイリオ" panose="020B0604030504040204" pitchFamily="50" charset="-128"/>
              </a:rPr>
              <a:t>値動きの異なる複数の資産</a:t>
            </a:r>
            <a:r>
              <a:rPr lang="ja-JP" altLang="en-US" sz="1846" dirty="0" smtClean="0">
                <a:latin typeface="メイリオ" panose="020B0604030504040204" pitchFamily="50" charset="-128"/>
                <a:ea typeface="メイリオ" panose="020B0604030504040204" pitchFamily="50" charset="-128"/>
              </a:rPr>
              <a:t>に分散投資を行うことで、価格の変動が小さくなる</a:t>
            </a:r>
            <a:endParaRPr lang="en-US" altLang="ja-JP" sz="1846" dirty="0" smtClean="0">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pPr>
            <a:r>
              <a:rPr lang="ja-JP" altLang="en-US" sz="1846" b="1" dirty="0" smtClean="0">
                <a:latin typeface="メイリオ" panose="020B0604030504040204" pitchFamily="50" charset="-128"/>
                <a:ea typeface="メイリオ" panose="020B0604030504040204" pitchFamily="50" charset="-128"/>
              </a:rPr>
              <a:t>→リスクを軽減</a:t>
            </a:r>
            <a:endParaRPr lang="en-US" altLang="ja-JP" sz="1846" dirty="0" smtClean="0">
              <a:latin typeface="メイリオ" panose="020B0604030504040204" pitchFamily="50" charset="-128"/>
              <a:ea typeface="メイリオ" panose="020B0604030504040204" pitchFamily="50" charset="-128"/>
            </a:endParaRPr>
          </a:p>
        </p:txBody>
      </p:sp>
      <p:sp>
        <p:nvSpPr>
          <p:cNvPr id="15" name="角丸四角形 14"/>
          <p:cNvSpPr/>
          <p:nvPr/>
        </p:nvSpPr>
        <p:spPr>
          <a:xfrm>
            <a:off x="383931" y="1214804"/>
            <a:ext cx="1729154" cy="48650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215" b="1" dirty="0">
                <a:latin typeface="メイリオ" panose="020B0604030504040204" pitchFamily="50" charset="-128"/>
                <a:ea typeface="メイリオ" panose="020B0604030504040204" pitchFamily="50" charset="-128"/>
                <a:cs typeface="Meiryo UI" panose="020B0604030504040204" pitchFamily="50" charset="-128"/>
              </a:rPr>
              <a:t>資産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の分散</a:t>
            </a:r>
          </a:p>
        </p:txBody>
      </p:sp>
      <p:sp>
        <p:nvSpPr>
          <p:cNvPr id="17" name="角丸四角形 16"/>
          <p:cNvSpPr/>
          <p:nvPr/>
        </p:nvSpPr>
        <p:spPr>
          <a:xfrm>
            <a:off x="383931" y="3973362"/>
            <a:ext cx="1729154" cy="492369"/>
          </a:xfrm>
          <a:prstGeom prst="round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215" b="1" dirty="0">
                <a:latin typeface="メイリオ" panose="020B0604030504040204" pitchFamily="50" charset="-128"/>
                <a:ea typeface="メイリオ" panose="020B0604030504040204" pitchFamily="50" charset="-128"/>
                <a:cs typeface="Meiryo UI" panose="020B0604030504040204" pitchFamily="50" charset="-128"/>
              </a:rPr>
              <a:t>地域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の分散</a:t>
            </a:r>
          </a:p>
        </p:txBody>
      </p:sp>
      <p:graphicFrame>
        <p:nvGraphicFramePr>
          <p:cNvPr id="10" name="表 9"/>
          <p:cNvGraphicFramePr>
            <a:graphicFrameLocks noGrp="1"/>
          </p:cNvGraphicFramePr>
          <p:nvPr>
            <p:extLst>
              <p:ext uri="{D42A27DB-BD31-4B8C-83A1-F6EECF244321}">
                <p14:modId xmlns:p14="http://schemas.microsoft.com/office/powerpoint/2010/main" val="3883645847"/>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コンテンツ プレースホルダー 2"/>
          <p:cNvSpPr txBox="1">
            <a:spLocks/>
          </p:cNvSpPr>
          <p:nvPr/>
        </p:nvSpPr>
        <p:spPr bwMode="auto">
          <a:xfrm>
            <a:off x="384663" y="4654005"/>
            <a:ext cx="3722077" cy="146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846" dirty="0" smtClean="0">
                <a:latin typeface="メイリオ" panose="020B0604030504040204" pitchFamily="50" charset="-128"/>
                <a:ea typeface="メイリオ" panose="020B0604030504040204" pitchFamily="50" charset="-128"/>
              </a:rPr>
              <a:t>投資先の地域を分散することで、より安定的に</a:t>
            </a:r>
            <a:r>
              <a:rPr lang="ja-JP" altLang="en-US" sz="1846" b="1" dirty="0" smtClean="0">
                <a:latin typeface="メイリオ" panose="020B0604030504040204" pitchFamily="50" charset="-128"/>
                <a:ea typeface="メイリオ" panose="020B0604030504040204" pitchFamily="50" charset="-128"/>
              </a:rPr>
              <a:t>世界経済の成長の 果実（利益）</a:t>
            </a:r>
            <a:r>
              <a:rPr lang="ja-JP" altLang="en-US" sz="1846" dirty="0" smtClean="0">
                <a:latin typeface="メイリオ" panose="020B0604030504040204" pitchFamily="50" charset="-128"/>
                <a:ea typeface="メイリオ" panose="020B0604030504040204" pitchFamily="50" charset="-128"/>
              </a:rPr>
              <a:t>を得ることが期待 できる</a:t>
            </a:r>
            <a:endParaRPr lang="en-US" altLang="ja-JP" sz="1846"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80</a:t>
            </a:fld>
            <a:endParaRPr lang="en-US" altLang="ja-JP" dirty="0"/>
          </a:p>
        </p:txBody>
      </p:sp>
    </p:spTree>
    <p:extLst>
      <p:ext uri="{BB962C8B-B14F-4D97-AF65-F5344CB8AC3E}">
        <p14:creationId xmlns:p14="http://schemas.microsoft.com/office/powerpoint/2010/main" val="97564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wipe(left)">
                                      <p:cBhvr>
                                        <p:cTn id="7" dur="2000"/>
                                        <p:tgtEl>
                                          <p:spTgt spid="655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5541"/>
                                        </p:tgtEl>
                                        <p:attrNameLst>
                                          <p:attrName>style.visibility</p:attrName>
                                        </p:attrNameLst>
                                      </p:cBhvr>
                                      <p:to>
                                        <p:strVal val="visible"/>
                                      </p:to>
                                    </p:set>
                                    <p:animEffect transition="in" filter="fade">
                                      <p:cBhvr>
                                        <p:cTn id="15" dur="1000"/>
                                        <p:tgtEl>
                                          <p:spTgt spid="65541"/>
                                        </p:tgtEl>
                                      </p:cBhvr>
                                    </p:animEffect>
                                    <p:anim calcmode="lin" valueType="num">
                                      <p:cBhvr>
                                        <p:cTn id="16" dur="1000" fill="hold"/>
                                        <p:tgtEl>
                                          <p:spTgt spid="65541"/>
                                        </p:tgtEl>
                                        <p:attrNameLst>
                                          <p:attrName>ppt_x</p:attrName>
                                        </p:attrNameLst>
                                      </p:cBhvr>
                                      <p:tavLst>
                                        <p:tav tm="0">
                                          <p:val>
                                            <p:strVal val="#ppt_x"/>
                                          </p:val>
                                        </p:tav>
                                        <p:tav tm="100000">
                                          <p:val>
                                            <p:strVal val="#ppt_x"/>
                                          </p:val>
                                        </p:tav>
                                      </p:tavLst>
                                    </p:anim>
                                    <p:anim calcmode="lin" valueType="num">
                                      <p:cBhvr>
                                        <p:cTn id="17" dur="1000" fill="hold"/>
                                        <p:tgtEl>
                                          <p:spTgt spid="6554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5541" grpId="0"/>
      <p:bldP spid="15" grpId="0" animBg="1"/>
      <p:bldP spid="17" grpId="0" animBg="1"/>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540124613"/>
              </p:ext>
            </p:extLst>
          </p:nvPr>
        </p:nvGraphicFramePr>
        <p:xfrm>
          <a:off x="317989" y="417364"/>
          <a:ext cx="5471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284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長期・積立・分散投資の効果</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Rectangle 9"/>
          <p:cNvSpPr>
            <a:spLocks noChangeArrowheads="1"/>
          </p:cNvSpPr>
          <p:nvPr/>
        </p:nvSpPr>
        <p:spPr bwMode="auto">
          <a:xfrm>
            <a:off x="381190" y="5807612"/>
            <a:ext cx="8409316" cy="850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5" rIns="91430" bIns="45715"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lnSpc>
                <a:spcPts val="1500"/>
              </a:lnSpc>
              <a:spcBef>
                <a:spcPct val="0"/>
              </a:spcBef>
              <a:buFontTx/>
              <a:buNone/>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各計数</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は、毎年同額を投資した場合の各年末時点での累積リターン</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。株式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は、各国の代表的</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な株価</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指数を基に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500"/>
              </a:lnSpc>
              <a:spcBef>
                <a:spcPct val="0"/>
              </a:spcBef>
              <a:buFontTx/>
              <a:buNone/>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市場</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規模等に応じ各国</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のウェイト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をかけたもの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。債券</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は、各国の国債を基に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、市場</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規模等に応じ各国のウェイトをかけたもの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Bloomberg</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より、金融庁</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ja-JP"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843313" y="1240651"/>
            <a:ext cx="5776687" cy="360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長期・積立・分散投資の効果（実績）</a:t>
            </a:r>
          </a:p>
        </p:txBody>
      </p:sp>
      <p:sp>
        <p:nvSpPr>
          <p:cNvPr id="18" name="テキスト ボックス 13"/>
          <p:cNvSpPr txBox="1">
            <a:spLocks noChangeArrowheads="1"/>
          </p:cNvSpPr>
          <p:nvPr/>
        </p:nvSpPr>
        <p:spPr bwMode="auto">
          <a:xfrm>
            <a:off x="6393518" y="1879880"/>
            <a:ext cx="2656082" cy="830956"/>
          </a:xfrm>
          <a:prstGeom prst="rect">
            <a:avLst/>
          </a:prstGeom>
          <a:solidFill>
            <a:srgbClr val="0000FF"/>
          </a:solidFill>
          <a:ln>
            <a:noFill/>
          </a:ln>
          <a:extLst/>
        </p:spPr>
        <p:txBody>
          <a:bodyPr wrap="square" lIns="91397" tIns="45700" rIns="0" bIns="457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6194" indent="-176194">
              <a:lnSpc>
                <a:spcPct val="100000"/>
              </a:lnSpc>
              <a:spcBef>
                <a:spcPts val="0"/>
              </a:spcBef>
              <a:spcAft>
                <a:spcPts val="0"/>
              </a:spcAft>
              <a:defRPr/>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Ｃ：国内・先進国・新興国の株・債券に</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err="1">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ずつ</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投資</a:t>
            </a:r>
          </a:p>
          <a:p>
            <a:pPr marL="176194" indent="-176194">
              <a:lnSpc>
                <a:spcPct val="100000"/>
              </a:lnSpc>
              <a:spcBef>
                <a:spcPts val="0"/>
              </a:spcBef>
              <a:spcAft>
                <a:spcPts val="0"/>
              </a:spcAft>
              <a:defRPr/>
            </a:pP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82.84%</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平均</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3.06%]</a:t>
            </a:r>
            <a:endPar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2"/>
          <p:cNvSpPr txBox="1">
            <a:spLocks noChangeArrowheads="1"/>
          </p:cNvSpPr>
          <p:nvPr/>
        </p:nvSpPr>
        <p:spPr bwMode="auto">
          <a:xfrm>
            <a:off x="6393517" y="2952178"/>
            <a:ext cx="2656083" cy="830956"/>
          </a:xfrm>
          <a:prstGeom prst="rect">
            <a:avLst/>
          </a:prstGeom>
          <a:solidFill>
            <a:srgbClr val="00B0F0"/>
          </a:solidFill>
          <a:ln>
            <a:noFill/>
          </a:ln>
          <a:extLst/>
        </p:spPr>
        <p:txBody>
          <a:bodyPr wrap="square" lIns="91397" tIns="45700" rIns="0" bIns="457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6194" indent="-176194">
              <a:lnSpc>
                <a:spcPct val="100000"/>
              </a:lnSpc>
              <a:spcBef>
                <a:spcPts val="0"/>
              </a:spcBef>
              <a:spcAft>
                <a:spcPts val="0"/>
              </a:spcAft>
              <a:defRPr/>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Ｂ：国内の株・債券に</a:t>
            </a:r>
          </a:p>
          <a:p>
            <a:pPr marL="176194" indent="-176194">
              <a:lnSpc>
                <a:spcPct val="100000"/>
              </a:lnSpc>
              <a:spcBef>
                <a:spcPts val="0"/>
              </a:spcBef>
              <a:spcAft>
                <a:spcPts val="0"/>
              </a:spcAft>
              <a:defRPr/>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半分ずつ</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投資</a:t>
            </a:r>
            <a:endPar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194" indent="-176194">
              <a:lnSpc>
                <a:spcPct val="100000"/>
              </a:lnSpc>
              <a:spcBef>
                <a:spcPts val="0"/>
              </a:spcBef>
              <a:spcAft>
                <a:spcPts val="0"/>
              </a:spcAft>
              <a:defRPr/>
            </a:pP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50.28%</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年平均 </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2.06%]</a:t>
            </a:r>
            <a:endPar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1"/>
          <p:cNvSpPr txBox="1">
            <a:spLocks noChangeArrowheads="1"/>
          </p:cNvSpPr>
          <p:nvPr/>
        </p:nvSpPr>
        <p:spPr bwMode="auto">
          <a:xfrm>
            <a:off x="6393516" y="4386487"/>
            <a:ext cx="2656083" cy="584764"/>
          </a:xfrm>
          <a:prstGeom prst="rect">
            <a:avLst/>
          </a:prstGeom>
          <a:solidFill>
            <a:schemeClr val="accent3">
              <a:lumMod val="60000"/>
              <a:lumOff val="40000"/>
            </a:schemeClr>
          </a:solidFill>
          <a:ln w="9525">
            <a:noFill/>
            <a:miter lim="800000"/>
            <a:headEnd/>
            <a:tailEnd/>
          </a:ln>
          <a:extLst/>
        </p:spPr>
        <p:txBody>
          <a:bodyPr wrap="square" lIns="91397" tIns="45700" rIns="36000" bIns="457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0"/>
              </a:spcBef>
              <a:spcAft>
                <a:spcPts val="0"/>
              </a:spcAft>
              <a:defRPr/>
            </a:pP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Ａ</a:t>
            </a:r>
            <a:r>
              <a:rPr lang="ja-JP" altLang="en-US" sz="1600" b="1" dirty="0" smtClean="0">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定期預金</a:t>
            </a:r>
          </a:p>
          <a:p>
            <a:pPr>
              <a:lnSpc>
                <a:spcPct val="100000"/>
              </a:lnSpc>
              <a:spcBef>
                <a:spcPts val="0"/>
              </a:spcBef>
              <a:spcAft>
                <a:spcPts val="0"/>
              </a:spcAft>
              <a:defRPr/>
            </a:pPr>
            <a:r>
              <a:rPr lang="en-US" altLang="zh-TW"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0.71%</a:t>
            </a:r>
            <a:r>
              <a:rPr lang="zh-TW"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年平均 </a:t>
            </a:r>
            <a:r>
              <a:rPr lang="en-US" altLang="zh-TW"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0.04%]</a:t>
            </a:r>
          </a:p>
        </p:txBody>
      </p:sp>
      <p:sp>
        <p:nvSpPr>
          <p:cNvPr id="15" name="正方形/長方形 14"/>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81</a:t>
            </a:fld>
            <a:endParaRPr lang="en-US" altLang="ja-JP" dirty="0"/>
          </a:p>
        </p:txBody>
      </p:sp>
      <p:graphicFrame>
        <p:nvGraphicFramePr>
          <p:cNvPr id="17" name="グラフ 16"/>
          <p:cNvGraphicFramePr>
            <a:graphicFrameLocks noGrp="1"/>
          </p:cNvGraphicFramePr>
          <p:nvPr>
            <p:extLst>
              <p:ext uri="{D42A27DB-BD31-4B8C-83A1-F6EECF244321}">
                <p14:modId xmlns:p14="http://schemas.microsoft.com/office/powerpoint/2010/main" val="253832619"/>
              </p:ext>
            </p:extLst>
          </p:nvPr>
        </p:nvGraphicFramePr>
        <p:xfrm>
          <a:off x="781493" y="1774574"/>
          <a:ext cx="6025046" cy="3833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447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13943453"/>
              </p:ext>
            </p:extLst>
          </p:nvPr>
        </p:nvGraphicFramePr>
        <p:xfrm>
          <a:off x="124690" y="1085116"/>
          <a:ext cx="8766711" cy="4909391"/>
        </p:xfrm>
        <a:graphic>
          <a:graphicData uri="http://schemas.openxmlformats.org/drawingml/2006/table">
            <a:tbl>
              <a:tblPr firstRow="1" bandRow="1">
                <a:tableStyleId>{6E25E649-3F16-4E02-A733-19D2CDBF48F0}</a:tableStyleId>
              </a:tblPr>
              <a:tblGrid>
                <a:gridCol w="1664463">
                  <a:extLst>
                    <a:ext uri="{9D8B030D-6E8A-4147-A177-3AD203B41FA5}">
                      <a16:colId xmlns:a16="http://schemas.microsoft.com/office/drawing/2014/main" val="2767728465"/>
                    </a:ext>
                  </a:extLst>
                </a:gridCol>
                <a:gridCol w="2256877">
                  <a:extLst>
                    <a:ext uri="{9D8B030D-6E8A-4147-A177-3AD203B41FA5}">
                      <a16:colId xmlns:a16="http://schemas.microsoft.com/office/drawing/2014/main" val="3546085170"/>
                    </a:ext>
                  </a:extLst>
                </a:gridCol>
                <a:gridCol w="1883434">
                  <a:extLst>
                    <a:ext uri="{9D8B030D-6E8A-4147-A177-3AD203B41FA5}">
                      <a16:colId xmlns:a16="http://schemas.microsoft.com/office/drawing/2014/main" val="2847744769"/>
                    </a:ext>
                  </a:extLst>
                </a:gridCol>
                <a:gridCol w="2961937">
                  <a:extLst>
                    <a:ext uri="{9D8B030D-6E8A-4147-A177-3AD203B41FA5}">
                      <a16:colId xmlns:a16="http://schemas.microsoft.com/office/drawing/2014/main" val="2251539925"/>
                    </a:ext>
                  </a:extLst>
                </a:gridCol>
              </a:tblGrid>
              <a:tr h="752671">
                <a:tc>
                  <a:txBody>
                    <a:bodyPr/>
                    <a:lstStyle/>
                    <a:p>
                      <a:endParaRPr kumimoji="1" lang="ja-JP" altLang="en-US" dirty="0">
                        <a:latin typeface="Meiryo UI" panose="020B0604030504040204" pitchFamily="50" charset="-128"/>
                        <a:ea typeface="Meiryo UI" panose="020B0604030504040204" pitchFamily="50" charset="-128"/>
                      </a:endParaRPr>
                    </a:p>
                  </a:txBody>
                  <a:tcP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rgbClr val="14AAE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NISA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（少額投資非課税制度）</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rgbClr val="14AAEB"/>
                    </a:solid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err="1">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iDeCo</a:t>
                      </a:r>
                      <a:r>
                        <a:rPr kumimoji="1"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イデコ</a:t>
                      </a:r>
                      <a:r>
                        <a:rPr kumimoji="1"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（個人型確定拠出年金）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rgbClr val="14AAEB"/>
                    </a:solidFill>
                  </a:tcPr>
                </a:tc>
                <a:extLst>
                  <a:ext uri="{0D108BD9-81ED-4DB2-BD59-A6C34878D82A}">
                    <a16:rowId xmlns:a16="http://schemas.microsoft.com/office/drawing/2014/main" val="3111430986"/>
                  </a:ext>
                </a:extLst>
              </a:tr>
              <a:tr h="7547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rPr>
                        <a:t>税の優遇</a:t>
                      </a:r>
                      <a:endParaRPr lang="en-US" altLang="ja-JP" sz="1600" dirty="0" smtClean="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運用益が非課税　　　　　</a:t>
                      </a:r>
                      <a:endParaRPr lang="ja-JP" altLang="en-US"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lang="ja-JP" altLang="en-US" sz="1400" dirty="0" smtClean="0">
                          <a:latin typeface="Meiryo UI" panose="020B0604030504040204" pitchFamily="50" charset="-128"/>
                          <a:ea typeface="Meiryo UI" panose="020B0604030504040204" pitchFamily="50" charset="-128"/>
                        </a:rPr>
                        <a:t>運用益が非課税</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毎年の所得税や住民税が少なくなる</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受け取り時に支払う税金が少なくなる</a:t>
                      </a:r>
                      <a:endParaRPr lang="ja-JP" altLang="en-US" dirty="0"/>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1517687447"/>
                  </a:ext>
                </a:extLst>
              </a:tr>
              <a:tr h="487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対象者</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algn="l"/>
                      <a:r>
                        <a:rPr kumimoji="1" lang="ja-JP" altLang="en-US" sz="1400" dirty="0">
                          <a:latin typeface="Meiryo UI" panose="020B0604030504040204" pitchFamily="50" charset="-128"/>
                          <a:ea typeface="Meiryo UI" panose="020B0604030504040204" pitchFamily="50" charset="-128"/>
                        </a:rPr>
                        <a:t>　　　　　　　　　　　　　　１８歳以上</a:t>
                      </a:r>
                      <a:endParaRPr kumimoji="1" lang="ja-JP" altLang="en-US" sz="1400" strike="noStrike" baseline="300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原則２０歳以上６５歳未満</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（公的年金被保険者）</a:t>
                      </a:r>
                      <a:endParaRPr kumimoji="1" lang="ja-JP" altLang="en-US" sz="1600" strike="noStrike" baseline="3000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3975817752"/>
                  </a:ext>
                </a:extLst>
              </a:tr>
              <a:tr h="314473">
                <a:tc rowSpan="2">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拠出限度額</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ctr"/>
                      <a:r>
                        <a:rPr kumimoji="1" lang="ja-JP" altLang="en-US" sz="1600" b="0" dirty="0">
                          <a:solidFill>
                            <a:schemeClr val="tx1"/>
                          </a:solidFill>
                          <a:latin typeface="Meiryo UI" panose="020B0604030504040204" pitchFamily="50" charset="-128"/>
                          <a:ea typeface="Meiryo UI" panose="020B0604030504040204" pitchFamily="50" charset="-128"/>
                        </a:rPr>
                        <a:t>（年間）</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つみたて投資枠</a:t>
                      </a:r>
                      <a:r>
                        <a:rPr kumimoji="1" lang="zh-TW"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成長投資枠</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rowSpan="2">
                  <a:txBody>
                    <a:bodyPr/>
                    <a:lstStyle/>
                    <a:p>
                      <a:pPr algn="ctr"/>
                      <a:r>
                        <a:rPr kumimoji="1" lang="ja-JP" altLang="en-US" sz="1400" dirty="0">
                          <a:latin typeface="Meiryo UI" panose="020B0604030504040204" pitchFamily="50" charset="-128"/>
                          <a:ea typeface="Meiryo UI" panose="020B0604030504040204" pitchFamily="50" charset="-128"/>
                        </a:rPr>
                        <a:t>年間</a:t>
                      </a:r>
                      <a:r>
                        <a:rPr kumimoji="1" lang="en-US" altLang="ja-JP" sz="1400" dirty="0">
                          <a:latin typeface="Meiryo UI" panose="020B0604030504040204" pitchFamily="50" charset="-128"/>
                          <a:ea typeface="Meiryo UI" panose="020B0604030504040204" pitchFamily="50" charset="-128"/>
                        </a:rPr>
                        <a:t>14.4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81.6</a:t>
                      </a:r>
                      <a:r>
                        <a:rPr kumimoji="1" lang="ja-JP" altLang="en-US" sz="1400" dirty="0">
                          <a:latin typeface="Meiryo UI" panose="020B0604030504040204" pitchFamily="50" charset="-128"/>
                          <a:ea typeface="Meiryo UI" panose="020B0604030504040204" pitchFamily="50" charset="-128"/>
                        </a:rPr>
                        <a:t>万円</a:t>
                      </a:r>
                      <a:endParaRPr kumimoji="1" lang="ja-JP" altLang="en-US" sz="1400" baseline="300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2415591850"/>
                  </a:ext>
                </a:extLst>
              </a:tr>
              <a:tr h="314473">
                <a:tc vMerge="1">
                  <a:txBody>
                    <a:bodyPr/>
                    <a:lstStyle/>
                    <a:p>
                      <a:endParaRPr kumimoji="1" lang="ja-JP" altLang="en-US"/>
                    </a:p>
                  </a:txBody>
                  <a:tcPr/>
                </a:tc>
                <a:tc>
                  <a:txBody>
                    <a:bodyPr/>
                    <a:lstStyle/>
                    <a:p>
                      <a:pPr algn="ctr"/>
                      <a:r>
                        <a:rPr kumimoji="1" lang="zh-TW" altLang="en-US" sz="1400" dirty="0" smtClean="0">
                          <a:latin typeface="Meiryo UI" panose="020B0604030504040204" pitchFamily="50" charset="-128"/>
                          <a:ea typeface="Meiryo UI" panose="020B0604030504040204" pitchFamily="50" charset="-128"/>
                        </a:rPr>
                        <a:t>年間　　</a:t>
                      </a:r>
                      <a:r>
                        <a:rPr kumimoji="1" lang="en-US" altLang="ja-JP" sz="1400" dirty="0" smtClean="0">
                          <a:latin typeface="Meiryo UI" panose="020B0604030504040204" pitchFamily="50" charset="-128"/>
                          <a:ea typeface="Meiryo UI" panose="020B0604030504040204" pitchFamily="50" charset="-128"/>
                        </a:rPr>
                        <a:t>120</a:t>
                      </a:r>
                      <a:r>
                        <a:rPr kumimoji="1" lang="zh-TW" altLang="en-US" sz="1400" dirty="0" smtClean="0">
                          <a:latin typeface="Meiryo UI" panose="020B0604030504040204" pitchFamily="50" charset="-128"/>
                          <a:ea typeface="Meiryo UI" panose="020B0604030504040204" pitchFamily="50" charset="-128"/>
                        </a:rPr>
                        <a:t>万円</a:t>
                      </a:r>
                      <a:endParaRPr kumimoji="1" lang="en-US" altLang="ja-JP"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年間　</a:t>
                      </a:r>
                      <a:r>
                        <a:rPr kumimoji="1" lang="en-US" altLang="ja-JP" sz="1400" dirty="0" smtClean="0">
                          <a:latin typeface="Meiryo UI" panose="020B0604030504040204" pitchFamily="50" charset="-128"/>
                          <a:ea typeface="Meiryo UI" panose="020B0604030504040204" pitchFamily="50" charset="-128"/>
                        </a:rPr>
                        <a:t>240</a:t>
                      </a:r>
                      <a:r>
                        <a:rPr kumimoji="1" lang="ja-JP" altLang="en-US" sz="1400" dirty="0" smtClean="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884602340"/>
                  </a:ext>
                </a:extLst>
              </a:tr>
              <a:tr h="761209">
                <a:tc>
                  <a:txBody>
                    <a:bodyPr/>
                    <a:lstStyle/>
                    <a:p>
                      <a:pPr algn="ctr"/>
                      <a:r>
                        <a:rPr kumimoji="1" lang="ja-JP" altLang="en-US" sz="1400" dirty="0">
                          <a:latin typeface="Meiryo UI" panose="020B0604030504040204" pitchFamily="50" charset="-128"/>
                          <a:ea typeface="Meiryo UI" panose="020B0604030504040204" pitchFamily="50" charset="-128"/>
                        </a:rPr>
                        <a:t>非課税保有限度額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（総枠）</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1,800</a:t>
                      </a:r>
                      <a:r>
                        <a:rPr kumimoji="1" lang="ja-JP" altLang="en-US" sz="1400" dirty="0" smtClean="0">
                          <a:latin typeface="Meiryo UI" panose="020B0604030504040204" pitchFamily="50" charset="-128"/>
                          <a:ea typeface="Meiryo UI" panose="020B0604030504040204" pitchFamily="50" charset="-128"/>
                        </a:rPr>
                        <a:t>万円　</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うち成長投資枠は</a:t>
                      </a:r>
                      <a:r>
                        <a:rPr kumimoji="1" lang="en-US" altLang="ja-JP" sz="1400" dirty="0" smtClean="0">
                          <a:latin typeface="Meiryo UI" panose="020B0604030504040204" pitchFamily="50" charset="-128"/>
                          <a:ea typeface="Meiryo UI" panose="020B0604030504040204" pitchFamily="50" charset="-128"/>
                        </a:rPr>
                        <a:t>1,200</a:t>
                      </a:r>
                      <a:r>
                        <a:rPr kumimoji="1" lang="ja-JP" altLang="en-US" sz="1400" dirty="0" smtClean="0">
                          <a:latin typeface="Meiryo UI" panose="020B0604030504040204" pitchFamily="50" charset="-128"/>
                          <a:ea typeface="Meiryo UI" panose="020B0604030504040204" pitchFamily="50" charset="-128"/>
                        </a:rPr>
                        <a:t>万円）</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購入商品を売却した場合、購入時の買値分だけ翌年以降、枠</a:t>
                      </a:r>
                      <a:r>
                        <a:rPr kumimoji="1" lang="ja-JP" altLang="en-US" sz="1000" dirty="0">
                          <a:latin typeface="Meiryo UI" panose="020B0604030504040204" pitchFamily="50" charset="-128"/>
                          <a:ea typeface="Meiryo UI" panose="020B0604030504040204" pitchFamily="50" charset="-128"/>
                        </a:rPr>
                        <a:t>の再利用が</a:t>
                      </a:r>
                      <a:r>
                        <a:rPr kumimoji="1" lang="ja-JP" altLang="en-US" sz="1000" dirty="0" smtClean="0">
                          <a:latin typeface="Meiryo UI" panose="020B0604030504040204" pitchFamily="50" charset="-128"/>
                          <a:ea typeface="Meiryo UI" panose="020B0604030504040204" pitchFamily="50" charset="-128"/>
                        </a:rPr>
                        <a:t>可能</a:t>
                      </a:r>
                      <a:endParaRPr kumimoji="1" lang="ja-JP" altLang="en-US" sz="1000" dirty="0">
                        <a:latin typeface="Meiryo UI" panose="020B0604030504040204" pitchFamily="50" charset="-128"/>
                        <a:ea typeface="Meiryo UI" panose="020B0604030504040204" pitchFamily="50" charset="-128"/>
                      </a:endParaRPr>
                    </a:p>
                  </a:txBody>
                  <a:tcPr marL="36000" marR="36000"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en-US" altLang="ja-JP" smtClean="0"/>
                        <a:t>―</a:t>
                      </a:r>
                      <a:endParaRPr kumimoji="1" lang="ja-JP" altLang="en-US" dirty="0"/>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584612953"/>
                  </a:ext>
                </a:extLst>
              </a:tr>
              <a:tr h="7425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投資可能商品</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長期の積立・分散投資</a:t>
                      </a:r>
                    </a:p>
                    <a:p>
                      <a:pPr algn="ctr"/>
                      <a:r>
                        <a:rPr kumimoji="1" lang="ja-JP" altLang="en-US" sz="1400" dirty="0">
                          <a:solidFill>
                            <a:schemeClr val="tx1"/>
                          </a:solidFill>
                          <a:latin typeface="Meiryo UI" panose="020B0604030504040204" pitchFamily="50" charset="-128"/>
                          <a:ea typeface="Meiryo UI" panose="020B0604030504040204" pitchFamily="50" charset="-128"/>
                        </a:rPr>
                        <a:t>に適した一定の投資信託</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金融庁の基準を</a:t>
                      </a:r>
                      <a:r>
                        <a:rPr kumimoji="1" lang="ja-JP" altLang="en-US" sz="1100" dirty="0" smtClean="0">
                          <a:solidFill>
                            <a:schemeClr val="tx1"/>
                          </a:solidFill>
                          <a:latin typeface="Meiryo UI" panose="020B0604030504040204" pitchFamily="50" charset="-128"/>
                          <a:ea typeface="Meiryo UI" panose="020B0604030504040204" pitchFamily="50" charset="-128"/>
                        </a:rPr>
                        <a:t>満たしたものに</a:t>
                      </a:r>
                      <a:r>
                        <a:rPr kumimoji="1" lang="ja-JP" altLang="en-US" sz="1100" dirty="0">
                          <a:solidFill>
                            <a:schemeClr val="tx1"/>
                          </a:solidFill>
                          <a:latin typeface="Meiryo UI" panose="020B0604030504040204" pitchFamily="50" charset="-128"/>
                          <a:ea typeface="Meiryo UI" panose="020B0604030504040204" pitchFamily="50" charset="-128"/>
                        </a:rPr>
                        <a:t>限定</a:t>
                      </a:r>
                      <a:r>
                        <a:rPr kumimoji="1" lang="en-US" altLang="ja-JP" sz="1100" dirty="0">
                          <a:solidFill>
                            <a:schemeClr val="tx1"/>
                          </a:solidFill>
                          <a:latin typeface="Meiryo UI" panose="020B0604030504040204" pitchFamily="50" charset="-128"/>
                          <a:ea typeface="Meiryo UI" panose="020B0604030504040204" pitchFamily="50" charset="-128"/>
                        </a:rPr>
                        <a:t>)</a:t>
                      </a:r>
                    </a:p>
                  </a:txBody>
                  <a:tcPr marL="72000" marR="72000"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上場株式・投資信託</a:t>
                      </a:r>
                      <a:r>
                        <a:rPr kumimoji="1" lang="ja-JP" altLang="en-US" sz="1400" dirty="0" smtClean="0">
                          <a:solidFill>
                            <a:schemeClr val="tx1"/>
                          </a:solidFill>
                          <a:latin typeface="Meiryo UI" panose="020B0604030504040204" pitchFamily="50" charset="-128"/>
                          <a:ea typeface="Meiryo UI" panose="020B0604030504040204" pitchFamily="50" charset="-128"/>
                        </a:rPr>
                        <a:t>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（一部の商品を除く）</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投資信託　保険商品</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定期預金</a:t>
                      </a:r>
                      <a:r>
                        <a:rPr kumimoji="1" lang="ja-JP" altLang="en-US" sz="1400" dirty="0" smtClean="0">
                          <a:latin typeface="Meiryo UI" panose="020B0604030504040204" pitchFamily="50" charset="-128"/>
                          <a:ea typeface="Meiryo UI" panose="020B0604030504040204" pitchFamily="50" charset="-128"/>
                        </a:rPr>
                        <a:t>等</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金融機関が提示する商品の中から選択</a:t>
                      </a:r>
                      <a:endParaRPr kumimoji="1" lang="en-US" altLang="ja-JP" sz="1100" dirty="0" smtClean="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4053563641"/>
                  </a:ext>
                </a:extLst>
              </a:tr>
              <a:tr h="435968">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投資方法</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定期的に定額を積み立て</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algn="ctr"/>
                      <a:r>
                        <a:rPr kumimoji="1" lang="ja-JP" altLang="en-US" sz="1400" dirty="0">
                          <a:latin typeface="Meiryo UI" panose="020B0604030504040204" pitchFamily="50" charset="-128"/>
                          <a:ea typeface="Meiryo UI" panose="020B0604030504040204" pitchFamily="50" charset="-128"/>
                        </a:rPr>
                        <a:t>自由</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定期的に定額を積み立て</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1521974929"/>
                  </a:ext>
                </a:extLst>
              </a:tr>
              <a:tr h="345921">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払出し制限</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1400" dirty="0">
                          <a:latin typeface="Meiryo UI" panose="020B0604030504040204" pitchFamily="50" charset="-128"/>
                          <a:ea typeface="Meiryo UI" panose="020B0604030504040204" pitchFamily="50" charset="-128"/>
                        </a:rPr>
                        <a:t>　</a:t>
                      </a:r>
                      <a:r>
                        <a:rPr kumimoji="1" lang="ja-JP" altLang="en-US" sz="1400" baseline="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引き出し可能</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原則</a:t>
                      </a: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歳まで引き出し不可</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4109957686"/>
                  </a:ext>
                </a:extLst>
              </a:tr>
            </a:tbl>
          </a:graphicData>
        </a:graphic>
      </p:graphicFrame>
      <p:sp>
        <p:nvSpPr>
          <p:cNvPr id="13" name="テキスト ボックス 12"/>
          <p:cNvSpPr txBox="1"/>
          <p:nvPr/>
        </p:nvSpPr>
        <p:spPr>
          <a:xfrm>
            <a:off x="8219422" y="3331530"/>
            <a:ext cx="671979" cy="264496"/>
          </a:xfrm>
          <a:prstGeom prst="rect">
            <a:avLst/>
          </a:prstGeom>
          <a:noFill/>
        </p:spPr>
        <p:txBody>
          <a:bodyPr wrap="none" rtlCol="0">
            <a:spAutoFit/>
          </a:bodyPr>
          <a:lstStyle/>
          <a:p>
            <a:pPr eaLnBrk="0" fontAlgn="base" hangingPunct="0">
              <a:spcBef>
                <a:spcPct val="0"/>
              </a:spcBef>
              <a:spcAft>
                <a:spcPct val="0"/>
              </a:spcAft>
              <a:defRPr/>
            </a:pPr>
            <a:r>
              <a:rPr lang="ja-JP" altLang="en-US" sz="1050" dirty="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注</a:t>
            </a:r>
            <a:r>
              <a:rPr lang="en-US" altLang="ja-JP" sz="1050" dirty="0" smtClean="0">
                <a:solidFill>
                  <a:prstClr val="black"/>
                </a:solidFill>
                <a:latin typeface="Meiryo UI" panose="020B0604030504040204" pitchFamily="50" charset="-128"/>
                <a:ea typeface="Meiryo UI" panose="020B0604030504040204" pitchFamily="50" charset="-128"/>
              </a:rPr>
              <a:t>1</a:t>
            </a:r>
            <a:r>
              <a:rPr lang="ja-JP" altLang="en-US" sz="1050" dirty="0" smtClean="0">
                <a:solidFill>
                  <a:prstClr val="black"/>
                </a:solidFill>
                <a:latin typeface="Meiryo UI" panose="020B0604030504040204" pitchFamily="50" charset="-128"/>
                <a:ea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14" name="テキスト ボックス 1"/>
          <p:cNvSpPr txBox="1">
            <a:spLocks noChangeArrowheads="1"/>
          </p:cNvSpPr>
          <p:nvPr/>
        </p:nvSpPr>
        <p:spPr bwMode="auto">
          <a:xfrm>
            <a:off x="81543" y="6053103"/>
            <a:ext cx="9019311" cy="634020"/>
          </a:xfrm>
          <a:prstGeom prst="rect">
            <a:avLst/>
          </a:prstGeom>
          <a:noFill/>
          <a:ln>
            <a:noFill/>
          </a:ln>
        </p:spPr>
        <p:txBody>
          <a:bodyPr wrap="square">
            <a:spAutoFit/>
          </a:bodyPr>
          <a:lstStyle>
            <a:lvl1pPr>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nSpc>
                <a:spcPct val="100000"/>
              </a:lnSpc>
              <a:spcBef>
                <a:spcPts val="0"/>
              </a:spcBef>
              <a:buNone/>
              <a:defRPr/>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国民年金のみに加入の自営業者等：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68,000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・公務員：</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専業主婦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23,000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a:latin typeface="Meiryo UI" panose="020B0604030504040204" pitchFamily="50" charset="-128"/>
                <a:ea typeface="Meiryo UI" panose="020B0604030504040204" pitchFamily="50" charset="-128"/>
                <a:cs typeface="Meiryo UI" panose="020B0604030504040204" pitchFamily="50" charset="-128"/>
              </a:rPr>
            </a:br>
            <a:r>
              <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会社員：企業年金無し</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23,000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月、企業年金有り最大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月（企業年金加入状況により異なるので、詳細は勤務先にご確認ください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buNone/>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①整理・監理銘柄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信託期間</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年未満、毎月分配型の投資信託及びデリバティブ取引を用いた一定の投資信託等を</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除外。</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楕円 14"/>
          <p:cNvSpPr/>
          <p:nvPr/>
        </p:nvSpPr>
        <p:spPr>
          <a:xfrm>
            <a:off x="3684620" y="3199887"/>
            <a:ext cx="785781" cy="26389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併用可</a:t>
            </a:r>
          </a:p>
        </p:txBody>
      </p:sp>
      <p:sp>
        <p:nvSpPr>
          <p:cNvPr id="17" name="テキスト ボックス 16"/>
          <p:cNvSpPr txBox="1"/>
          <p:nvPr/>
        </p:nvSpPr>
        <p:spPr>
          <a:xfrm>
            <a:off x="5465570" y="4843083"/>
            <a:ext cx="671979" cy="264496"/>
          </a:xfrm>
          <a:prstGeom prst="rect">
            <a:avLst/>
          </a:prstGeom>
          <a:noFill/>
        </p:spPr>
        <p:txBody>
          <a:bodyPr wrap="none" rtlCol="0">
            <a:spAutoFit/>
          </a:bodyPr>
          <a:lstStyle/>
          <a:p>
            <a:pPr eaLnBrk="0" fontAlgn="base" hangingPunct="0">
              <a:spcBef>
                <a:spcPct val="0"/>
              </a:spcBef>
              <a:spcAft>
                <a:spcPct val="0"/>
              </a:spcAft>
              <a:defRPr/>
            </a:pPr>
            <a:r>
              <a:rPr lang="ja-JP" altLang="en-US" sz="1050" dirty="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注</a:t>
            </a:r>
            <a:r>
              <a:rPr lang="en-US" altLang="ja-JP" sz="1050" dirty="0" smtClean="0">
                <a:solidFill>
                  <a:prstClr val="black"/>
                </a:solidFill>
                <a:latin typeface="Meiryo UI" panose="020B0604030504040204" pitchFamily="50" charset="-128"/>
                <a:ea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719747667"/>
              </p:ext>
            </p:extLst>
          </p:nvPr>
        </p:nvGraphicFramePr>
        <p:xfrm>
          <a:off x="81543" y="462524"/>
          <a:ext cx="8809858" cy="622592"/>
        </p:xfrm>
        <a:graphic>
          <a:graphicData uri="http://schemas.openxmlformats.org/drawingml/2006/table">
            <a:tbl>
              <a:tblPr firstRow="1" bandRow="1">
                <a:tableStyleId>{5C22544A-7EE6-4342-B048-85BDC9FD1C3A}</a:tableStyleId>
              </a:tblPr>
              <a:tblGrid>
                <a:gridCol w="1689136">
                  <a:extLst>
                    <a:ext uri="{9D8B030D-6E8A-4147-A177-3AD203B41FA5}">
                      <a16:colId xmlns:a16="http://schemas.microsoft.com/office/drawing/2014/main" val="20000"/>
                    </a:ext>
                  </a:extLst>
                </a:gridCol>
                <a:gridCol w="7120722">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en-US" altLang="ja-JP"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NISA</a:t>
                      </a: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2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iDeCo</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～資産形成の税優遇制度～</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20868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資産形成シミュレーターを使ってみよう！（１）</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83</a:t>
            </a:fld>
            <a:endParaRPr lang="en-US" altLang="ja-JP" dirty="0"/>
          </a:p>
        </p:txBody>
      </p:sp>
      <p:sp>
        <p:nvSpPr>
          <p:cNvPr id="19" name="正方形/長方形 18"/>
          <p:cNvSpPr/>
          <p:nvPr/>
        </p:nvSpPr>
        <p:spPr>
          <a:xfrm>
            <a:off x="4467497" y="1750423"/>
            <a:ext cx="4151847" cy="3748719"/>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資産：積立：資産シミュレーターを選択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投資金額：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万円になっていますが、変更できます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利率：シナリオ１</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３まで</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年でどのくらい増えるか利率を入れます。シナリオ１は預金金利、シナリオ２は国内債券の平均利回り、シナリオ３は海外株式の平均利回りです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設定期間：長期投資の目標である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年にセットしています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792480" y="1149544"/>
            <a:ext cx="3581400" cy="5172075"/>
          </a:xfrm>
          <a:prstGeom prst="rect">
            <a:avLst/>
          </a:prstGeom>
        </p:spPr>
      </p:pic>
      <p:sp>
        <p:nvSpPr>
          <p:cNvPr id="8" name="正方形/長方形 7"/>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853" y="5050971"/>
            <a:ext cx="1540490" cy="1540490"/>
          </a:xfrm>
          <a:prstGeom prst="rect">
            <a:avLst/>
          </a:prstGeom>
        </p:spPr>
      </p:pic>
    </p:spTree>
    <p:extLst>
      <p:ext uri="{BB962C8B-B14F-4D97-AF65-F5344CB8AC3E}">
        <p14:creationId xmlns:p14="http://schemas.microsoft.com/office/powerpoint/2010/main" val="14199073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資産形成シミュレーターを使ってみよう！（２）</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84</a:t>
            </a:fld>
            <a:endParaRPr lang="en-US" altLang="ja-JP" dirty="0"/>
          </a:p>
        </p:txBody>
      </p:sp>
      <p:grpSp>
        <p:nvGrpSpPr>
          <p:cNvPr id="9" name="グループ化 8"/>
          <p:cNvGrpSpPr/>
          <p:nvPr/>
        </p:nvGrpSpPr>
        <p:grpSpPr>
          <a:xfrm>
            <a:off x="490427" y="1026594"/>
            <a:ext cx="8077200" cy="5334000"/>
            <a:chOff x="490427" y="1026594"/>
            <a:chExt cx="8077200" cy="5334000"/>
          </a:xfrm>
        </p:grpSpPr>
        <p:pic>
          <p:nvPicPr>
            <p:cNvPr id="3" name="図 2"/>
            <p:cNvPicPr>
              <a:picLocks noChangeAspect="1"/>
            </p:cNvPicPr>
            <p:nvPr/>
          </p:nvPicPr>
          <p:blipFill>
            <a:blip r:embed="rId3"/>
            <a:stretch>
              <a:fillRect/>
            </a:stretch>
          </p:blipFill>
          <p:spPr>
            <a:xfrm>
              <a:off x="490427" y="1123580"/>
              <a:ext cx="3314700" cy="5143500"/>
            </a:xfrm>
            <a:prstGeom prst="rect">
              <a:avLst/>
            </a:prstGeom>
          </p:spPr>
        </p:pic>
        <p:pic>
          <p:nvPicPr>
            <p:cNvPr id="4" name="図 3"/>
            <p:cNvPicPr>
              <a:picLocks noChangeAspect="1"/>
            </p:cNvPicPr>
            <p:nvPr/>
          </p:nvPicPr>
          <p:blipFill>
            <a:blip r:embed="rId4"/>
            <a:stretch>
              <a:fillRect/>
            </a:stretch>
          </p:blipFill>
          <p:spPr>
            <a:xfrm>
              <a:off x="3805127" y="1082636"/>
              <a:ext cx="2952750" cy="5200650"/>
            </a:xfrm>
            <a:prstGeom prst="rect">
              <a:avLst/>
            </a:prstGeom>
          </p:spPr>
        </p:pic>
        <p:pic>
          <p:nvPicPr>
            <p:cNvPr id="5" name="図 4"/>
            <p:cNvPicPr>
              <a:picLocks noChangeAspect="1"/>
            </p:cNvPicPr>
            <p:nvPr/>
          </p:nvPicPr>
          <p:blipFill>
            <a:blip r:embed="rId5"/>
            <a:stretch>
              <a:fillRect/>
            </a:stretch>
          </p:blipFill>
          <p:spPr>
            <a:xfrm>
              <a:off x="6757877" y="1026594"/>
              <a:ext cx="1809750" cy="5334000"/>
            </a:xfrm>
            <a:prstGeom prst="rect">
              <a:avLst/>
            </a:prstGeom>
          </p:spPr>
        </p:pic>
        <p:sp>
          <p:nvSpPr>
            <p:cNvPr id="6" name="正方形/長方形 5"/>
            <p:cNvSpPr/>
            <p:nvPr/>
          </p:nvSpPr>
          <p:spPr>
            <a:xfrm>
              <a:off x="2817628" y="5263116"/>
              <a:ext cx="4192772" cy="7655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486019" y="1318437"/>
              <a:ext cx="3286381" cy="49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67458" y="1348796"/>
              <a:ext cx="4095294" cy="1846659"/>
            </a:xfrm>
            <a:prstGeom prst="rect">
              <a:avLst/>
            </a:prstGeom>
          </p:spPr>
          <p:txBody>
            <a:bodyPr wrap="square">
              <a:spAutoFit/>
            </a:bodyPr>
            <a:lstStyle/>
            <a:p>
              <a:pPr>
                <a:lnSpc>
                  <a:spcPts val="1200"/>
                </a:lnSpc>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シナリオ１：</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100.02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シナリオ２：</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114.97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シナリオ３：</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401.69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（投資は、元本割れリスクもあります）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31273" y="4977245"/>
              <a:ext cx="7242463"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938537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資産形成シミュレーターを使ってみよう！（３）</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85</a:t>
            </a:fld>
            <a:endParaRPr lang="en-US" altLang="ja-JP" dirty="0"/>
          </a:p>
        </p:txBody>
      </p:sp>
      <p:pic>
        <p:nvPicPr>
          <p:cNvPr id="10" name="図 9"/>
          <p:cNvPicPr>
            <a:picLocks noChangeAspect="1"/>
          </p:cNvPicPr>
          <p:nvPr/>
        </p:nvPicPr>
        <p:blipFill>
          <a:blip r:embed="rId3"/>
          <a:stretch>
            <a:fillRect/>
          </a:stretch>
        </p:blipFill>
        <p:spPr>
          <a:xfrm>
            <a:off x="246389" y="1082635"/>
            <a:ext cx="8553954" cy="4746703"/>
          </a:xfrm>
          <a:prstGeom prst="rect">
            <a:avLst/>
          </a:prstGeom>
        </p:spPr>
      </p:pic>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33491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87078655"/>
              </p:ext>
            </p:extLst>
          </p:nvPr>
        </p:nvGraphicFramePr>
        <p:xfrm>
          <a:off x="110102" y="1020064"/>
          <a:ext cx="8709286" cy="554937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889800">
                <a:tc>
                  <a:txBody>
                    <a:bodyPr/>
                    <a:lstStyle/>
                    <a:p>
                      <a:pPr algn="ctr">
                        <a:lnSpc>
                          <a:spcPct val="100000"/>
                        </a:lnSpc>
                      </a:pP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目的別に金融商品を活用</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しながら、自分に合った資産形成を行い、将来に向けて準備しましょう。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28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お金を預けると利子をもらえ、お金を借りると利子を払わなくてはいけません。</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利子は金額</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利率は％</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で示されます。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559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600"/>
                        </a:spcBef>
                      </a:pPr>
                      <a:r>
                        <a:rPr lang="ja-JP" altLang="en-US" sz="2000" b="0" dirty="0" smtClean="0">
                          <a:solidFill>
                            <a:schemeClr val="tx1"/>
                          </a:solidFill>
                          <a:latin typeface="Meiryo UI" panose="020B0604030504040204" pitchFamily="50" charset="-128"/>
                          <a:ea typeface="Meiryo UI" panose="020B0604030504040204" pitchFamily="50" charset="-128"/>
                        </a:rPr>
                        <a:t>元本のみに利子がつくことを</a:t>
                      </a:r>
                      <a:r>
                        <a:rPr lang="ja-JP" altLang="en-US" sz="2000" b="1" dirty="0" smtClean="0">
                          <a:solidFill>
                            <a:srgbClr val="00B0F0"/>
                          </a:solidFill>
                          <a:latin typeface="Meiryo UI" panose="020B0604030504040204" pitchFamily="50" charset="-128"/>
                          <a:ea typeface="Meiryo UI" panose="020B0604030504040204" pitchFamily="50" charset="-128"/>
                        </a:rPr>
                        <a:t>「単利」</a:t>
                      </a:r>
                      <a:r>
                        <a:rPr lang="ja-JP" altLang="en-US" sz="2000" b="0" dirty="0" smtClean="0">
                          <a:solidFill>
                            <a:schemeClr val="tx1"/>
                          </a:solidFill>
                          <a:latin typeface="Meiryo UI" panose="020B0604030504040204" pitchFamily="50" charset="-128"/>
                          <a:ea typeface="Meiryo UI" panose="020B0604030504040204" pitchFamily="50" charset="-128"/>
                        </a:rPr>
                        <a:t>、利子も運用すれば利子にも利子がつくことを</a:t>
                      </a:r>
                      <a:r>
                        <a:rPr lang="ja-JP" altLang="en-US" sz="2000" b="1" dirty="0" smtClean="0">
                          <a:solidFill>
                            <a:srgbClr val="00B0F0"/>
                          </a:solidFill>
                          <a:latin typeface="Meiryo UI" panose="020B0604030504040204" pitchFamily="50" charset="-128"/>
                          <a:ea typeface="Meiryo UI" panose="020B0604030504040204" pitchFamily="50" charset="-128"/>
                        </a:rPr>
                        <a:t>「複利」</a:t>
                      </a:r>
                      <a:r>
                        <a:rPr lang="ja-JP" altLang="en-US" sz="2000" b="0" dirty="0" smtClean="0">
                          <a:solidFill>
                            <a:schemeClr val="tx1"/>
                          </a:solidFill>
                          <a:latin typeface="Meiryo UI" panose="020B0604030504040204" pitchFamily="50" charset="-128"/>
                          <a:ea typeface="Meiryo UI" panose="020B0604030504040204" pitchFamily="50" charset="-128"/>
                        </a:rPr>
                        <a:t>といいます。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811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金融商品の３つの基準</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「収益性」「安全性」「流動性」</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を全て満たす商品はありません。目的に応じて使い分けましょう。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57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「預貯金」「債券」「株式」「投資信託」</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の特徴を知りましょう。</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138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投資とは自分の資金を経済活動に提供することで、利益の一部を受け取ることです。経済活動により、</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私たちの生活がより豊かで便利に</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なります。</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124230"/>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86</a:t>
            </a:fld>
            <a:endParaRPr lang="en-US" altLang="ja-JP" dirty="0"/>
          </a:p>
        </p:txBody>
      </p:sp>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98670033"/>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まとめ①（</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76985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521790172"/>
              </p:ext>
            </p:extLst>
          </p:nvPr>
        </p:nvGraphicFramePr>
        <p:xfrm>
          <a:off x="103517" y="1123580"/>
          <a:ext cx="8735683" cy="5369295"/>
        </p:xfrm>
        <a:graphic>
          <a:graphicData uri="http://schemas.openxmlformats.org/drawingml/2006/table">
            <a:tbl>
              <a:tblPr firstRow="1" bandRow="1">
                <a:tableStyleId>{5C22544A-7EE6-4342-B048-85BDC9FD1C3A}</a:tableStyleId>
              </a:tblPr>
              <a:tblGrid>
                <a:gridCol w="1085179">
                  <a:extLst>
                    <a:ext uri="{9D8B030D-6E8A-4147-A177-3AD203B41FA5}">
                      <a16:colId xmlns:a16="http://schemas.microsoft.com/office/drawing/2014/main" val="20000"/>
                    </a:ext>
                  </a:extLst>
                </a:gridCol>
                <a:gridCol w="7650504">
                  <a:extLst>
                    <a:ext uri="{9D8B030D-6E8A-4147-A177-3AD203B41FA5}">
                      <a16:colId xmlns:a16="http://schemas.microsoft.com/office/drawing/2014/main" val="20001"/>
                    </a:ext>
                  </a:extLst>
                </a:gridCol>
              </a:tblGrid>
              <a:tr h="815601">
                <a:tc>
                  <a:txBody>
                    <a:bodyPr/>
                    <a:lstStyle/>
                    <a:p>
                      <a:pPr algn="ctr">
                        <a:lnSpc>
                          <a:spcPct val="100000"/>
                        </a:lnSpc>
                        <a:spcBef>
                          <a:spcPts val="0"/>
                        </a:spcBef>
                      </a:pP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spcBef>
                          <a:spcPts val="0"/>
                        </a:spcBef>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お金を運用した結果、得られる利益や損失のことを</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「リターン」</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といいます。このリターンの不確実性の大きさを</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「リスク」</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といいます。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850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spcBef>
                          <a:spcPts val="0"/>
                        </a:spcBef>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リスク・リターンの関係</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を理解しましょう。金融商品は自分の意思で選ぶため、</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利益・損失は自己責任</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5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pPr>
                      <a:r>
                        <a:rPr lang="ja-JP" altLang="en-US" sz="2000" b="0" dirty="0" smtClean="0">
                          <a:solidFill>
                            <a:schemeClr val="tx1"/>
                          </a:solidFill>
                          <a:latin typeface="Meiryo UI" panose="020B0604030504040204" pitchFamily="50" charset="-128"/>
                          <a:ea typeface="Meiryo UI" panose="020B0604030504040204" pitchFamily="50" charset="-128"/>
                        </a:rPr>
                        <a:t>投資を通じて、社会課題の解決（</a:t>
                      </a:r>
                      <a:r>
                        <a:rPr lang="en-US" altLang="ja-JP" sz="2000" b="1" dirty="0" smtClean="0">
                          <a:solidFill>
                            <a:srgbClr val="00B0F0"/>
                          </a:solidFill>
                          <a:latin typeface="Meiryo UI" panose="020B0604030504040204" pitchFamily="50" charset="-128"/>
                          <a:ea typeface="Meiryo UI" panose="020B0604030504040204" pitchFamily="50" charset="-128"/>
                        </a:rPr>
                        <a:t>SDG</a:t>
                      </a:r>
                      <a:r>
                        <a:rPr lang="ja-JP" altLang="en-US" sz="2000" b="1" dirty="0" smtClean="0">
                          <a:solidFill>
                            <a:srgbClr val="00B0F0"/>
                          </a:solidFill>
                          <a:latin typeface="Meiryo UI" panose="020B0604030504040204" pitchFamily="50" charset="-128"/>
                          <a:ea typeface="Meiryo UI" panose="020B0604030504040204" pitchFamily="50" charset="-128"/>
                        </a:rPr>
                        <a:t>ｓ</a:t>
                      </a:r>
                      <a:r>
                        <a:rPr lang="ja-JP" altLang="en-US" sz="2000" b="0" dirty="0" smtClean="0">
                          <a:solidFill>
                            <a:schemeClr val="tx1"/>
                          </a:solidFill>
                          <a:latin typeface="Meiryo UI" panose="020B0604030504040204" pitchFamily="50" charset="-128"/>
                          <a:ea typeface="Meiryo UI" panose="020B0604030504040204" pitchFamily="50" charset="-128"/>
                        </a:rPr>
                        <a:t>）に貢献することも考えれます。</a:t>
                      </a:r>
                      <a:r>
                        <a:rPr lang="en-US" altLang="ja-JP" sz="2000" b="1" dirty="0" smtClean="0">
                          <a:solidFill>
                            <a:srgbClr val="00B0F0"/>
                          </a:solidFill>
                          <a:latin typeface="Meiryo UI" panose="020B0604030504040204" pitchFamily="50" charset="-128"/>
                          <a:ea typeface="Meiryo UI" panose="020B0604030504040204" pitchFamily="50" charset="-128"/>
                        </a:rPr>
                        <a:t>ESG</a:t>
                      </a:r>
                      <a:r>
                        <a:rPr lang="ja-JP" altLang="en-US" sz="2000" b="1" dirty="0" smtClean="0">
                          <a:solidFill>
                            <a:srgbClr val="00B0F0"/>
                          </a:solidFill>
                          <a:latin typeface="Meiryo UI" panose="020B0604030504040204" pitchFamily="50" charset="-128"/>
                          <a:ea typeface="Meiryo UI" panose="020B0604030504040204" pitchFamily="50" charset="-128"/>
                        </a:rPr>
                        <a:t>投資</a:t>
                      </a:r>
                      <a:r>
                        <a:rPr lang="ja-JP" altLang="en-US" sz="2000" b="0" dirty="0" smtClean="0">
                          <a:solidFill>
                            <a:schemeClr val="tx1"/>
                          </a:solidFill>
                          <a:latin typeface="Meiryo UI" panose="020B0604030504040204" pitchFamily="50" charset="-128"/>
                          <a:ea typeface="Meiryo UI" panose="020B0604030504040204" pitchFamily="50" charset="-128"/>
                        </a:rPr>
                        <a:t>とも呼ばれます。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899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投資運用商品は</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元本割れ</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の可能性がありますが、工夫することで、元本割れリスクの軽減が期待できます。</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「長期」「積立」「分散」</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「非課税制度」</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がキーワードです。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15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spcBef>
                          <a:spcPts val="0"/>
                        </a:spcBef>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代表的な「非課税制度」として、</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kern="1200" dirty="0" err="1"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iDeCo</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（個人型確定拠出年金）」</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があります。</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475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spcBef>
                          <a:spcPts val="0"/>
                        </a:spcBef>
                      </a:pP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「新しい</a:t>
                      </a:r>
                      <a:r>
                        <a:rPr kumimoji="1" lang="en-US" altLang="ja-JP"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が始まります。</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063462"/>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87</a:t>
            </a:fld>
            <a:endParaRPr lang="en-US" altLang="ja-JP" dirty="0"/>
          </a:p>
        </p:txBody>
      </p:sp>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66483996"/>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まとめ②（</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11647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4923" y="3164092"/>
            <a:ext cx="2095308" cy="555672"/>
            <a:chOff x="1202980" y="1071736"/>
            <a:chExt cx="1297911" cy="171262"/>
          </a:xfrm>
        </p:grpSpPr>
        <p:sp>
          <p:nvSpPr>
            <p:cNvPr id="9" name="テキスト ボックス 8"/>
            <p:cNvSpPr txBox="1"/>
            <p:nvPr/>
          </p:nvSpPr>
          <p:spPr>
            <a:xfrm>
              <a:off x="1615171" y="1081303"/>
              <a:ext cx="885720" cy="161695"/>
            </a:xfrm>
            <a:prstGeom prst="rect">
              <a:avLst/>
            </a:prstGeom>
            <a:noFill/>
          </p:spPr>
          <p:txBody>
            <a:bodyPr wrap="none" lIns="0" tIns="0" rIns="0" bIns="0" rtlCol="0">
              <a:spAutoFit/>
            </a:bodyPr>
            <a:lstStyle/>
            <a:p>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5</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88</a:t>
            </a:fld>
            <a:endParaRPr lang="en-US" altLang="ja-JP" dirty="0"/>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7495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0"/>
            <a:ext cx="8624236" cy="1232283"/>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就職先から月給は</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万円と言われた。毎月</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万円までなら使って良い。〇か</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a:t>
            </a:fld>
            <a:endParaRPr lang="en-US" altLang="ja-JP" dirty="0"/>
          </a:p>
        </p:txBody>
      </p:sp>
      <p:grpSp>
        <p:nvGrpSpPr>
          <p:cNvPr id="5" name="グループ化 4"/>
          <p:cNvGrpSpPr/>
          <p:nvPr/>
        </p:nvGrpSpPr>
        <p:grpSpPr>
          <a:xfrm>
            <a:off x="2006126" y="3225417"/>
            <a:ext cx="5004274" cy="3143250"/>
            <a:chOff x="1861747" y="3225417"/>
            <a:chExt cx="5004274" cy="314325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47" y="3225417"/>
              <a:ext cx="2447925" cy="314325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621" y="3225417"/>
              <a:ext cx="2438400" cy="3143250"/>
            </a:xfrm>
            <a:prstGeom prst="rect">
              <a:avLst/>
            </a:prstGeom>
          </p:spPr>
        </p:pic>
      </p:grpSp>
      <p:sp>
        <p:nvSpPr>
          <p:cNvPr id="12" name="正方形/長方形 11"/>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3" name="星 5 1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62883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0"/>
            <a:ext cx="8624236" cy="2483567"/>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lnSpc>
                <a:spcPct val="100000"/>
              </a:lnSpc>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友達と海外旅行に行くので、金利</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16</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万円を借りた</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。毎月</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円ずつ返済する場合、返済には何年かかり、 総額いくら返すことになるでしょうか？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1071563" indent="7938">
              <a:lnSpc>
                <a:spcPct val="100000"/>
              </a:lnSpc>
              <a:spcBef>
                <a:spcPts val="600"/>
              </a:spcBef>
              <a:spcAft>
                <a:spcPts val="0"/>
              </a:spcAft>
              <a:buFontTx/>
              <a:buNone/>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①　１年、 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1071563" indent="7938">
              <a:lnSpc>
                <a:spcPct val="100000"/>
              </a:lnSpc>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②　３年、 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25</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1071563" indent="7938">
              <a:lnSpc>
                <a:spcPct val="100000"/>
              </a:lnSpc>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③　５年、 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89</a:t>
            </a:fld>
            <a:endParaRPr lang="en-US" altLang="ja-JP" dirty="0"/>
          </a:p>
        </p:txBody>
      </p:sp>
      <p:sp>
        <p:nvSpPr>
          <p:cNvPr id="11" name="正方形/長方形 10"/>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2536080" y="3599171"/>
            <a:ext cx="4110339" cy="2957872"/>
            <a:chOff x="2438903" y="3345943"/>
            <a:chExt cx="3820777" cy="2900820"/>
          </a:xfrm>
        </p:grpSpPr>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903" y="3347320"/>
              <a:ext cx="1775909" cy="2899443"/>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28" y="3345943"/>
              <a:ext cx="1776752" cy="2900820"/>
            </a:xfrm>
            <a:prstGeom prst="rect">
              <a:avLst/>
            </a:prstGeom>
          </p:spPr>
        </p:pic>
      </p:grpSp>
      <p:sp>
        <p:nvSpPr>
          <p:cNvPr id="20" name="星 5 19"/>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45542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180280516"/>
              </p:ext>
            </p:extLst>
          </p:nvPr>
        </p:nvGraphicFramePr>
        <p:xfrm>
          <a:off x="317990" y="477324"/>
          <a:ext cx="3744343" cy="622592"/>
        </p:xfrm>
        <a:graphic>
          <a:graphicData uri="http://schemas.openxmlformats.org/drawingml/2006/table">
            <a:tbl>
              <a:tblPr firstRow="1" bandRow="1">
                <a:tableStyleId>{5C22544A-7EE6-4342-B048-85BDC9FD1C3A}</a:tableStyleId>
              </a:tblPr>
              <a:tblGrid>
                <a:gridCol w="1151046">
                  <a:extLst>
                    <a:ext uri="{9D8B030D-6E8A-4147-A177-3AD203B41FA5}">
                      <a16:colId xmlns:a16="http://schemas.microsoft.com/office/drawing/2014/main" val="20000"/>
                    </a:ext>
                  </a:extLst>
                </a:gridCol>
                <a:gridCol w="2593297">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「借りる」とは</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0137083"/>
              </p:ext>
            </p:extLst>
          </p:nvPr>
        </p:nvGraphicFramePr>
        <p:xfrm>
          <a:off x="317990" y="1158140"/>
          <a:ext cx="8569978" cy="5498692"/>
        </p:xfrm>
        <a:graphic>
          <a:graphicData uri="http://schemas.openxmlformats.org/drawingml/2006/table">
            <a:tbl>
              <a:tblPr firstRow="1" bandRow="1">
                <a:tableStyleId>{5C22544A-7EE6-4342-B048-85BDC9FD1C3A}</a:tableStyleId>
              </a:tblPr>
              <a:tblGrid>
                <a:gridCol w="1073174">
                  <a:extLst>
                    <a:ext uri="{9D8B030D-6E8A-4147-A177-3AD203B41FA5}">
                      <a16:colId xmlns:a16="http://schemas.microsoft.com/office/drawing/2014/main" val="20000"/>
                    </a:ext>
                  </a:extLst>
                </a:gridCol>
                <a:gridCol w="7496804">
                  <a:extLst>
                    <a:ext uri="{9D8B030D-6E8A-4147-A177-3AD203B41FA5}">
                      <a16:colId xmlns:a16="http://schemas.microsoft.com/office/drawing/2014/main" val="20001"/>
                    </a:ext>
                  </a:extLst>
                </a:gridCol>
              </a:tblGrid>
              <a:tr h="816964">
                <a:tc>
                  <a:txBody>
                    <a:bodyPr/>
                    <a:lstStyle/>
                    <a:p>
                      <a:pPr algn="ctr">
                        <a:lnSpc>
                          <a:spcPct val="15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50000"/>
                        </a:lnSpc>
                        <a:buNone/>
                      </a:pP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お金を「借りる」とは、</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将来の収入の先取り</a:t>
                      </a: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endPar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353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72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住宅のような高額のものは、必要な金額を貯めるのに時間がかかることが多いので、多くの人が</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住宅ローン</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を利用します。</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8046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お金を「借りる」と一般的に</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利子（金利）</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が発生します。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1261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消費者ローンやカードローン</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などローンを利用する際は</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借り過ぎに注意</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が必要です。</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1261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後払い（クレジットカード）</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も、分割払いやリボ払いでは手数料（実質的には金利）が発生します。</a:t>
                      </a: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90</a:t>
            </a:fld>
            <a:endParaRPr lang="en-US" altLang="ja-JP" dirty="0"/>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2537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6" y="417364"/>
          <a:ext cx="6467277" cy="622592"/>
        </p:xfrm>
        <a:graphic>
          <a:graphicData uri="http://schemas.openxmlformats.org/drawingml/2006/table">
            <a:tbl>
              <a:tblPr firstRow="1" bandRow="1">
                <a:tableStyleId>{5C22544A-7EE6-4342-B048-85BDC9FD1C3A}</a:tableStyleId>
              </a:tblPr>
              <a:tblGrid>
                <a:gridCol w="1159291">
                  <a:extLst>
                    <a:ext uri="{9D8B030D-6E8A-4147-A177-3AD203B41FA5}">
                      <a16:colId xmlns:a16="http://schemas.microsoft.com/office/drawing/2014/main" val="20000"/>
                    </a:ext>
                  </a:extLst>
                </a:gridCol>
                <a:gridCol w="5307986">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後払い（クレジットカード）の仕組み</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
          <p:cNvSpPr txBox="1">
            <a:spLocks noChangeArrowheads="1"/>
          </p:cNvSpPr>
          <p:nvPr/>
        </p:nvSpPr>
        <p:spPr bwMode="auto">
          <a:xfrm>
            <a:off x="543628" y="6428829"/>
            <a:ext cx="3768490" cy="26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p>
            <a:pPr>
              <a:spcBef>
                <a:spcPct val="20000"/>
              </a:spcBef>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）金融庁「基礎から学べる金融ガイド」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69269" y="1999280"/>
            <a:ext cx="2624860" cy="35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91</a:t>
            </a:fld>
            <a:endParaRPr lang="en-US" altLang="ja-JP" dirty="0"/>
          </a:p>
        </p:txBody>
      </p:sp>
      <p:pic>
        <p:nvPicPr>
          <p:cNvPr id="8" name="図 7"/>
          <p:cNvPicPr>
            <a:picLocks noChangeAspect="1"/>
          </p:cNvPicPr>
          <p:nvPr/>
        </p:nvPicPr>
        <p:blipFill>
          <a:blip r:embed="rId3"/>
          <a:stretch>
            <a:fillRect/>
          </a:stretch>
        </p:blipFill>
        <p:spPr>
          <a:xfrm>
            <a:off x="543628" y="981953"/>
            <a:ext cx="7967326" cy="5446876"/>
          </a:xfrm>
          <a:prstGeom prst="rect">
            <a:avLst/>
          </a:prstGeom>
        </p:spPr>
      </p:pic>
      <p:sp>
        <p:nvSpPr>
          <p:cNvPr id="14" name="正方形/長方形 13"/>
          <p:cNvSpPr/>
          <p:nvPr/>
        </p:nvSpPr>
        <p:spPr>
          <a:xfrm>
            <a:off x="317986" y="923833"/>
            <a:ext cx="5544657" cy="114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2600"/>
              </a:lnSpc>
            </a:pPr>
            <a:r>
              <a:rPr kumimoji="1" lang="ja-JP" altLang="en-US" sz="2200" dirty="0" smtClean="0">
                <a:solidFill>
                  <a:schemeClr val="tx1"/>
                </a:solidFill>
                <a:latin typeface="Meiryo UI" panose="020B0604030504040204" pitchFamily="50" charset="-128"/>
                <a:ea typeface="Meiryo UI" panose="020B0604030504040204" pitchFamily="50" charset="-128"/>
              </a:rPr>
              <a:t>クレジットとは、ショッピングなどの代金を</a:t>
            </a:r>
            <a:r>
              <a:rPr kumimoji="1" lang="ja-JP" altLang="en-US" sz="2200" b="1" dirty="0" smtClean="0">
                <a:solidFill>
                  <a:srgbClr val="00B0F0"/>
                </a:solidFill>
                <a:latin typeface="Meiryo UI" panose="020B0604030504040204" pitchFamily="50" charset="-128"/>
                <a:ea typeface="Meiryo UI" panose="020B0604030504040204" pitchFamily="50" charset="-128"/>
              </a:rPr>
              <a:t>後払い</a:t>
            </a:r>
            <a:r>
              <a:rPr kumimoji="1" lang="ja-JP" altLang="en-US" sz="2200" dirty="0" smtClean="0">
                <a:solidFill>
                  <a:schemeClr val="tx1"/>
                </a:solidFill>
                <a:latin typeface="Meiryo UI" panose="020B0604030504040204" pitchFamily="50" charset="-128"/>
                <a:ea typeface="Meiryo UI" panose="020B0604030504040204" pitchFamily="50" charset="-128"/>
              </a:rPr>
              <a:t>にすること、カード会社に立て替えてもらうことです。</a:t>
            </a:r>
            <a:endParaRPr kumimoji="1" lang="en-US" altLang="ja-JP" sz="2200" dirty="0" smtClean="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543627" y="2122745"/>
            <a:ext cx="3160468" cy="349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つまり「</a:t>
            </a:r>
            <a:r>
              <a:rPr lang="ja-JP" altLang="en-US" sz="2200" b="1" dirty="0" smtClean="0">
                <a:solidFill>
                  <a:srgbClr val="00B0F0"/>
                </a:solidFill>
                <a:latin typeface="Meiryo UI" panose="020B0604030504040204" pitchFamily="50" charset="-128"/>
                <a:ea typeface="Meiryo UI" panose="020B0604030504040204" pitchFamily="50" charset="-128"/>
              </a:rPr>
              <a:t>借金</a:t>
            </a:r>
            <a:r>
              <a:rPr lang="ja-JP" altLang="en-US" sz="2200" dirty="0" smtClean="0">
                <a:solidFill>
                  <a:schemeClr val="tx1"/>
                </a:solidFill>
                <a:latin typeface="Meiryo UI" panose="020B0604030504040204" pitchFamily="50" charset="-128"/>
                <a:ea typeface="Meiryo UI" panose="020B0604030504040204" pitchFamily="50" charset="-128"/>
              </a:rPr>
              <a:t>」になります。</a:t>
            </a:r>
            <a:endParaRPr kumimoji="1" lang="en-US" altLang="ja-JP" sz="22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09029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06931516"/>
              </p:ext>
            </p:extLst>
          </p:nvPr>
        </p:nvGraphicFramePr>
        <p:xfrm>
          <a:off x="317989" y="417364"/>
          <a:ext cx="356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37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クレジットカード</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700161522"/>
              </p:ext>
            </p:extLst>
          </p:nvPr>
        </p:nvGraphicFramePr>
        <p:xfrm>
          <a:off x="562058" y="1012042"/>
          <a:ext cx="8124923" cy="5321142"/>
        </p:xfrm>
        <a:graphic>
          <a:graphicData uri="http://schemas.openxmlformats.org/drawingml/2006/table">
            <a:tbl>
              <a:tblPr firstRow="1" bandRow="1">
                <a:tableStyleId>{5C22544A-7EE6-4342-B048-85BDC9FD1C3A}</a:tableStyleId>
              </a:tblPr>
              <a:tblGrid>
                <a:gridCol w="996923">
                  <a:extLst>
                    <a:ext uri="{9D8B030D-6E8A-4147-A177-3AD203B41FA5}">
                      <a16:colId xmlns:a16="http://schemas.microsoft.com/office/drawing/2014/main" val="20000"/>
                    </a:ext>
                  </a:extLst>
                </a:gridCol>
                <a:gridCol w="7128000">
                  <a:extLst>
                    <a:ext uri="{9D8B030D-6E8A-4147-A177-3AD203B41FA5}">
                      <a16:colId xmlns:a16="http://schemas.microsoft.com/office/drawing/2014/main" val="20001"/>
                    </a:ext>
                  </a:extLst>
                </a:gridCol>
              </a:tblGrid>
              <a:tr h="500063">
                <a:tc>
                  <a:txBody>
                    <a:bodyPr/>
                    <a:lstStyle/>
                    <a:p>
                      <a:pPr algn="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B="180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クレジットカードを使うことは、</a:t>
                      </a: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お金を借りること</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p>
                  </a:txBody>
                  <a:tcPr marL="166154" marR="84406" marB="72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1517">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25553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使い方は、</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クレジット</a:t>
                      </a:r>
                      <a:r>
                        <a:rPr lang="ja-JP" altLang="en-US"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キャッシング</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に大別されます。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211517">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115373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手数料（金利）　　</a:t>
                      </a:r>
                      <a:r>
                        <a:rPr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を知りましょう。</a:t>
                      </a:r>
                      <a:r>
                        <a:rPr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（手数料の一般的な例は以下の通り）</a:t>
                      </a:r>
                      <a:endParaRPr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211517">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7465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リボ払い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は、いくら使っても毎月の返済額が一定ですが、 借入額が　なかなか減らず、支払う金利が大きくなりがちです。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21151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71259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自分のルール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を定めましょう。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─例：「１回払いだけにする」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（ポイントを貯めるために使う）</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11" name="正方形/長方形 10"/>
          <p:cNvSpPr/>
          <p:nvPr/>
        </p:nvSpPr>
        <p:spPr>
          <a:xfrm>
            <a:off x="1698164" y="2138959"/>
            <a:ext cx="7126517" cy="877163"/>
          </a:xfrm>
          <a:prstGeom prst="rect">
            <a:avLst/>
          </a:prstGeom>
        </p:spPr>
        <p:txBody>
          <a:bodyPr wrap="square">
            <a:spAutoFit/>
          </a:bodyPr>
          <a:lstStyle/>
          <a:p>
            <a:pPr marL="285750" indent="-285750">
              <a:lnSpc>
                <a:spcPct val="100000"/>
              </a:lnSpc>
              <a:buFont typeface="Wingdings" panose="05000000000000000000" pitchFamily="2" charset="2"/>
              <a:buChar char="ü"/>
            </a:pP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クレジット</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とは、</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物やサービスを買う</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ためにカードでお金を</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借りる</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こと。１回</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払い</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一括払い</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払い、･</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払い、･･</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回払い、･</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払い、リボ払い、などがあります。</a:t>
            </a:r>
          </a:p>
          <a:p>
            <a:pPr marL="285750" indent="-285750">
              <a:lnSpc>
                <a:spcPct val="100000"/>
              </a:lnSpc>
              <a:buFont typeface="Wingdings" panose="05000000000000000000" pitchFamily="2" charset="2"/>
              <a:buChar char="ü"/>
            </a:pP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キャッシング</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とは、クレジットカードを使いお金を</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引出す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（借りる）こと</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23989747"/>
              </p:ext>
            </p:extLst>
          </p:nvPr>
        </p:nvGraphicFramePr>
        <p:xfrm>
          <a:off x="1741066" y="3662999"/>
          <a:ext cx="6488540" cy="648000"/>
        </p:xfrm>
        <a:graphic>
          <a:graphicData uri="http://schemas.openxmlformats.org/drawingml/2006/table">
            <a:tbl>
              <a:tblPr firstRow="1" bandRow="1">
                <a:tableStyleId>{5C22544A-7EE6-4342-B048-85BDC9FD1C3A}</a:tableStyleId>
              </a:tblPr>
              <a:tblGrid>
                <a:gridCol w="1297708">
                  <a:extLst>
                    <a:ext uri="{9D8B030D-6E8A-4147-A177-3AD203B41FA5}">
                      <a16:colId xmlns:a16="http://schemas.microsoft.com/office/drawing/2014/main" val="20000"/>
                    </a:ext>
                  </a:extLst>
                </a:gridCol>
                <a:gridCol w="1297708">
                  <a:extLst>
                    <a:ext uri="{9D8B030D-6E8A-4147-A177-3AD203B41FA5}">
                      <a16:colId xmlns:a16="http://schemas.microsoft.com/office/drawing/2014/main" val="20001"/>
                    </a:ext>
                  </a:extLst>
                </a:gridCol>
                <a:gridCol w="1297708">
                  <a:extLst>
                    <a:ext uri="{9D8B030D-6E8A-4147-A177-3AD203B41FA5}">
                      <a16:colId xmlns:a16="http://schemas.microsoft.com/office/drawing/2014/main" val="20002"/>
                    </a:ext>
                  </a:extLst>
                </a:gridCol>
                <a:gridCol w="1297708">
                  <a:extLst>
                    <a:ext uri="{9D8B030D-6E8A-4147-A177-3AD203B41FA5}">
                      <a16:colId xmlns:a16="http://schemas.microsoft.com/office/drawing/2014/main" val="20003"/>
                    </a:ext>
                  </a:extLst>
                </a:gridCol>
                <a:gridCol w="1297708">
                  <a:extLst>
                    <a:ext uri="{9D8B030D-6E8A-4147-A177-3AD203B41FA5}">
                      <a16:colId xmlns:a16="http://schemas.microsoft.com/office/drawing/2014/main" val="20004"/>
                    </a:ext>
                  </a:extLst>
                </a:gridCol>
              </a:tblGrid>
              <a:tr h="324000">
                <a:tc>
                  <a:txBody>
                    <a:bodyPr/>
                    <a:lstStyle/>
                    <a:p>
                      <a:pPr algn="ct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リボ払い</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キャッシング</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4000">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なし</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4413956" y="1006432"/>
            <a:ext cx="1851378" cy="461665"/>
          </a:xfrm>
          <a:prstGeom prst="rect">
            <a:avLst/>
          </a:prstGeom>
          <a:noFill/>
        </p:spPr>
        <p:txBody>
          <a:bodyPr wrap="square" rtlCol="0">
            <a:spAutoFit/>
          </a:bodyPr>
          <a:lstStyle/>
          <a:p>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お金を借りること</a:t>
            </a:r>
            <a:endParaRPr kumimoji="1" lang="ja-JP" altLang="en-US" sz="2000" dirty="0"/>
          </a:p>
        </p:txBody>
      </p:sp>
      <p:sp>
        <p:nvSpPr>
          <p:cNvPr id="12" name="テキスト ボックス 11"/>
          <p:cNvSpPr txBox="1"/>
          <p:nvPr/>
        </p:nvSpPr>
        <p:spPr>
          <a:xfrm>
            <a:off x="2704489" y="1751865"/>
            <a:ext cx="2556933" cy="461665"/>
          </a:xfrm>
          <a:prstGeom prst="rect">
            <a:avLst/>
          </a:prstGeom>
          <a:noFill/>
        </p:spPr>
        <p:txBody>
          <a:bodyPr wrap="square" rtlCol="0">
            <a:spAutoFit/>
          </a:bodyPr>
          <a:lstStyle/>
          <a:p>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クレジット</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キャッシング</a:t>
            </a:r>
            <a:endParaRPr kumimoji="1" lang="ja-JP" altLang="en-US" sz="2000" dirty="0"/>
          </a:p>
        </p:txBody>
      </p:sp>
      <p:sp>
        <p:nvSpPr>
          <p:cNvPr id="13" name="テキスト ボックス 12"/>
          <p:cNvSpPr txBox="1"/>
          <p:nvPr/>
        </p:nvSpPr>
        <p:spPr>
          <a:xfrm>
            <a:off x="1662042" y="3247530"/>
            <a:ext cx="2341921" cy="461665"/>
          </a:xfrm>
          <a:prstGeom prst="rect">
            <a:avLst/>
          </a:prstGeom>
          <a:noFill/>
        </p:spPr>
        <p:txBody>
          <a:bodyPr wrap="square" rtlCol="0">
            <a:spAutoFit/>
          </a:bodyPr>
          <a:lstStyle/>
          <a:p>
            <a:r>
              <a:rPr lang="zh-CN"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手数料（金利</a:t>
            </a:r>
            <a:r>
              <a:rPr lang="zh-CN"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p>
        </p:txBody>
      </p:sp>
      <p:sp>
        <p:nvSpPr>
          <p:cNvPr id="14" name="テキスト ボックス 13"/>
          <p:cNvSpPr txBox="1"/>
          <p:nvPr/>
        </p:nvSpPr>
        <p:spPr>
          <a:xfrm>
            <a:off x="1625944" y="4620906"/>
            <a:ext cx="1101123" cy="461665"/>
          </a:xfrm>
          <a:prstGeom prst="rect">
            <a:avLst/>
          </a:prstGeom>
          <a:noFill/>
        </p:spPr>
        <p:txBody>
          <a:bodyPr wrap="square" rtlCol="0">
            <a:spAutoFit/>
          </a:bodyPr>
          <a:lstStyle/>
          <a:p>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リボ払い</a:t>
            </a:r>
            <a:endParaRPr kumimoji="1" lang="ja-JP" altLang="en-US" sz="2000" dirty="0"/>
          </a:p>
        </p:txBody>
      </p:sp>
      <p:sp>
        <p:nvSpPr>
          <p:cNvPr id="15" name="テキスト ボックス 14"/>
          <p:cNvSpPr txBox="1"/>
          <p:nvPr/>
        </p:nvSpPr>
        <p:spPr>
          <a:xfrm>
            <a:off x="1625944" y="5584789"/>
            <a:ext cx="1595202" cy="461665"/>
          </a:xfrm>
          <a:prstGeom prst="rect">
            <a:avLst/>
          </a:prstGeom>
          <a:noFill/>
        </p:spPr>
        <p:txBody>
          <a:bodyPr wrap="square" rtlCol="0">
            <a:spAutoFit/>
          </a:bodyPr>
          <a:lstStyle/>
          <a:p>
            <a:r>
              <a:rPr lang="ja-JP" altLang="en-US" sz="2000" b="1" u="sng"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自分のルール</a:t>
            </a:r>
            <a:endParaRPr kumimoji="1" lang="ja-JP" altLang="en-US" sz="2000" dirty="0"/>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92</a:t>
            </a:fld>
            <a:endParaRPr lang="en-US" altLang="ja-JP" dirty="0"/>
          </a:p>
        </p:txBody>
      </p:sp>
      <p:sp>
        <p:nvSpPr>
          <p:cNvPr id="18" name="正方形/長方形 1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136073" y="6333184"/>
            <a:ext cx="5569527" cy="461665"/>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rPr>
              <a:t>*利息制限法により、上限金利が定められています。</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0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946731843"/>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借金シミュレーターを使ってみよう！（１）</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93</a:t>
            </a:fld>
            <a:endParaRPr lang="en-US" altLang="ja-JP" dirty="0"/>
          </a:p>
        </p:txBody>
      </p:sp>
      <p:sp>
        <p:nvSpPr>
          <p:cNvPr id="19" name="正方形/長方形 18"/>
          <p:cNvSpPr/>
          <p:nvPr/>
        </p:nvSpPr>
        <p:spPr>
          <a:xfrm>
            <a:off x="4467497" y="1750423"/>
            <a:ext cx="4151847" cy="2640723"/>
          </a:xfrm>
          <a:prstGeom prst="rect">
            <a:avLst/>
          </a:prstGeom>
        </p:spPr>
        <p:txBody>
          <a:bodyPr wrap="square">
            <a:spAutoFit/>
          </a:bodyPr>
          <a:lstStyle/>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借金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種類</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：クレジットカードを選択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借金金額：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万円を選択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分割・リボ払い：リボ払いを選択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返済手段・金利：</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月額返済金額：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5000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513841" y="1082636"/>
            <a:ext cx="3953656" cy="5568066"/>
          </a:xfrm>
          <a:prstGeom prst="rect">
            <a:avLst/>
          </a:prstGeom>
        </p:spPr>
      </p:pic>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815" y="5058933"/>
            <a:ext cx="1532528" cy="1532528"/>
          </a:xfrm>
          <a:prstGeom prst="rect">
            <a:avLst/>
          </a:prstGeom>
        </p:spPr>
      </p:pic>
    </p:spTree>
    <p:extLst>
      <p:ext uri="{BB962C8B-B14F-4D97-AF65-F5344CB8AC3E}">
        <p14:creationId xmlns:p14="http://schemas.microsoft.com/office/powerpoint/2010/main" val="27822182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686014595"/>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借金シミュレーターを使ってみよう！（２）</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94</a:t>
            </a:fld>
            <a:endParaRPr lang="en-US" altLang="ja-JP" dirty="0"/>
          </a:p>
        </p:txBody>
      </p:sp>
      <p:sp>
        <p:nvSpPr>
          <p:cNvPr id="16" name="正方形/長方形 15"/>
          <p:cNvSpPr/>
          <p:nvPr/>
        </p:nvSpPr>
        <p:spPr>
          <a:xfrm>
            <a:off x="418461" y="4728922"/>
            <a:ext cx="7949493" cy="1643527"/>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棒グラフは毎月の返済額です。元金部分が青、利息部分はオレンジです。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a:latin typeface="Meiryo UI" panose="020B0604030504040204" pitchFamily="50" charset="-128"/>
                <a:ea typeface="Meiryo UI" panose="020B0604030504040204" pitchFamily="50" charset="-128"/>
                <a:cs typeface="Meiryo UI" panose="020B0604030504040204" pitchFamily="50" charset="-128"/>
              </a:rPr>
              <a:t>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円をリボ払いで毎月</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5000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円返済、金利</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だと、</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合計返済金額は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287,670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円、うち利息金額は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87,670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円となります。</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返済回数は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274273" y="1203062"/>
            <a:ext cx="8438590" cy="3341035"/>
            <a:chOff x="180753" y="1435395"/>
            <a:chExt cx="8779271" cy="3534733"/>
          </a:xfrm>
        </p:grpSpPr>
        <p:grpSp>
          <p:nvGrpSpPr>
            <p:cNvPr id="11" name="グループ化 10"/>
            <p:cNvGrpSpPr/>
            <p:nvPr/>
          </p:nvGrpSpPr>
          <p:grpSpPr>
            <a:xfrm>
              <a:off x="180753" y="1435395"/>
              <a:ext cx="8779271" cy="3534733"/>
              <a:chOff x="170121" y="1435395"/>
              <a:chExt cx="8779271" cy="3534733"/>
            </a:xfrm>
          </p:grpSpPr>
          <p:grpSp>
            <p:nvGrpSpPr>
              <p:cNvPr id="8" name="グループ化 7"/>
              <p:cNvGrpSpPr/>
              <p:nvPr/>
            </p:nvGrpSpPr>
            <p:grpSpPr>
              <a:xfrm>
                <a:off x="170121" y="1435395"/>
                <a:ext cx="8779271" cy="3534733"/>
                <a:chOff x="129463" y="1066430"/>
                <a:chExt cx="12328674" cy="4924425"/>
              </a:xfrm>
            </p:grpSpPr>
            <p:pic>
              <p:nvPicPr>
                <p:cNvPr id="3" name="図 2"/>
                <p:cNvPicPr>
                  <a:picLocks noChangeAspect="1"/>
                </p:cNvPicPr>
                <p:nvPr/>
              </p:nvPicPr>
              <p:blipFill>
                <a:blip r:embed="rId3"/>
                <a:stretch>
                  <a:fillRect/>
                </a:stretch>
              </p:blipFill>
              <p:spPr>
                <a:xfrm>
                  <a:off x="129463" y="1123580"/>
                  <a:ext cx="2867025" cy="4867275"/>
                </a:xfrm>
                <a:prstGeom prst="rect">
                  <a:avLst/>
                </a:prstGeom>
              </p:spPr>
            </p:pic>
            <p:pic>
              <p:nvPicPr>
                <p:cNvPr id="4" name="図 3"/>
                <p:cNvPicPr>
                  <a:picLocks noChangeAspect="1"/>
                </p:cNvPicPr>
                <p:nvPr/>
              </p:nvPicPr>
              <p:blipFill>
                <a:blip r:embed="rId4"/>
                <a:stretch>
                  <a:fillRect/>
                </a:stretch>
              </p:blipFill>
              <p:spPr>
                <a:xfrm>
                  <a:off x="3007121" y="1123580"/>
                  <a:ext cx="3067050" cy="4867275"/>
                </a:xfrm>
                <a:prstGeom prst="rect">
                  <a:avLst/>
                </a:prstGeom>
              </p:spPr>
            </p:pic>
            <p:pic>
              <p:nvPicPr>
                <p:cNvPr id="5" name="図 4"/>
                <p:cNvPicPr>
                  <a:picLocks noChangeAspect="1"/>
                </p:cNvPicPr>
                <p:nvPr/>
              </p:nvPicPr>
              <p:blipFill>
                <a:blip r:embed="rId5"/>
                <a:stretch>
                  <a:fillRect/>
                </a:stretch>
              </p:blipFill>
              <p:spPr>
                <a:xfrm>
                  <a:off x="6084804" y="1066430"/>
                  <a:ext cx="3095625" cy="4924425"/>
                </a:xfrm>
                <a:prstGeom prst="rect">
                  <a:avLst/>
                </a:prstGeom>
              </p:spPr>
            </p:pic>
            <p:pic>
              <p:nvPicPr>
                <p:cNvPr id="6" name="図 5"/>
                <p:cNvPicPr>
                  <a:picLocks noChangeAspect="1"/>
                </p:cNvPicPr>
                <p:nvPr/>
              </p:nvPicPr>
              <p:blipFill>
                <a:blip r:embed="rId6"/>
                <a:stretch>
                  <a:fillRect/>
                </a:stretch>
              </p:blipFill>
              <p:spPr>
                <a:xfrm>
                  <a:off x="9191062" y="1103902"/>
                  <a:ext cx="3267075" cy="4857750"/>
                </a:xfrm>
                <a:prstGeom prst="rect">
                  <a:avLst/>
                </a:prstGeom>
              </p:spPr>
            </p:pic>
          </p:grpSp>
          <p:sp>
            <p:nvSpPr>
              <p:cNvPr id="9" name="正方形/長方形 8"/>
              <p:cNvSpPr/>
              <p:nvPr/>
            </p:nvSpPr>
            <p:spPr>
              <a:xfrm>
                <a:off x="2700670" y="1616149"/>
                <a:ext cx="5805377" cy="393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219306" y="4284921"/>
                <a:ext cx="6400037" cy="49973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418461" y="4083627"/>
              <a:ext cx="8268339" cy="93518"/>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952671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588575877"/>
              </p:ext>
            </p:extLst>
          </p:nvPr>
        </p:nvGraphicFramePr>
        <p:xfrm>
          <a:off x="317989" y="417364"/>
          <a:ext cx="3383020" cy="622592"/>
        </p:xfrm>
        <a:graphic>
          <a:graphicData uri="http://schemas.openxmlformats.org/drawingml/2006/table">
            <a:tbl>
              <a:tblPr firstRow="1" bandRow="1">
                <a:tableStyleId>{5C22544A-7EE6-4342-B048-85BDC9FD1C3A}</a:tableStyleId>
              </a:tblPr>
              <a:tblGrid>
                <a:gridCol w="977411">
                  <a:extLst>
                    <a:ext uri="{9D8B030D-6E8A-4147-A177-3AD203B41FA5}">
                      <a16:colId xmlns:a16="http://schemas.microsoft.com/office/drawing/2014/main" val="20000"/>
                    </a:ext>
                  </a:extLst>
                </a:gridCol>
                <a:gridCol w="240560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お金を借りる</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773070509"/>
              </p:ext>
            </p:extLst>
          </p:nvPr>
        </p:nvGraphicFramePr>
        <p:xfrm>
          <a:off x="597264" y="1219576"/>
          <a:ext cx="7924944" cy="4778888"/>
        </p:xfrm>
        <a:graphic>
          <a:graphicData uri="http://schemas.openxmlformats.org/drawingml/2006/table">
            <a:tbl>
              <a:tblPr firstRow="1" bandRow="1">
                <a:tableStyleId>{5C22544A-7EE6-4342-B048-85BDC9FD1C3A}</a:tableStyleId>
              </a:tblPr>
              <a:tblGrid>
                <a:gridCol w="1546362">
                  <a:extLst>
                    <a:ext uri="{9D8B030D-6E8A-4147-A177-3AD203B41FA5}">
                      <a16:colId xmlns:a16="http://schemas.microsoft.com/office/drawing/2014/main" val="20000"/>
                    </a:ext>
                  </a:extLst>
                </a:gridCol>
                <a:gridCol w="6378582">
                  <a:extLst>
                    <a:ext uri="{9D8B030D-6E8A-4147-A177-3AD203B41FA5}">
                      <a16:colId xmlns:a16="http://schemas.microsoft.com/office/drawing/2014/main" val="20001"/>
                    </a:ext>
                  </a:extLst>
                </a:gridCol>
              </a:tblGrid>
              <a:tr h="1255495">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借りる前に返済のイメージを持ちましょう！</a:t>
                      </a:r>
                      <a:b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（毎月の返済額や返済期間を確認する）</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043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fontAlgn="auto">
                        <a:lnSpc>
                          <a:spcPct val="150000"/>
                        </a:lnSpc>
                        <a:spcBef>
                          <a:spcPts val="3000"/>
                        </a:spcBef>
                        <a:spcAft>
                          <a:spcPts val="0"/>
                        </a:spcAft>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金利に注意しましょう！</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B="108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248019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  </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252000" marT="324000"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fontAlgn="auto">
                        <a:lnSpc>
                          <a:spcPct val="150000"/>
                        </a:lnSpc>
                        <a:spcBef>
                          <a:spcPts val="0"/>
                        </a:spcBef>
                        <a:spcAft>
                          <a:spcPts val="0"/>
                        </a:spcAft>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クレジットカードなどでは、年収の</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を超える金額を借りることはできません。</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lnSpc>
                          <a:spcPct val="150000"/>
                        </a:lnSpc>
                        <a:spcBef>
                          <a:spcPts val="0"/>
                        </a:spcBef>
                        <a:spcAft>
                          <a:spcPts val="0"/>
                        </a:spcAft>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収入があっても、資金使途にギャンブルなど不自然な点がある場合は借りられません。</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B="108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22941601"/>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95</a:t>
            </a:fld>
            <a:endParaRPr lang="en-US" altLang="ja-JP" dirty="0"/>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0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070770984"/>
              </p:ext>
            </p:extLst>
          </p:nvPr>
        </p:nvGraphicFramePr>
        <p:xfrm>
          <a:off x="317987" y="417364"/>
          <a:ext cx="4828547" cy="622592"/>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83423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奨学金の仕組み</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
          <p:cNvSpPr txBox="1">
            <a:spLocks noChangeArrowheads="1"/>
          </p:cNvSpPr>
          <p:nvPr/>
        </p:nvSpPr>
        <p:spPr bwMode="auto">
          <a:xfrm>
            <a:off x="543628" y="6428829"/>
            <a:ext cx="3768490" cy="2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p>
            <a:pPr>
              <a:spcBef>
                <a:spcPct val="20000"/>
              </a:spcBef>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）独立行政法人　日本学生支援機構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69269" y="1999280"/>
            <a:ext cx="2624860" cy="35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43627" y="1181757"/>
            <a:ext cx="7758709" cy="462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奨学</a:t>
            </a:r>
            <a:r>
              <a:rPr lang="ja-JP" altLang="en-US" sz="2200" dirty="0">
                <a:solidFill>
                  <a:schemeClr val="tx1"/>
                </a:solidFill>
                <a:latin typeface="Meiryo UI" panose="020B0604030504040204" pitchFamily="50" charset="-128"/>
                <a:ea typeface="Meiryo UI" panose="020B0604030504040204" pitchFamily="50" charset="-128"/>
              </a:rPr>
              <a:t>金とは、経済的理由で修学が困難な優れた学生</a:t>
            </a:r>
            <a:r>
              <a:rPr lang="ja-JP" altLang="en-US" sz="2200" dirty="0" smtClean="0">
                <a:solidFill>
                  <a:schemeClr val="tx1"/>
                </a:solidFill>
                <a:latin typeface="Meiryo UI" panose="020B0604030504040204" pitchFamily="50" charset="-128"/>
                <a:ea typeface="Meiryo UI" panose="020B0604030504040204" pitchFamily="50" charset="-128"/>
              </a:rPr>
              <a:t>に</a:t>
            </a:r>
            <a:r>
              <a:rPr lang="ja-JP" altLang="en-US" sz="2200" dirty="0">
                <a:solidFill>
                  <a:schemeClr val="tx1"/>
                </a:solidFill>
                <a:latin typeface="Meiryo UI" panose="020B0604030504040204" pitchFamily="50" charset="-128"/>
                <a:ea typeface="Meiryo UI" panose="020B0604030504040204" pitchFamily="50" charset="-128"/>
              </a:rPr>
              <a:t>学費</a:t>
            </a:r>
            <a:r>
              <a:rPr lang="ja-JP" altLang="en-US" sz="2200" dirty="0" smtClean="0">
                <a:solidFill>
                  <a:schemeClr val="tx1"/>
                </a:solidFill>
                <a:latin typeface="Meiryo UI" panose="020B0604030504040204" pitchFamily="50" charset="-128"/>
                <a:ea typeface="Meiryo UI" panose="020B0604030504040204" pitchFamily="50" charset="-128"/>
              </a:rPr>
              <a:t>の</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b="1" dirty="0">
                <a:solidFill>
                  <a:srgbClr val="00B0F0"/>
                </a:solidFill>
                <a:latin typeface="Meiryo UI" panose="020B0604030504040204" pitchFamily="50" charset="-128"/>
                <a:ea typeface="Meiryo UI" panose="020B0604030504040204" pitchFamily="50" charset="-128"/>
              </a:rPr>
              <a:t>「給付」 </a:t>
            </a:r>
            <a:r>
              <a:rPr lang="ja-JP" altLang="en-US" sz="2200" dirty="0" smtClean="0">
                <a:solidFill>
                  <a:schemeClr val="tx1"/>
                </a:solidFill>
                <a:latin typeface="Meiryo UI" panose="020B0604030504040204" pitchFamily="50" charset="-128"/>
                <a:ea typeface="Meiryo UI" panose="020B0604030504040204" pitchFamily="50" charset="-128"/>
              </a:rPr>
              <a:t>または</a:t>
            </a:r>
            <a:r>
              <a:rPr lang="ja-JP" altLang="en-US" sz="2200" b="1" dirty="0">
                <a:solidFill>
                  <a:srgbClr val="00B0F0"/>
                </a:solidFill>
                <a:latin typeface="Meiryo UI" panose="020B0604030504040204" pitchFamily="50" charset="-128"/>
                <a:ea typeface="Meiryo UI" panose="020B0604030504040204" pitchFamily="50" charset="-128"/>
              </a:rPr>
              <a:t>「貸与」</a:t>
            </a:r>
            <a:r>
              <a:rPr lang="ja-JP" altLang="en-US" sz="2200" dirty="0" smtClean="0">
                <a:solidFill>
                  <a:schemeClr val="tx1"/>
                </a:solidFill>
                <a:latin typeface="Meiryo UI" panose="020B0604030504040204" pitchFamily="50" charset="-128"/>
                <a:ea typeface="Meiryo UI" panose="020B0604030504040204" pitchFamily="50" charset="-128"/>
              </a:rPr>
              <a:t>する</a:t>
            </a:r>
            <a:r>
              <a:rPr lang="ja-JP" altLang="en-US" sz="2200" dirty="0">
                <a:solidFill>
                  <a:schemeClr val="tx1"/>
                </a:solidFill>
                <a:latin typeface="Meiryo UI" panose="020B0604030504040204" pitchFamily="50" charset="-128"/>
                <a:ea typeface="Meiryo UI" panose="020B0604030504040204" pitchFamily="50" charset="-128"/>
              </a:rPr>
              <a:t>制度です</a:t>
            </a:r>
            <a:r>
              <a:rPr lang="ja-JP" altLang="en-US" sz="2200" dirty="0" smtClean="0">
                <a:solidFill>
                  <a:schemeClr val="tx1"/>
                </a:solidFill>
                <a:latin typeface="Meiryo UI" panose="020B0604030504040204" pitchFamily="50" charset="-128"/>
                <a:ea typeface="Meiryo UI" panose="020B0604030504040204" pitchFamily="50" charset="-128"/>
              </a:rPr>
              <a:t>。</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b="1" dirty="0">
                <a:solidFill>
                  <a:srgbClr val="00B0F0"/>
                </a:solidFill>
                <a:latin typeface="Meiryo UI" panose="020B0604030504040204" pitchFamily="50" charset="-128"/>
                <a:ea typeface="Meiryo UI" panose="020B0604030504040204" pitchFamily="50" charset="-128"/>
              </a:rPr>
              <a:t>給付</a:t>
            </a:r>
            <a:r>
              <a:rPr lang="ja-JP" altLang="en-US" sz="2200" b="1" dirty="0" smtClean="0">
                <a:solidFill>
                  <a:srgbClr val="00B0F0"/>
                </a:solidFill>
                <a:latin typeface="Meiryo UI" panose="020B0604030504040204" pitchFamily="50" charset="-128"/>
                <a:ea typeface="Meiryo UI" panose="020B0604030504040204" pitchFamily="50" charset="-128"/>
              </a:rPr>
              <a:t>型</a:t>
            </a:r>
            <a:r>
              <a:rPr lang="ja-JP" altLang="en-US" sz="2200" dirty="0" smtClean="0">
                <a:solidFill>
                  <a:schemeClr val="tx1"/>
                </a:solidFill>
                <a:latin typeface="Meiryo UI" panose="020B0604030504040204" pitchFamily="50" charset="-128"/>
                <a:ea typeface="Meiryo UI" panose="020B0604030504040204" pitchFamily="50" charset="-128"/>
              </a:rPr>
              <a:t>奨学金：</a:t>
            </a:r>
            <a:r>
              <a:rPr lang="en-US" altLang="ja-JP" sz="2200" dirty="0">
                <a:solidFill>
                  <a:schemeClr val="tx1"/>
                </a:solidFill>
                <a:latin typeface="Meiryo UI" panose="020B0604030504040204" pitchFamily="50" charset="-128"/>
                <a:ea typeface="Meiryo UI" panose="020B0604030504040204" pitchFamily="50" charset="-128"/>
              </a:rPr>
              <a:t>	</a:t>
            </a:r>
            <a:r>
              <a:rPr lang="ja-JP" altLang="en-US" sz="2200" dirty="0" smtClean="0">
                <a:solidFill>
                  <a:schemeClr val="tx1"/>
                </a:solidFill>
                <a:latin typeface="Meiryo UI" panose="020B0604030504040204" pitchFamily="50" charset="-128"/>
                <a:ea typeface="Meiryo UI" panose="020B0604030504040204" pitchFamily="50" charset="-128"/>
              </a:rPr>
              <a:t>家計や学業成績の基準があります</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en-US" altLang="ja-JP" sz="2200" dirty="0" smtClean="0">
                <a:solidFill>
                  <a:schemeClr val="tx1"/>
                </a:solidFill>
                <a:latin typeface="Meiryo UI" panose="020B0604030504040204" pitchFamily="50" charset="-128"/>
                <a:ea typeface="Meiryo UI" panose="020B0604030504040204" pitchFamily="50" charset="-128"/>
              </a:rPr>
              <a:t>			</a:t>
            </a:r>
            <a:r>
              <a:rPr lang="ja-JP" altLang="en-US" sz="2200" dirty="0" smtClean="0">
                <a:solidFill>
                  <a:schemeClr val="tx1"/>
                </a:solidFill>
                <a:latin typeface="Meiryo UI" panose="020B0604030504040204" pitchFamily="50" charset="-128"/>
                <a:ea typeface="Meiryo UI" panose="020B0604030504040204" pitchFamily="50" charset="-128"/>
              </a:rPr>
              <a:t>返済の必要はありません</a:t>
            </a: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b="1" dirty="0" smtClean="0">
                <a:solidFill>
                  <a:srgbClr val="00B0F0"/>
                </a:solidFill>
                <a:latin typeface="Meiryo UI" panose="020B0604030504040204" pitchFamily="50" charset="-128"/>
                <a:ea typeface="Meiryo UI" panose="020B0604030504040204" pitchFamily="50" charset="-128"/>
              </a:rPr>
              <a:t>貸与型</a:t>
            </a:r>
            <a:r>
              <a:rPr lang="ja-JP" altLang="en-US" sz="2200" dirty="0" smtClean="0">
                <a:solidFill>
                  <a:schemeClr val="tx1"/>
                </a:solidFill>
                <a:latin typeface="Meiryo UI" panose="020B0604030504040204" pitchFamily="50" charset="-128"/>
                <a:ea typeface="Meiryo UI" panose="020B0604030504040204" pitchFamily="50" charset="-128"/>
              </a:rPr>
              <a:t>奨学金：</a:t>
            </a:r>
            <a:r>
              <a:rPr lang="en-US" altLang="ja-JP" sz="2200" dirty="0" smtClean="0">
                <a:solidFill>
                  <a:schemeClr val="tx1"/>
                </a:solidFill>
                <a:latin typeface="Meiryo UI" panose="020B0604030504040204" pitchFamily="50" charset="-128"/>
                <a:ea typeface="Meiryo UI" panose="020B0604030504040204" pitchFamily="50" charset="-128"/>
              </a:rPr>
              <a:t>	</a:t>
            </a:r>
            <a:r>
              <a:rPr lang="ja-JP" altLang="en-US" sz="2200" dirty="0" smtClean="0">
                <a:solidFill>
                  <a:schemeClr val="tx1"/>
                </a:solidFill>
                <a:latin typeface="Meiryo UI" panose="020B0604030504040204" pitchFamily="50" charset="-128"/>
                <a:ea typeface="Meiryo UI" panose="020B0604030504040204" pitchFamily="50" charset="-128"/>
              </a:rPr>
              <a:t>返済の必要があります</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en-US" altLang="ja-JP" sz="2200" dirty="0">
                <a:solidFill>
                  <a:schemeClr val="tx1"/>
                </a:solidFill>
                <a:latin typeface="Meiryo UI" panose="020B0604030504040204" pitchFamily="50" charset="-128"/>
                <a:ea typeface="Meiryo UI" panose="020B0604030504040204" pitchFamily="50" charset="-128"/>
              </a:rPr>
              <a:t>	</a:t>
            </a:r>
            <a:r>
              <a:rPr lang="en-US" altLang="ja-JP" sz="2200" dirty="0" smtClean="0">
                <a:solidFill>
                  <a:schemeClr val="tx1"/>
                </a:solidFill>
                <a:latin typeface="Meiryo UI" panose="020B0604030504040204" pitchFamily="50" charset="-128"/>
                <a:ea typeface="Meiryo UI" panose="020B0604030504040204" pitchFamily="50" charset="-128"/>
              </a:rPr>
              <a:t>		</a:t>
            </a:r>
            <a:r>
              <a:rPr lang="ja-JP" altLang="en-US" sz="2200" dirty="0" smtClean="0">
                <a:solidFill>
                  <a:schemeClr val="tx1"/>
                </a:solidFill>
                <a:latin typeface="Meiryo UI" panose="020B0604030504040204" pitchFamily="50" charset="-128"/>
                <a:ea typeface="Meiryo UI" panose="020B0604030504040204" pitchFamily="50" charset="-128"/>
              </a:rPr>
              <a:t>無利子と利子付があります</a:t>
            </a:r>
            <a:endParaRPr lang="en-US" altLang="ja-JP" sz="2200" dirty="0" smtClean="0">
              <a:solidFill>
                <a:schemeClr val="tx1"/>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96</a:t>
            </a:fld>
            <a:endParaRPr lang="en-US" altLang="ja-JP"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118" y="4263947"/>
            <a:ext cx="2164882" cy="2164882"/>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154" y="4263947"/>
            <a:ext cx="2164882" cy="2164882"/>
          </a:xfrm>
          <a:prstGeom prst="rect">
            <a:avLst/>
          </a:prstGeom>
        </p:spPr>
      </p:pic>
    </p:spTree>
    <p:extLst>
      <p:ext uri="{BB962C8B-B14F-4D97-AF65-F5344CB8AC3E}">
        <p14:creationId xmlns:p14="http://schemas.microsoft.com/office/powerpoint/2010/main" val="25660256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15676226"/>
              </p:ext>
            </p:extLst>
          </p:nvPr>
        </p:nvGraphicFramePr>
        <p:xfrm>
          <a:off x="670015" y="1273426"/>
          <a:ext cx="7715069" cy="1949539"/>
        </p:xfrm>
        <a:graphic>
          <a:graphicData uri="http://schemas.openxmlformats.org/drawingml/2006/table">
            <a:tbl>
              <a:tblPr firstRow="1" firstCol="1">
                <a:tableStyleId>{5C22544A-7EE6-4342-B048-85BDC9FD1C3A}</a:tableStyleId>
              </a:tblPr>
              <a:tblGrid>
                <a:gridCol w="1306285">
                  <a:extLst>
                    <a:ext uri="{9D8B030D-6E8A-4147-A177-3AD203B41FA5}">
                      <a16:colId xmlns:a16="http://schemas.microsoft.com/office/drawing/2014/main" val="20000"/>
                    </a:ext>
                  </a:extLst>
                </a:gridCol>
                <a:gridCol w="1408624">
                  <a:extLst>
                    <a:ext uri="{9D8B030D-6E8A-4147-A177-3AD203B41FA5}">
                      <a16:colId xmlns:a16="http://schemas.microsoft.com/office/drawing/2014/main" val="20001"/>
                    </a:ext>
                  </a:extLst>
                </a:gridCol>
                <a:gridCol w="1250040">
                  <a:extLst>
                    <a:ext uri="{9D8B030D-6E8A-4147-A177-3AD203B41FA5}">
                      <a16:colId xmlns:a16="http://schemas.microsoft.com/office/drawing/2014/main" val="20002"/>
                    </a:ext>
                  </a:extLst>
                </a:gridCol>
                <a:gridCol w="1250040">
                  <a:extLst>
                    <a:ext uri="{9D8B030D-6E8A-4147-A177-3AD203B41FA5}">
                      <a16:colId xmlns:a16="http://schemas.microsoft.com/office/drawing/2014/main" val="20003"/>
                    </a:ext>
                  </a:extLst>
                </a:gridCol>
                <a:gridCol w="1250040">
                  <a:extLst>
                    <a:ext uri="{9D8B030D-6E8A-4147-A177-3AD203B41FA5}">
                      <a16:colId xmlns:a16="http://schemas.microsoft.com/office/drawing/2014/main" val="20004"/>
                    </a:ext>
                  </a:extLst>
                </a:gridCol>
                <a:gridCol w="1250040">
                  <a:extLst>
                    <a:ext uri="{9D8B030D-6E8A-4147-A177-3AD203B41FA5}">
                      <a16:colId xmlns:a16="http://schemas.microsoft.com/office/drawing/2014/main" val="20005"/>
                    </a:ext>
                  </a:extLst>
                </a:gridCol>
              </a:tblGrid>
              <a:tr h="392243">
                <a:tc rowSpan="2">
                  <a:txBody>
                    <a:bodyPr/>
                    <a:lstStyle/>
                    <a:p>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9D9"/>
                    </a:solidFill>
                  </a:tcPr>
                </a:tc>
                <a:tc rowSpan="2">
                  <a:txBody>
                    <a:bodyPr/>
                    <a:lstStyle/>
                    <a:p>
                      <a:pPr marL="87313" lvl="0" indent="0" algn="l"/>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入学金</a:t>
                      </a:r>
                      <a:endParaRPr kumimoji="1" lang="en-US" altLang="ja-JP" b="0" cap="none" spc="0" dirty="0" smtClean="0">
                        <a:ln>
                          <a:noFill/>
                        </a:ln>
                        <a:solidFill>
                          <a:schemeClr val="tx1"/>
                        </a:solidFill>
                        <a:effectLst/>
                        <a:latin typeface="Meiryo UI" panose="020B0604030504040204" pitchFamily="50" charset="-128"/>
                        <a:ea typeface="Meiryo UI" panose="020B0604030504040204" pitchFamily="50" charset="-128"/>
                      </a:endParaRPr>
                    </a:p>
                    <a:p>
                      <a:pPr marL="87313" lvl="0" indent="0" algn="l"/>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授業料等</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9D9"/>
                    </a:solidFill>
                  </a:tcPr>
                </a:tc>
                <a:tc gridSpan="2">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生活費</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合　計</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0015">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自　宅</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自宅外</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自　宅</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自宅外</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531284">
                <a:tc>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国立大学</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２４３</a:t>
                      </a:r>
                      <a:endParaRPr kumimoji="1" lang="en-US" altLang="ja-JP" b="0" cap="none" spc="0" dirty="0" smtClean="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１４２</a:t>
                      </a: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４５７</a:t>
                      </a: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5997">
                <a:tc>
                  <a:txBody>
                    <a:bodyPr/>
                    <a:lstStyle/>
                    <a:p>
                      <a:pPr algn="ctr"/>
                      <a:r>
                        <a:rPr kumimoji="1" lang="ja-JP" altLang="en-US" b="0" cap="none" spc="0" baseline="0" dirty="0" smtClean="0">
                          <a:ln>
                            <a:noFill/>
                          </a:ln>
                          <a:solidFill>
                            <a:schemeClr val="tx1"/>
                          </a:solidFill>
                          <a:effectLst/>
                          <a:latin typeface="Meiryo UI" panose="020B0604030504040204" pitchFamily="50" charset="-128"/>
                          <a:ea typeface="Meiryo UI" panose="020B0604030504040204" pitchFamily="50" charset="-128"/>
                        </a:rPr>
                        <a:t>私立大学</a:t>
                      </a:r>
                      <a:endParaRPr kumimoji="1" lang="ja-JP" altLang="en-US" b="0" cap="none" spc="0" baseline="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４６９</a:t>
                      </a:r>
                      <a:endParaRPr kumimoji="1" lang="en-US" altLang="ja-JP" b="0" cap="none" spc="0" dirty="0" smtClean="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１５７</a:t>
                      </a: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４３７</a:t>
                      </a: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7238666" y="924640"/>
            <a:ext cx="1125688" cy="32793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単位：万円</a:t>
            </a:r>
          </a:p>
        </p:txBody>
      </p:sp>
      <p:sp>
        <p:nvSpPr>
          <p:cNvPr id="6" name="タイトル 1"/>
          <p:cNvSpPr txBox="1">
            <a:spLocks/>
          </p:cNvSpPr>
          <p:nvPr/>
        </p:nvSpPr>
        <p:spPr>
          <a:xfrm>
            <a:off x="670015" y="5213432"/>
            <a:ext cx="8229600" cy="1501921"/>
          </a:xfrm>
          <a:prstGeom prst="rect">
            <a:avLst/>
          </a:prstGeom>
        </p:spPr>
        <p:txBody>
          <a:bodyPr/>
          <a:lstStyle/>
          <a:p>
            <a:pPr lvl="0">
              <a:lnSpc>
                <a:spcPct val="100000"/>
              </a:lnSpc>
              <a:spcBef>
                <a:spcPts val="600"/>
              </a:spcBef>
              <a:spcAft>
                <a:spcPct val="0"/>
              </a:spcAft>
              <a:defRPr/>
            </a:pPr>
            <a:r>
              <a:rPr kumimoji="1" lang="ja-JP" altLang="en-US" sz="16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600" b="0" i="0" u="none" strike="noStrike" kern="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出所</a:t>
            </a:r>
            <a:r>
              <a:rPr lang="ja-JP" altLang="en-US" sz="1600" kern="0" dirty="0">
                <a:solidFill>
                  <a:prstClr val="black"/>
                </a:solidFill>
                <a:latin typeface="ＭＳ Ｐゴシック" pitchFamily="50" charset="-128"/>
                <a:ea typeface="ＭＳ Ｐゴシック" pitchFamily="50" charset="-128"/>
              </a:rPr>
              <a:t>）金融リテラシー連続講義 「第２回人生とお金」講義資料</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          次の資料をもとに金融広報中央委員会で試算。</a:t>
            </a:r>
            <a:endParaRPr kumimoji="1" lang="en-US" altLang="ja-JP" sz="16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endParaRPr>
          </a:p>
          <a:p>
            <a:pPr marL="534988" marR="0" lvl="1" indent="0" algn="l" defTabSz="914400" rtl="0" eaLnBrk="1" fontAlgn="base" latinLnBrk="0" hangingPunct="1">
              <a:lnSpc>
                <a:spcPct val="100000"/>
              </a:lnSpc>
              <a:spcBef>
                <a:spcPts val="600"/>
              </a:spcBef>
              <a:spcAft>
                <a:spcPct val="0"/>
              </a:spcAft>
              <a:buClrTx/>
              <a:buSzTx/>
              <a:buFontTx/>
              <a:buNone/>
              <a:tabLst/>
              <a:defRPr/>
            </a:pPr>
            <a:r>
              <a:rPr kumimoji="1" lang="ja-JP" altLang="en-US"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 </a:t>
            </a:r>
            <a:r>
              <a:rPr kumimoji="1" lang="ja-JP" altLang="en-US" sz="1500" b="0" i="0" u="none" strike="noStrike" kern="0" cap="none" spc="0" normalizeH="0" noProof="0" dirty="0" smtClean="0">
                <a:ln>
                  <a:noFill/>
                </a:ln>
                <a:solidFill>
                  <a:prstClr val="black"/>
                </a:solidFill>
                <a:effectLst/>
                <a:uLnTx/>
                <a:uFillTx/>
                <a:latin typeface="ＭＳ Ｐゴシック" pitchFamily="50" charset="-128"/>
                <a:ea typeface="ＭＳ Ｐゴシック" pitchFamily="50" charset="-128"/>
                <a:cs typeface="+mn-cs"/>
              </a:rPr>
              <a:t> </a:t>
            </a:r>
            <a:r>
              <a:rPr kumimoji="1" lang="ja-JP" altLang="en-US"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文部科学省「国立大学の授業料等の推移」</a:t>
            </a:r>
            <a:endParaRPr kumimoji="1" lang="en-US" altLang="ja-JP"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endParaRPr>
          </a:p>
          <a:p>
            <a:pPr marL="534988" marR="0" lvl="1" indent="0" algn="l" defTabSz="914400" rtl="0" eaLnBrk="1" fontAlgn="base" latinLnBrk="0" hangingPunct="1">
              <a:lnSpc>
                <a:spcPct val="100000"/>
              </a:lnSpc>
              <a:spcBef>
                <a:spcPts val="50"/>
              </a:spcBef>
              <a:spcAft>
                <a:spcPct val="0"/>
              </a:spcAft>
              <a:buClrTx/>
              <a:buSzTx/>
              <a:buFontTx/>
              <a:buNone/>
              <a:tabLst/>
              <a:defRPr/>
            </a:pPr>
            <a:r>
              <a:rPr kumimoji="1" lang="ja-JP" altLang="en-US"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　  　</a:t>
            </a:r>
            <a:r>
              <a:rPr kumimoji="1" lang="en-US" altLang="ja-JP"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　　　　「私立大学等の令和元年度入学者に係る学生納付金等調査結果」</a:t>
            </a:r>
            <a:endParaRPr kumimoji="1" lang="en-US" altLang="ja-JP"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endParaRPr>
          </a:p>
          <a:p>
            <a:pPr marL="534988" marR="0" lvl="1" indent="0" algn="l" defTabSz="914400" rtl="0" eaLnBrk="1" fontAlgn="base" latinLnBrk="0" hangingPunct="1">
              <a:lnSpc>
                <a:spcPct val="100000"/>
              </a:lnSpc>
              <a:spcBef>
                <a:spcPts val="50"/>
              </a:spcBef>
              <a:spcAft>
                <a:spcPct val="0"/>
              </a:spcAft>
              <a:buClrTx/>
              <a:buSzTx/>
              <a:buFontTx/>
              <a:buNone/>
              <a:tabLst/>
              <a:defRPr/>
            </a:pPr>
            <a:r>
              <a:rPr kumimoji="1" lang="ja-JP" altLang="en-US"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  日本学生支援機構「令和</a:t>
            </a:r>
            <a:r>
              <a:rPr kumimoji="1" lang="en-US" altLang="ja-JP"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2</a:t>
            </a:r>
            <a:r>
              <a:rPr kumimoji="1" lang="ja-JP" altLang="en-US"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年度学生生活調査</a:t>
            </a:r>
            <a:r>
              <a:rPr kumimoji="1" lang="ja-JP" altLang="en-US" sz="1500" b="0" i="0" u="none" strike="noStrike" kern="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結果</a:t>
            </a:r>
            <a:r>
              <a:rPr kumimoji="1" lang="ja-JP" altLang="en-US"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a:t>
            </a:r>
            <a:endParaRPr kumimoji="1" lang="en-US" altLang="ja-JP" sz="15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3906120339"/>
              </p:ext>
            </p:extLst>
          </p:nvPr>
        </p:nvGraphicFramePr>
        <p:xfrm>
          <a:off x="690277" y="4111324"/>
          <a:ext cx="7674077" cy="1033395"/>
        </p:xfrm>
        <a:graphic>
          <a:graphicData uri="http://schemas.openxmlformats.org/drawingml/2006/table">
            <a:tbl>
              <a:tblPr firstRow="1" bandRow="1">
                <a:tableStyleId>{5940675A-B579-460E-94D1-54222C63F5DA}</a:tableStyleId>
              </a:tblPr>
              <a:tblGrid>
                <a:gridCol w="1870043">
                  <a:extLst>
                    <a:ext uri="{9D8B030D-6E8A-4147-A177-3AD203B41FA5}">
                      <a16:colId xmlns:a16="http://schemas.microsoft.com/office/drawing/2014/main" val="20000"/>
                    </a:ext>
                  </a:extLst>
                </a:gridCol>
                <a:gridCol w="1434164">
                  <a:extLst>
                    <a:ext uri="{9D8B030D-6E8A-4147-A177-3AD203B41FA5}">
                      <a16:colId xmlns:a16="http://schemas.microsoft.com/office/drawing/2014/main" val="20001"/>
                    </a:ext>
                  </a:extLst>
                </a:gridCol>
                <a:gridCol w="1549668">
                  <a:extLst>
                    <a:ext uri="{9D8B030D-6E8A-4147-A177-3AD203B41FA5}">
                      <a16:colId xmlns:a16="http://schemas.microsoft.com/office/drawing/2014/main" val="20002"/>
                    </a:ext>
                  </a:extLst>
                </a:gridCol>
                <a:gridCol w="1307157">
                  <a:extLst>
                    <a:ext uri="{9D8B030D-6E8A-4147-A177-3AD203B41FA5}">
                      <a16:colId xmlns:a16="http://schemas.microsoft.com/office/drawing/2014/main" val="20003"/>
                    </a:ext>
                  </a:extLst>
                </a:gridCol>
                <a:gridCol w="1513045">
                  <a:extLst>
                    <a:ext uri="{9D8B030D-6E8A-4147-A177-3AD203B41FA5}">
                      <a16:colId xmlns:a16="http://schemas.microsoft.com/office/drawing/2014/main" val="20004"/>
                    </a:ext>
                  </a:extLst>
                </a:gridCol>
              </a:tblGrid>
              <a:tr h="530475">
                <a:tc>
                  <a:txBody>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家庭からの給付</a:t>
                      </a:r>
                      <a:endParaRPr kumimoji="1" lang="ja-JP" altLang="en-US" dirty="0">
                        <a:latin typeface="Meiryo UI" panose="020B0604030504040204" pitchFamily="50" charset="-128"/>
                        <a:ea typeface="Meiryo UI" panose="020B0604030504040204" pitchFamily="50" charset="-128"/>
                      </a:endParaRPr>
                    </a:p>
                  </a:txBody>
                  <a:tcPr>
                    <a:solidFill>
                      <a:srgbClr val="D9D9D9"/>
                    </a:solidFill>
                  </a:tcPr>
                </a:tc>
                <a:tc>
                  <a:txBody>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奨学金</a:t>
                      </a:r>
                      <a:endParaRPr kumimoji="1" lang="ja-JP" altLang="en-US" dirty="0">
                        <a:latin typeface="Meiryo UI" panose="020B0604030504040204" pitchFamily="50" charset="-128"/>
                        <a:ea typeface="Meiryo UI" panose="020B0604030504040204" pitchFamily="50" charset="-128"/>
                      </a:endParaRPr>
                    </a:p>
                  </a:txBody>
                  <a:tcPr>
                    <a:solidFill>
                      <a:srgbClr val="D9D9D9"/>
                    </a:solidFill>
                  </a:tcPr>
                </a:tc>
                <a:tc>
                  <a:txBody>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アルバイト</a:t>
                      </a:r>
                      <a:endParaRPr kumimoji="1" lang="ja-JP" altLang="en-US" dirty="0">
                        <a:latin typeface="Meiryo UI" panose="020B0604030504040204" pitchFamily="50" charset="-128"/>
                        <a:ea typeface="Meiryo UI" panose="020B0604030504040204" pitchFamily="50" charset="-128"/>
                      </a:endParaRPr>
                    </a:p>
                  </a:txBody>
                  <a:tcPr>
                    <a:solidFill>
                      <a:srgbClr val="D9D9D9"/>
                    </a:solidFill>
                  </a:tcPr>
                </a:tc>
                <a:tc>
                  <a:txBody>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その他</a:t>
                      </a:r>
                      <a:endParaRPr kumimoji="1" lang="ja-JP" altLang="en-US" dirty="0">
                        <a:latin typeface="Meiryo UI" panose="020B0604030504040204" pitchFamily="50" charset="-128"/>
                        <a:ea typeface="Meiryo UI" panose="020B0604030504040204" pitchFamily="50" charset="-128"/>
                      </a:endParaRPr>
                    </a:p>
                  </a:txBody>
                  <a:tcPr>
                    <a:solidFill>
                      <a:srgbClr val="D9D9D9"/>
                    </a:solidFill>
                  </a:tcPr>
                </a:tc>
                <a:tc>
                  <a:txBody>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合計</a:t>
                      </a:r>
                      <a:endParaRPr kumimoji="1" lang="ja-JP" altLang="en-US" dirty="0">
                        <a:latin typeface="Meiryo UI" panose="020B0604030504040204" pitchFamily="50" charset="-128"/>
                        <a:ea typeface="Meiryo UI" panose="020B0604030504040204" pitchFamily="50" charset="-128"/>
                      </a:endParaRPr>
                    </a:p>
                  </a:txBody>
                  <a:tcPr>
                    <a:solidFill>
                      <a:srgbClr val="D9D9D9"/>
                    </a:solidFill>
                  </a:tcPr>
                </a:tc>
                <a:extLst>
                  <a:ext uri="{0D108BD9-81ED-4DB2-BD59-A6C34878D82A}">
                    <a16:rowId xmlns:a16="http://schemas.microsoft.com/office/drawing/2014/main" val="10000"/>
                  </a:ext>
                </a:extLst>
              </a:tr>
              <a:tr h="401839">
                <a:tc>
                  <a:txBody>
                    <a:bodyPr/>
                    <a:lstStyle/>
                    <a:p>
                      <a:pPr algn="ctr">
                        <a:lnSpc>
                          <a:spcPct val="150000"/>
                        </a:lnSpc>
                      </a:pPr>
                      <a:r>
                        <a:rPr kumimoji="1" lang="ja-JP" altLang="en-US" dirty="0" smtClean="0">
                          <a:latin typeface="ＭＳ Ｐゴシック" panose="020B0600070205080204" pitchFamily="50" charset="-128"/>
                          <a:ea typeface="ＭＳ Ｐゴシック" panose="020B0600070205080204" pitchFamily="50" charset="-128"/>
                        </a:rPr>
                        <a:t>４５８</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lnSpc>
                          <a:spcPct val="150000"/>
                        </a:lnSpc>
                      </a:pPr>
                      <a:r>
                        <a:rPr kumimoji="1" lang="ja-JP" altLang="en-US" dirty="0" smtClean="0">
                          <a:latin typeface="ＭＳ Ｐゴシック" panose="020B0600070205080204" pitchFamily="50" charset="-128"/>
                          <a:ea typeface="ＭＳ Ｐゴシック" panose="020B0600070205080204" pitchFamily="50" charset="-128"/>
                        </a:rPr>
                        <a:t>１４９</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lnSpc>
                          <a:spcPct val="150000"/>
                        </a:lnSpc>
                      </a:pPr>
                      <a:r>
                        <a:rPr kumimoji="1" lang="ja-JP" altLang="en-US" dirty="0" smtClean="0">
                          <a:latin typeface="ＭＳ Ｐゴシック" panose="020B0600070205080204" pitchFamily="50" charset="-128"/>
                          <a:ea typeface="ＭＳ Ｐゴシック" panose="020B0600070205080204" pitchFamily="50" charset="-128"/>
                        </a:rPr>
                        <a:t>１４７</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lnSpc>
                          <a:spcPct val="150000"/>
                        </a:lnSpc>
                      </a:pPr>
                      <a:r>
                        <a:rPr kumimoji="1" lang="ja-JP" altLang="en-US" dirty="0" smtClean="0">
                          <a:latin typeface="ＭＳ Ｐゴシック" panose="020B0600070205080204" pitchFamily="50" charset="-128"/>
                          <a:ea typeface="ＭＳ Ｐゴシック" panose="020B0600070205080204" pitchFamily="50" charset="-128"/>
                        </a:rPr>
                        <a:t>１７</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lnSpc>
                          <a:spcPct val="150000"/>
                        </a:lnSpc>
                      </a:pPr>
                      <a:r>
                        <a:rPr kumimoji="1" lang="ja-JP" altLang="en-US" dirty="0" smtClean="0">
                          <a:latin typeface="ＭＳ Ｐゴシック" panose="020B0600070205080204" pitchFamily="50" charset="-128"/>
                          <a:ea typeface="ＭＳ Ｐゴシック" panose="020B0600070205080204" pitchFamily="50" charset="-128"/>
                        </a:rPr>
                        <a:t>７７１</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sp>
        <p:nvSpPr>
          <p:cNvPr id="9" name="タイトル 1"/>
          <p:cNvSpPr txBox="1">
            <a:spLocks/>
          </p:cNvSpPr>
          <p:nvPr/>
        </p:nvSpPr>
        <p:spPr>
          <a:xfrm>
            <a:off x="690276" y="3618109"/>
            <a:ext cx="4826945" cy="424501"/>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（参考）大学学部生の在学中平均収入</a:t>
            </a:r>
          </a:p>
        </p:txBody>
      </p:sp>
      <p:sp>
        <p:nvSpPr>
          <p:cNvPr id="10" name="タイトル 1"/>
          <p:cNvSpPr txBox="1">
            <a:spLocks/>
          </p:cNvSpPr>
          <p:nvPr/>
        </p:nvSpPr>
        <p:spPr>
          <a:xfrm>
            <a:off x="7238666" y="3772112"/>
            <a:ext cx="1125688" cy="32793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単位：万円</a:t>
            </a:r>
          </a:p>
        </p:txBody>
      </p:sp>
      <p:sp>
        <p:nvSpPr>
          <p:cNvPr id="11" name="テキスト ボックス 10"/>
          <p:cNvSpPr txBox="1"/>
          <p:nvPr/>
        </p:nvSpPr>
        <p:spPr>
          <a:xfrm>
            <a:off x="5878938" y="2239503"/>
            <a:ext cx="987206" cy="369332"/>
          </a:xfrm>
          <a:prstGeom prst="rect">
            <a:avLst/>
          </a:prstGeom>
          <a:noFill/>
        </p:spPr>
        <p:txBody>
          <a:bodyPr wrap="square" rtlCol="0">
            <a:spAutoFit/>
          </a:bodyPr>
          <a:lstStyle/>
          <a:p>
            <a:pPr marL="0" marR="0" lvl="0" indent="0" algn="r" defTabSz="914400" rtl="0" eaLnBrk="1" fontAlgn="base" latinLnBrk="0" hangingPunct="1">
              <a:lnSpc>
                <a:spcPct val="120000"/>
              </a:lnSpc>
              <a:spcBef>
                <a:spcPct val="20000"/>
              </a:spcBef>
              <a:spcAft>
                <a:spcPct val="2000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３８</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p>
        </p:txBody>
      </p:sp>
      <p:sp>
        <p:nvSpPr>
          <p:cNvPr id="12" name="テキスト ボックス 11"/>
          <p:cNvSpPr txBox="1"/>
          <p:nvPr/>
        </p:nvSpPr>
        <p:spPr>
          <a:xfrm>
            <a:off x="7126397" y="2239503"/>
            <a:ext cx="987206" cy="369332"/>
          </a:xfrm>
          <a:prstGeom prst="rect">
            <a:avLst/>
          </a:prstGeom>
          <a:noFill/>
        </p:spPr>
        <p:txBody>
          <a:bodyPr wrap="square" rtlCol="0">
            <a:spAutoFit/>
          </a:bodyPr>
          <a:lstStyle/>
          <a:p>
            <a:pPr marL="0" marR="0" lvl="0" indent="0" algn="r" defTabSz="914400" rtl="0" eaLnBrk="1" fontAlgn="base" latinLnBrk="0" hangingPunct="1">
              <a:lnSpc>
                <a:spcPct val="120000"/>
              </a:lnSpc>
              <a:spcBef>
                <a:spcPct val="20000"/>
              </a:spcBef>
              <a:spcAft>
                <a:spcPct val="2000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７０</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０</a:t>
            </a:r>
          </a:p>
        </p:txBody>
      </p:sp>
      <p:sp>
        <p:nvSpPr>
          <p:cNvPr id="13" name="テキスト ボックス 12"/>
          <p:cNvSpPr txBox="1"/>
          <p:nvPr/>
        </p:nvSpPr>
        <p:spPr>
          <a:xfrm>
            <a:off x="5878938" y="2761980"/>
            <a:ext cx="987206" cy="369332"/>
          </a:xfrm>
          <a:prstGeom prst="rect">
            <a:avLst/>
          </a:prstGeom>
          <a:noFill/>
        </p:spPr>
        <p:txBody>
          <a:bodyPr wrap="square" rtlCol="0">
            <a:spAutoFit/>
          </a:bodyPr>
          <a:lstStyle/>
          <a:p>
            <a:pPr marL="0" marR="0" lvl="0" indent="0" algn="r" defTabSz="914400" rtl="0" eaLnBrk="1" fontAlgn="base" latinLnBrk="0" hangingPunct="1">
              <a:lnSpc>
                <a:spcPct val="120000"/>
              </a:lnSpc>
              <a:spcBef>
                <a:spcPct val="20000"/>
              </a:spcBef>
              <a:spcAft>
                <a:spcPct val="2000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６２</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a:t>
            </a:r>
          </a:p>
        </p:txBody>
      </p:sp>
      <p:sp>
        <p:nvSpPr>
          <p:cNvPr id="14" name="テキスト ボックス 13"/>
          <p:cNvSpPr txBox="1"/>
          <p:nvPr/>
        </p:nvSpPr>
        <p:spPr>
          <a:xfrm>
            <a:off x="7126397" y="2740368"/>
            <a:ext cx="987206" cy="369332"/>
          </a:xfrm>
          <a:prstGeom prst="rect">
            <a:avLst/>
          </a:prstGeom>
          <a:noFill/>
        </p:spPr>
        <p:txBody>
          <a:bodyPr wrap="square" rtlCol="0">
            <a:spAutoFit/>
          </a:bodyPr>
          <a:lstStyle/>
          <a:p>
            <a:pPr marL="0" marR="0" lvl="0" indent="0" algn="r" defTabSz="914400" rtl="0" eaLnBrk="1" fontAlgn="base" latinLnBrk="0" hangingPunct="1">
              <a:lnSpc>
                <a:spcPct val="120000"/>
              </a:lnSpc>
              <a:spcBef>
                <a:spcPct val="20000"/>
              </a:spcBef>
              <a:spcAft>
                <a:spcPct val="2000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９０６</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正方形/長方形 14"/>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20000"/>
              </a:lnSpc>
              <a:spcBef>
                <a:spcPct val="20000"/>
              </a:spcBef>
              <a:spcAft>
                <a:spcPct val="20000"/>
              </a:spcAft>
              <a:buClrTx/>
              <a:buSzTx/>
              <a:buFontTx/>
              <a:buNone/>
              <a:tabLst/>
              <a:defRPr/>
            </a:pPr>
            <a:r>
              <a:rPr kumimoji="1" lang="ja-JP" alt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　</a:t>
            </a:r>
            <a:r>
              <a:rPr kumimoji="1" lang="en-US" altLang="ja-JP"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5</a:t>
            </a:r>
            <a:r>
              <a:rPr kumimoji="1" lang="en-US" altLang="ja-JP" sz="2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「借りる」</a:t>
            </a:r>
          </a:p>
        </p:txBody>
      </p:sp>
      <p:graphicFrame>
        <p:nvGraphicFramePr>
          <p:cNvPr id="17" name="表 16"/>
          <p:cNvGraphicFramePr>
            <a:graphicFrameLocks noGrp="1"/>
          </p:cNvGraphicFramePr>
          <p:nvPr>
            <p:extLst/>
          </p:nvPr>
        </p:nvGraphicFramePr>
        <p:xfrm>
          <a:off x="317989" y="517148"/>
          <a:ext cx="6721440" cy="622592"/>
        </p:xfrm>
        <a:graphic>
          <a:graphicData uri="http://schemas.openxmlformats.org/drawingml/2006/table">
            <a:tbl>
              <a:tblPr firstRow="1" bandRow="1">
                <a:tableStyleId>{5C22544A-7EE6-4342-B048-85BDC9FD1C3A}</a:tableStyleId>
              </a:tblPr>
              <a:tblGrid>
                <a:gridCol w="6445480">
                  <a:extLst>
                    <a:ext uri="{9D8B030D-6E8A-4147-A177-3AD203B41FA5}">
                      <a16:colId xmlns:a16="http://schemas.microsoft.com/office/drawing/2014/main" val="20000"/>
                    </a:ext>
                  </a:extLst>
                </a:gridCol>
                <a:gridCol w="275960">
                  <a:extLst>
                    <a:ext uri="{9D8B030D-6E8A-4147-A177-3AD203B41FA5}">
                      <a16:colId xmlns:a16="http://schemas.microsoft.com/office/drawing/2014/main" val="20001"/>
                    </a:ext>
                  </a:extLst>
                </a:gridCol>
              </a:tblGrid>
              <a:tr h="62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大学在学中にかかる教育費・生活費</a:t>
                      </a: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97</a:t>
            </a:fld>
            <a:endParaRPr lang="en-US" altLang="ja-JP" dirty="0"/>
          </a:p>
        </p:txBody>
      </p:sp>
    </p:spTree>
    <p:extLst>
      <p:ext uri="{BB962C8B-B14F-4D97-AF65-F5344CB8AC3E}">
        <p14:creationId xmlns:p14="http://schemas.microsoft.com/office/powerpoint/2010/main" val="1900767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689411500"/>
              </p:ext>
            </p:extLst>
          </p:nvPr>
        </p:nvGraphicFramePr>
        <p:xfrm>
          <a:off x="317987" y="417364"/>
          <a:ext cx="4828547" cy="622592"/>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83423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貸与型奨学金の利用</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69269" y="1999280"/>
            <a:ext cx="2624860" cy="35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43627" y="1181757"/>
            <a:ext cx="7758709" cy="462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例１）国公立</a:t>
            </a:r>
            <a:r>
              <a:rPr lang="en-US" altLang="ja-JP" sz="2200" dirty="0" smtClean="0">
                <a:solidFill>
                  <a:schemeClr val="tx1"/>
                </a:solidFill>
                <a:latin typeface="Meiryo UI" panose="020B0604030504040204" pitchFamily="50" charset="-128"/>
                <a:ea typeface="Meiryo UI" panose="020B0604030504040204" pitchFamily="50" charset="-128"/>
              </a:rPr>
              <a:t>4</a:t>
            </a:r>
            <a:r>
              <a:rPr lang="ja-JP" altLang="en-US" sz="2200" dirty="0" smtClean="0">
                <a:solidFill>
                  <a:schemeClr val="tx1"/>
                </a:solidFill>
                <a:latin typeface="Meiryo UI" panose="020B0604030504040204" pitchFamily="50" charset="-128"/>
                <a:ea typeface="Meiryo UI" panose="020B0604030504040204" pitchFamily="50" charset="-128"/>
              </a:rPr>
              <a:t>年生大学に自宅から通う場合：</a:t>
            </a:r>
            <a:endParaRPr lang="en-US" altLang="ja-JP" sz="2200" dirty="0" smtClean="0">
              <a:solidFill>
                <a:schemeClr val="tx1"/>
              </a:solidFill>
              <a:latin typeface="Meiryo UI" panose="020B0604030504040204" pitchFamily="50" charset="-128"/>
              <a:ea typeface="Meiryo UI" panose="020B0604030504040204" pitchFamily="50" charset="-128"/>
            </a:endParaRPr>
          </a:p>
          <a:p>
            <a:pPr marL="87313" indent="-87313">
              <a:lnSpc>
                <a:spcPts val="2600"/>
              </a:lnSpc>
            </a:pPr>
            <a:r>
              <a:rPr lang="ja-JP" altLang="en-US" sz="2200" b="1" dirty="0" smtClean="0">
                <a:solidFill>
                  <a:schemeClr val="tx1"/>
                </a:solidFill>
                <a:latin typeface="Meiryo UI" panose="020B0604030504040204" pitchFamily="50" charset="-128"/>
                <a:ea typeface="Meiryo UI" panose="020B0604030504040204" pitchFamily="50" charset="-128"/>
              </a:rPr>
              <a:t>・</a:t>
            </a:r>
            <a:r>
              <a:rPr lang="ja-JP" altLang="en-US" sz="2200" b="1" dirty="0" smtClean="0">
                <a:solidFill>
                  <a:srgbClr val="00B0F0"/>
                </a:solidFill>
                <a:latin typeface="Meiryo UI" panose="020B0604030504040204" pitchFamily="50" charset="-128"/>
                <a:ea typeface="Meiryo UI" panose="020B0604030504040204" pitchFamily="50" charset="-128"/>
              </a:rPr>
              <a:t>貸与型</a:t>
            </a:r>
            <a:r>
              <a:rPr lang="ja-JP" altLang="en-US" sz="2200" dirty="0">
                <a:solidFill>
                  <a:schemeClr val="tx1"/>
                </a:solidFill>
                <a:latin typeface="Meiryo UI" panose="020B0604030504040204" pitchFamily="50" charset="-128"/>
                <a:ea typeface="Meiryo UI" panose="020B0604030504040204" pitchFamily="50" charset="-128"/>
              </a:rPr>
              <a:t>奨学金</a:t>
            </a:r>
            <a:r>
              <a:rPr lang="ja-JP" altLang="en-US" sz="2200" dirty="0" smtClean="0">
                <a:solidFill>
                  <a:schemeClr val="tx1"/>
                </a:solidFill>
                <a:latin typeface="Meiryo UI" panose="020B0604030504040204" pitchFamily="50" charset="-128"/>
                <a:ea typeface="Meiryo UI" panose="020B0604030504040204" pitchFamily="50" charset="-128"/>
              </a:rPr>
              <a:t>で入学金</a:t>
            </a:r>
            <a:r>
              <a:rPr lang="en-US" altLang="ja-JP" sz="2200" dirty="0" smtClean="0">
                <a:solidFill>
                  <a:schemeClr val="tx1"/>
                </a:solidFill>
                <a:latin typeface="Meiryo UI" panose="020B0604030504040204" pitchFamily="50" charset="-128"/>
                <a:ea typeface="Meiryo UI" panose="020B0604030504040204" pitchFamily="50" charset="-128"/>
              </a:rPr>
              <a:t>30</a:t>
            </a:r>
            <a:r>
              <a:rPr lang="ja-JP" altLang="en-US" sz="2200" dirty="0" smtClean="0">
                <a:solidFill>
                  <a:schemeClr val="tx1"/>
                </a:solidFill>
                <a:latin typeface="Meiryo UI" panose="020B0604030504040204" pitchFamily="50" charset="-128"/>
                <a:ea typeface="Meiryo UI" panose="020B0604030504040204" pitchFamily="50" charset="-128"/>
              </a:rPr>
              <a:t>万円と授業料</a:t>
            </a:r>
            <a:r>
              <a:rPr lang="en-US" altLang="ja-JP" sz="2200" dirty="0" smtClean="0">
                <a:solidFill>
                  <a:schemeClr val="tx1"/>
                </a:solidFill>
                <a:latin typeface="Meiryo UI" panose="020B0604030504040204" pitchFamily="50" charset="-128"/>
                <a:ea typeface="Meiryo UI" panose="020B0604030504040204" pitchFamily="50" charset="-128"/>
              </a:rPr>
              <a:t>210</a:t>
            </a:r>
            <a:r>
              <a:rPr lang="ja-JP" altLang="en-US" sz="2200" dirty="0" smtClean="0">
                <a:solidFill>
                  <a:schemeClr val="tx1"/>
                </a:solidFill>
                <a:latin typeface="Meiryo UI" panose="020B0604030504040204" pitchFamily="50" charset="-128"/>
                <a:ea typeface="Meiryo UI" panose="020B0604030504040204" pitchFamily="50" charset="-128"/>
              </a:rPr>
              <a:t>万円、</a:t>
            </a:r>
            <a:r>
              <a:rPr lang="ja-JP" altLang="en-US" sz="2200" b="1" dirty="0">
                <a:solidFill>
                  <a:srgbClr val="00B0F0"/>
                </a:solidFill>
                <a:latin typeface="Meiryo UI" panose="020B0604030504040204" pitchFamily="50" charset="-128"/>
                <a:ea typeface="Meiryo UI" panose="020B0604030504040204" pitchFamily="50" charset="-128"/>
              </a:rPr>
              <a:t>計</a:t>
            </a:r>
            <a:r>
              <a:rPr lang="en-US" altLang="ja-JP" sz="2200" b="1" dirty="0">
                <a:solidFill>
                  <a:srgbClr val="00B0F0"/>
                </a:solidFill>
                <a:latin typeface="Meiryo UI" panose="020B0604030504040204" pitchFamily="50" charset="-128"/>
                <a:ea typeface="Meiryo UI" panose="020B0604030504040204" pitchFamily="50" charset="-128"/>
              </a:rPr>
              <a:t>240</a:t>
            </a:r>
            <a:r>
              <a:rPr lang="ja-JP" altLang="en-US" sz="2200" b="1" dirty="0">
                <a:solidFill>
                  <a:srgbClr val="00B0F0"/>
                </a:solidFill>
                <a:latin typeface="Meiryo UI" panose="020B0604030504040204" pitchFamily="50" charset="-128"/>
                <a:ea typeface="Meiryo UI" panose="020B0604030504040204" pitchFamily="50" charset="-128"/>
              </a:rPr>
              <a:t>万円</a:t>
            </a:r>
            <a:r>
              <a:rPr lang="ja-JP" altLang="en-US" sz="2200" dirty="0" smtClean="0">
                <a:solidFill>
                  <a:schemeClr val="tx1"/>
                </a:solidFill>
                <a:latin typeface="Meiryo UI" panose="020B0604030504040204" pitchFamily="50" charset="-128"/>
                <a:ea typeface="Meiryo UI" panose="020B0604030504040204" pitchFamily="50" charset="-128"/>
              </a:rPr>
              <a:t>借りる。</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・生活費はアルバイトで稼ぐ。</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例２）私立文系</a:t>
            </a:r>
            <a:r>
              <a:rPr lang="en-US" altLang="ja-JP" sz="2200" dirty="0" smtClean="0">
                <a:solidFill>
                  <a:schemeClr val="tx1"/>
                </a:solidFill>
                <a:latin typeface="Meiryo UI" panose="020B0604030504040204" pitchFamily="50" charset="-128"/>
                <a:ea typeface="Meiryo UI" panose="020B0604030504040204" pitchFamily="50" charset="-128"/>
              </a:rPr>
              <a:t>4</a:t>
            </a:r>
            <a:r>
              <a:rPr lang="ja-JP" altLang="en-US" sz="2200" dirty="0">
                <a:solidFill>
                  <a:schemeClr val="tx1"/>
                </a:solidFill>
                <a:latin typeface="Meiryo UI" panose="020B0604030504040204" pitchFamily="50" charset="-128"/>
                <a:ea typeface="Meiryo UI" panose="020B0604030504040204" pitchFamily="50" charset="-128"/>
              </a:rPr>
              <a:t>年生大学に</a:t>
            </a:r>
            <a:r>
              <a:rPr lang="ja-JP" altLang="en-US" sz="2200" dirty="0" smtClean="0">
                <a:solidFill>
                  <a:schemeClr val="tx1"/>
                </a:solidFill>
                <a:latin typeface="Meiryo UI" panose="020B0604030504040204" pitchFamily="50" charset="-128"/>
                <a:ea typeface="Meiryo UI" panose="020B0604030504040204" pitchFamily="50" charset="-128"/>
              </a:rPr>
              <a:t>自宅</a:t>
            </a:r>
            <a:r>
              <a:rPr lang="ja-JP" altLang="en-US" sz="2200" b="1" dirty="0" smtClean="0">
                <a:solidFill>
                  <a:srgbClr val="00B0F0"/>
                </a:solidFill>
                <a:latin typeface="Meiryo UI" panose="020B0604030504040204" pitchFamily="50" charset="-128"/>
                <a:ea typeface="Meiryo UI" panose="020B0604030504040204" pitchFamily="50" charset="-128"/>
              </a:rPr>
              <a:t>外</a:t>
            </a:r>
            <a:r>
              <a:rPr lang="ja-JP" altLang="en-US" sz="2200" dirty="0" smtClean="0">
                <a:solidFill>
                  <a:schemeClr val="tx1"/>
                </a:solidFill>
                <a:latin typeface="Meiryo UI" panose="020B0604030504040204" pitchFamily="50" charset="-128"/>
                <a:ea typeface="Meiryo UI" panose="020B0604030504040204" pitchFamily="50" charset="-128"/>
              </a:rPr>
              <a:t>から</a:t>
            </a:r>
            <a:r>
              <a:rPr lang="ja-JP" altLang="en-US" sz="2200" dirty="0">
                <a:solidFill>
                  <a:schemeClr val="tx1"/>
                </a:solidFill>
                <a:latin typeface="Meiryo UI" panose="020B0604030504040204" pitchFamily="50" charset="-128"/>
                <a:ea typeface="Meiryo UI" panose="020B0604030504040204" pitchFamily="50" charset="-128"/>
              </a:rPr>
              <a:t>通う場合：</a:t>
            </a:r>
            <a:endParaRPr lang="en-US" altLang="ja-JP" sz="2200" dirty="0">
              <a:solidFill>
                <a:schemeClr val="tx1"/>
              </a:solidFill>
              <a:latin typeface="Meiryo UI" panose="020B0604030504040204" pitchFamily="50" charset="-128"/>
              <a:ea typeface="Meiryo UI" panose="020B0604030504040204" pitchFamily="50" charset="-128"/>
            </a:endParaRPr>
          </a:p>
          <a:p>
            <a:pPr marL="87313" indent="-87313">
              <a:lnSpc>
                <a:spcPts val="2600"/>
              </a:lnSpc>
            </a:pPr>
            <a:r>
              <a:rPr lang="ja-JP" altLang="en-US" sz="2200" b="1" dirty="0" smtClean="0">
                <a:solidFill>
                  <a:schemeClr val="tx1"/>
                </a:solidFill>
                <a:latin typeface="Meiryo UI" panose="020B0604030504040204" pitchFamily="50" charset="-128"/>
                <a:ea typeface="Meiryo UI" panose="020B0604030504040204" pitchFamily="50" charset="-128"/>
              </a:rPr>
              <a:t>・</a:t>
            </a:r>
            <a:r>
              <a:rPr lang="ja-JP" altLang="en-US" sz="2200" b="1" dirty="0">
                <a:solidFill>
                  <a:srgbClr val="00B0F0"/>
                </a:solidFill>
                <a:latin typeface="Meiryo UI" panose="020B0604030504040204" pitchFamily="50" charset="-128"/>
                <a:ea typeface="Meiryo UI" panose="020B0604030504040204" pitchFamily="50" charset="-128"/>
              </a:rPr>
              <a:t>貸与型</a:t>
            </a:r>
            <a:r>
              <a:rPr lang="ja-JP" altLang="en-US" sz="2200" dirty="0">
                <a:solidFill>
                  <a:schemeClr val="tx1"/>
                </a:solidFill>
                <a:latin typeface="Meiryo UI" panose="020B0604030504040204" pitchFamily="50" charset="-128"/>
                <a:ea typeface="Meiryo UI" panose="020B0604030504040204" pitchFamily="50" charset="-128"/>
              </a:rPr>
              <a:t>奨学金で入学</a:t>
            </a:r>
            <a:r>
              <a:rPr lang="ja-JP" altLang="en-US" sz="2200" dirty="0" smtClean="0">
                <a:solidFill>
                  <a:schemeClr val="tx1"/>
                </a:solidFill>
                <a:latin typeface="Meiryo UI" panose="020B0604030504040204" pitchFamily="50" charset="-128"/>
                <a:ea typeface="Meiryo UI" panose="020B0604030504040204" pitchFamily="50" charset="-128"/>
              </a:rPr>
              <a:t>金授業料等</a:t>
            </a:r>
            <a:r>
              <a:rPr lang="en-US" altLang="ja-JP" sz="2200" dirty="0" smtClean="0">
                <a:solidFill>
                  <a:schemeClr val="tx1"/>
                </a:solidFill>
                <a:latin typeface="Meiryo UI" panose="020B0604030504040204" pitchFamily="50" charset="-128"/>
                <a:ea typeface="Meiryo UI" panose="020B0604030504040204" pitchFamily="50" charset="-128"/>
              </a:rPr>
              <a:t>380</a:t>
            </a:r>
            <a:r>
              <a:rPr lang="ja-JP" altLang="en-US" sz="2200" dirty="0" smtClean="0">
                <a:solidFill>
                  <a:schemeClr val="tx1"/>
                </a:solidFill>
                <a:latin typeface="Meiryo UI" panose="020B0604030504040204" pitchFamily="50" charset="-128"/>
                <a:ea typeface="Meiryo UI" panose="020B0604030504040204" pitchFamily="50" charset="-128"/>
              </a:rPr>
              <a:t>万円と、生活費の一部と　して</a:t>
            </a:r>
            <a:r>
              <a:rPr lang="en-US" altLang="ja-JP" sz="2200" dirty="0" smtClean="0">
                <a:solidFill>
                  <a:schemeClr val="tx1"/>
                </a:solidFill>
                <a:latin typeface="Meiryo UI" panose="020B0604030504040204" pitchFamily="50" charset="-128"/>
                <a:ea typeface="Meiryo UI" panose="020B0604030504040204" pitchFamily="50" charset="-128"/>
              </a:rPr>
              <a:t>220</a:t>
            </a:r>
            <a:r>
              <a:rPr lang="ja-JP" altLang="en-US" sz="2200" dirty="0" smtClean="0">
                <a:solidFill>
                  <a:schemeClr val="tx1"/>
                </a:solidFill>
                <a:latin typeface="Meiryo UI" panose="020B0604030504040204" pitchFamily="50" charset="-128"/>
                <a:ea typeface="Meiryo UI" panose="020B0604030504040204" pitchFamily="50" charset="-128"/>
              </a:rPr>
              <a:t>万円（年</a:t>
            </a:r>
            <a:r>
              <a:rPr lang="en-US" altLang="ja-JP" sz="2200" dirty="0" smtClean="0">
                <a:solidFill>
                  <a:schemeClr val="tx1"/>
                </a:solidFill>
                <a:latin typeface="Meiryo UI" panose="020B0604030504040204" pitchFamily="50" charset="-128"/>
                <a:ea typeface="Meiryo UI" panose="020B0604030504040204" pitchFamily="50" charset="-128"/>
              </a:rPr>
              <a:t>55</a:t>
            </a:r>
            <a:r>
              <a:rPr lang="ja-JP" altLang="en-US" sz="2200" dirty="0" smtClean="0">
                <a:solidFill>
                  <a:schemeClr val="tx1"/>
                </a:solidFill>
                <a:latin typeface="Meiryo UI" panose="020B0604030504040204" pitchFamily="50" charset="-128"/>
                <a:ea typeface="Meiryo UI" panose="020B0604030504040204" pitchFamily="50" charset="-128"/>
              </a:rPr>
              <a:t>万円</a:t>
            </a:r>
            <a:r>
              <a:rPr lang="en-US" altLang="ja-JP" sz="2200" dirty="0" smtClean="0">
                <a:solidFill>
                  <a:schemeClr val="tx1"/>
                </a:solidFill>
                <a:latin typeface="Meiryo UI" panose="020B0604030504040204" pitchFamily="50" charset="-128"/>
                <a:ea typeface="Meiryo UI" panose="020B0604030504040204" pitchFamily="50" charset="-128"/>
              </a:rPr>
              <a:t>×4</a:t>
            </a:r>
            <a:r>
              <a:rPr lang="ja-JP" altLang="en-US" sz="2200" dirty="0" smtClean="0">
                <a:solidFill>
                  <a:schemeClr val="tx1"/>
                </a:solidFill>
                <a:latin typeface="Meiryo UI" panose="020B0604030504040204" pitchFamily="50" charset="-128"/>
                <a:ea typeface="Meiryo UI" panose="020B0604030504040204" pitchFamily="50" charset="-128"/>
              </a:rPr>
              <a:t>年）、</a:t>
            </a:r>
            <a:r>
              <a:rPr lang="ja-JP" altLang="en-US" sz="2200" b="1" dirty="0">
                <a:solidFill>
                  <a:srgbClr val="00B0F0"/>
                </a:solidFill>
                <a:latin typeface="Meiryo UI" panose="020B0604030504040204" pitchFamily="50" charset="-128"/>
                <a:ea typeface="Meiryo UI" panose="020B0604030504040204" pitchFamily="50" charset="-128"/>
              </a:rPr>
              <a:t>計</a:t>
            </a:r>
            <a:r>
              <a:rPr lang="en-US" altLang="ja-JP" sz="2200" b="1" dirty="0">
                <a:solidFill>
                  <a:srgbClr val="00B0F0"/>
                </a:solidFill>
                <a:latin typeface="Meiryo UI" panose="020B0604030504040204" pitchFamily="50" charset="-128"/>
                <a:ea typeface="Meiryo UI" panose="020B0604030504040204" pitchFamily="50" charset="-128"/>
              </a:rPr>
              <a:t>600</a:t>
            </a:r>
            <a:r>
              <a:rPr lang="ja-JP" altLang="en-US" sz="2200" b="1" dirty="0">
                <a:solidFill>
                  <a:srgbClr val="00B0F0"/>
                </a:solidFill>
                <a:latin typeface="Meiryo UI" panose="020B0604030504040204" pitchFamily="50" charset="-128"/>
                <a:ea typeface="Meiryo UI" panose="020B0604030504040204" pitchFamily="50" charset="-128"/>
              </a:rPr>
              <a:t>万円</a:t>
            </a:r>
            <a:r>
              <a:rPr lang="ja-JP" altLang="en-US" sz="2200" dirty="0" smtClean="0">
                <a:solidFill>
                  <a:schemeClr val="tx1"/>
                </a:solidFill>
                <a:latin typeface="Meiryo UI" panose="020B0604030504040204" pitchFamily="50" charset="-128"/>
                <a:ea typeface="Meiryo UI" panose="020B0604030504040204" pitchFamily="50" charset="-128"/>
              </a:rPr>
              <a:t>を借りる</a:t>
            </a:r>
            <a:r>
              <a:rPr lang="ja-JP" altLang="en-US" sz="2200" dirty="0">
                <a:solidFill>
                  <a:schemeClr val="tx1"/>
                </a:solidFill>
                <a:latin typeface="Meiryo UI" panose="020B0604030504040204" pitchFamily="50" charset="-128"/>
                <a:ea typeface="Meiryo UI" panose="020B0604030504040204" pitchFamily="50" charset="-128"/>
              </a:rPr>
              <a:t>。</a:t>
            </a: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a:solidFill>
                  <a:schemeClr val="tx1"/>
                </a:solidFill>
                <a:latin typeface="Meiryo UI" panose="020B0604030504040204" pitchFamily="50" charset="-128"/>
                <a:ea typeface="Meiryo UI" panose="020B0604030504040204" pitchFamily="50" charset="-128"/>
              </a:rPr>
              <a:t>・生活費はアルバイト</a:t>
            </a:r>
            <a:r>
              <a:rPr lang="ja-JP" altLang="en-US" sz="2200" dirty="0" smtClean="0">
                <a:solidFill>
                  <a:schemeClr val="tx1"/>
                </a:solidFill>
                <a:latin typeface="Meiryo UI" panose="020B0604030504040204" pitchFamily="50" charset="-128"/>
                <a:ea typeface="Meiryo UI" panose="020B0604030504040204" pitchFamily="50" charset="-128"/>
              </a:rPr>
              <a:t>でも稼ぐ。</a:t>
            </a: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smtClean="0">
              <a:solidFill>
                <a:schemeClr val="tx1"/>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98</a:t>
            </a:fld>
            <a:endParaRPr lang="en-US" altLang="ja-JP"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637" y="4690365"/>
            <a:ext cx="1298053" cy="1738464"/>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690" y="4690365"/>
            <a:ext cx="1297244" cy="1737380"/>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1934" y="4676513"/>
            <a:ext cx="1297243" cy="1737379"/>
          </a:xfrm>
          <a:prstGeom prst="rect">
            <a:avLst/>
          </a:prstGeom>
        </p:spPr>
      </p:pic>
    </p:spTree>
    <p:extLst>
      <p:ext uri="{BB962C8B-B14F-4D97-AF65-F5344CB8AC3E}">
        <p14:creationId xmlns:p14="http://schemas.microsoft.com/office/powerpoint/2010/main" val="687193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0">
          <a:solidFill>
            <a:schemeClr val="accent2"/>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2400" cmpd="dbl">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26843</Words>
  <PresentationFormat>画面に合わせる (4:3)</PresentationFormat>
  <Paragraphs>1991</Paragraphs>
  <Slides>114</Slides>
  <Notes>114</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114</vt:i4>
      </vt:variant>
    </vt:vector>
  </HeadingPairs>
  <TitlesOfParts>
    <vt:vector size="132" baseType="lpstr">
      <vt:lpstr>Arial Unicode MS</vt:lpstr>
      <vt:lpstr>HGPｺﾞｼｯｸM</vt:lpstr>
      <vt:lpstr>HG創英角ｺﾞｼｯｸUB</vt:lpstr>
      <vt:lpstr>Meiryo UI</vt:lpstr>
      <vt:lpstr>ＭＳ Ｐゴシック</vt:lpstr>
      <vt:lpstr>ＭＳ Ｐ明朝</vt:lpstr>
      <vt:lpstr>ＭＳ ゴシック</vt:lpstr>
      <vt:lpstr>メイリオ</vt:lpstr>
      <vt:lpstr>游ゴシック</vt:lpstr>
      <vt:lpstr>Arial</vt:lpstr>
      <vt:lpstr>Calibri</vt:lpstr>
      <vt:lpstr>Cambria Math</vt:lpstr>
      <vt:lpstr>Tahoma</vt:lpstr>
      <vt:lpstr>Times New Roman</vt:lpstr>
      <vt:lpstr>Wingdings</vt:lpstr>
      <vt:lpstr>Office ​​テーマ</vt:lpstr>
      <vt:lpstr>標準デザイン</vt:lpstr>
      <vt:lpstr>5_Office ​​テーマ</vt:lpstr>
      <vt:lpstr>PowerPoint プレゼンテーション</vt:lpstr>
      <vt:lpstr>PowerPoint プレゼンテーション</vt:lpstr>
      <vt:lpstr>金融リテラシーの定義</vt:lpstr>
      <vt:lpstr>PowerPoint プレゼンテーション</vt:lpstr>
      <vt:lpstr>PowerPoint プレゼンテーション</vt:lpstr>
      <vt:lpstr>本講座の目的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2023-05-31T02:32:49Z</dcterms:created>
  <dcterms:modified xsi:type="dcterms:W3CDTF">2024-05-14T03:07:04Z</dcterms:modified>
</cp:coreProperties>
</file>