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58" r:id="rId1"/>
  </p:sldMasterIdLst>
  <p:notesMasterIdLst>
    <p:notesMasterId r:id="rId22"/>
  </p:notesMasterIdLst>
  <p:handoutMasterIdLst>
    <p:handoutMasterId r:id="rId23"/>
  </p:handoutMasterIdLst>
  <p:sldIdLst>
    <p:sldId id="1710" r:id="rId2"/>
    <p:sldId id="1846" r:id="rId3"/>
    <p:sldId id="1847" r:id="rId4"/>
    <p:sldId id="1809" r:id="rId5"/>
    <p:sldId id="1848" r:id="rId6"/>
    <p:sldId id="1890" r:id="rId7"/>
    <p:sldId id="1849" r:id="rId8"/>
    <p:sldId id="1850" r:id="rId9"/>
    <p:sldId id="1884" r:id="rId10"/>
    <p:sldId id="1885" r:id="rId11"/>
    <p:sldId id="1886" r:id="rId12"/>
    <p:sldId id="1882" r:id="rId13"/>
    <p:sldId id="1811" r:id="rId14"/>
    <p:sldId id="1816" r:id="rId15"/>
    <p:sldId id="1855" r:id="rId16"/>
    <p:sldId id="1856" r:id="rId17"/>
    <p:sldId id="1719" r:id="rId18"/>
    <p:sldId id="1832" r:id="rId19"/>
    <p:sldId id="1833" r:id="rId20"/>
    <p:sldId id="1895" r:id="rId21"/>
  </p:sldIdLst>
  <p:sldSz cx="9144000" cy="6858000" type="screen4x3"/>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9D9D9"/>
    <a:srgbClr val="E0F3FC"/>
    <a:srgbClr val="14AAEB"/>
    <a:srgbClr val="FF6600"/>
    <a:srgbClr val="CC3300"/>
    <a:srgbClr val="FF9900"/>
    <a:srgbClr val="00FFFF"/>
    <a:srgbClr val="000000"/>
    <a:srgbClr val="EDE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8" autoAdjust="0"/>
    <p:restoredTop sz="74137" autoAdjust="0"/>
  </p:normalViewPr>
  <p:slideViewPr>
    <p:cSldViewPr snapToGrid="0">
      <p:cViewPr varScale="1">
        <p:scale>
          <a:sx n="85" d="100"/>
          <a:sy n="85" d="100"/>
        </p:scale>
        <p:origin x="21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148" y="384"/>
      </p:cViewPr>
      <p:guideLst>
        <p:guide orient="horz" pos="3130"/>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XS12FSP001\personal1\shuntaro.tsukamoto\1%20Personal%20Folder\&#37329;&#34701;&#25945;&#32946;\&#12450;&#12489;&#12496;&#12452;&#12470;&#12522;&#12540;&#12508;&#12540;&#12489;\202201\&#12522;&#12473;&#12463;&#2225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271801199548"/>
          <c:y val="6.8541243952248004E-2"/>
          <c:w val="0.85527544819585066"/>
          <c:h val="0.82691037353912034"/>
        </c:manualLayout>
      </c:layout>
      <c:lineChart>
        <c:grouping val="standard"/>
        <c:varyColors val="0"/>
        <c:ser>
          <c:idx val="0"/>
          <c:order val="0"/>
          <c:tx>
            <c:strRef>
              <c:f>単利複利!$B$1</c:f>
              <c:strCache>
                <c:ptCount val="1"/>
                <c:pt idx="0">
                  <c:v>単利</c:v>
                </c:pt>
              </c:strCache>
            </c:strRef>
          </c:tx>
          <c:spPr>
            <a:ln w="28575" cap="rnd">
              <a:solidFill>
                <a:schemeClr val="accent1"/>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単利複利!$B$4:$B$43</c:f>
              <c:numCache>
                <c:formatCode>0.00</c:formatCode>
                <c:ptCount val="40"/>
                <c:pt idx="0">
                  <c:v>105</c:v>
                </c:pt>
                <c:pt idx="1">
                  <c:v>110.00000000000001</c:v>
                </c:pt>
                <c:pt idx="2">
                  <c:v>114.99999999999999</c:v>
                </c:pt>
                <c:pt idx="3">
                  <c:v>120</c:v>
                </c:pt>
                <c:pt idx="4">
                  <c:v>125</c:v>
                </c:pt>
                <c:pt idx="5">
                  <c:v>130</c:v>
                </c:pt>
                <c:pt idx="6">
                  <c:v>135</c:v>
                </c:pt>
                <c:pt idx="7">
                  <c:v>140</c:v>
                </c:pt>
                <c:pt idx="8">
                  <c:v>145</c:v>
                </c:pt>
                <c:pt idx="9">
                  <c:v>150</c:v>
                </c:pt>
                <c:pt idx="10">
                  <c:v>155</c:v>
                </c:pt>
                <c:pt idx="11">
                  <c:v>160</c:v>
                </c:pt>
                <c:pt idx="12">
                  <c:v>165</c:v>
                </c:pt>
                <c:pt idx="13">
                  <c:v>170.00000000000003</c:v>
                </c:pt>
                <c:pt idx="14">
                  <c:v>175</c:v>
                </c:pt>
                <c:pt idx="15">
                  <c:v>180</c:v>
                </c:pt>
                <c:pt idx="16">
                  <c:v>185</c:v>
                </c:pt>
                <c:pt idx="17">
                  <c:v>190</c:v>
                </c:pt>
                <c:pt idx="18">
                  <c:v>195.00000000000003</c:v>
                </c:pt>
                <c:pt idx="19">
                  <c:v>200</c:v>
                </c:pt>
                <c:pt idx="20">
                  <c:v>204.99999999999997</c:v>
                </c:pt>
                <c:pt idx="21">
                  <c:v>210</c:v>
                </c:pt>
                <c:pt idx="22">
                  <c:v>215.00000000000003</c:v>
                </c:pt>
                <c:pt idx="23">
                  <c:v>220.00000000000003</c:v>
                </c:pt>
                <c:pt idx="24">
                  <c:v>225</c:v>
                </c:pt>
                <c:pt idx="25">
                  <c:v>229.99999999999997</c:v>
                </c:pt>
                <c:pt idx="26">
                  <c:v>235</c:v>
                </c:pt>
                <c:pt idx="27">
                  <c:v>240.00000000000003</c:v>
                </c:pt>
                <c:pt idx="28">
                  <c:v>245.00000000000003</c:v>
                </c:pt>
                <c:pt idx="29">
                  <c:v>250</c:v>
                </c:pt>
                <c:pt idx="30">
                  <c:v>254.99999999999997</c:v>
                </c:pt>
                <c:pt idx="31">
                  <c:v>260</c:v>
                </c:pt>
                <c:pt idx="32">
                  <c:v>265.00000000000006</c:v>
                </c:pt>
                <c:pt idx="33">
                  <c:v>270</c:v>
                </c:pt>
                <c:pt idx="34">
                  <c:v>275</c:v>
                </c:pt>
                <c:pt idx="35">
                  <c:v>280</c:v>
                </c:pt>
                <c:pt idx="36">
                  <c:v>285</c:v>
                </c:pt>
                <c:pt idx="37">
                  <c:v>290.00000000000006</c:v>
                </c:pt>
                <c:pt idx="38">
                  <c:v>295</c:v>
                </c:pt>
                <c:pt idx="39">
                  <c:v>300</c:v>
                </c:pt>
              </c:numCache>
            </c:numRef>
          </c:val>
          <c:smooth val="0"/>
          <c:extLst>
            <c:ext xmlns:c16="http://schemas.microsoft.com/office/drawing/2014/chart" uri="{C3380CC4-5D6E-409C-BE32-E72D297353CC}">
              <c16:uniqueId val="{00000000-FF75-4CAF-96D5-C82B552A5705}"/>
            </c:ext>
          </c:extLst>
        </c:ser>
        <c:ser>
          <c:idx val="1"/>
          <c:order val="1"/>
          <c:tx>
            <c:strRef>
              <c:f>単利複利!$C$1</c:f>
              <c:strCache>
                <c:ptCount val="1"/>
                <c:pt idx="0">
                  <c:v>複利</c:v>
                </c:pt>
              </c:strCache>
            </c:strRef>
          </c:tx>
          <c:spPr>
            <a:ln w="28575" cap="rnd">
              <a:solidFill>
                <a:schemeClr val="accent2"/>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単利複利!$C$4:$C$43</c:f>
              <c:numCache>
                <c:formatCode>0.00</c:formatCode>
                <c:ptCount val="40"/>
                <c:pt idx="0">
                  <c:v>105</c:v>
                </c:pt>
                <c:pt idx="1">
                  <c:v>110.25</c:v>
                </c:pt>
                <c:pt idx="2">
                  <c:v>115.7625</c:v>
                </c:pt>
                <c:pt idx="3">
                  <c:v>121.55062500000001</c:v>
                </c:pt>
                <c:pt idx="4">
                  <c:v>127.62815625000002</c:v>
                </c:pt>
                <c:pt idx="5">
                  <c:v>134.00956406250003</c:v>
                </c:pt>
                <c:pt idx="6">
                  <c:v>140.71004226562505</c:v>
                </c:pt>
                <c:pt idx="7">
                  <c:v>147.74554437890632</c:v>
                </c:pt>
                <c:pt idx="8">
                  <c:v>155.13282159785163</c:v>
                </c:pt>
                <c:pt idx="9">
                  <c:v>162.88946267774421</c:v>
                </c:pt>
                <c:pt idx="10">
                  <c:v>171.03393581163144</c:v>
                </c:pt>
                <c:pt idx="11">
                  <c:v>179.58563260221302</c:v>
                </c:pt>
                <c:pt idx="12">
                  <c:v>188.56491423232367</c:v>
                </c:pt>
                <c:pt idx="13">
                  <c:v>197.99315994393987</c:v>
                </c:pt>
                <c:pt idx="14">
                  <c:v>207.89281794113688</c:v>
                </c:pt>
                <c:pt idx="15">
                  <c:v>218.28745883819374</c:v>
                </c:pt>
                <c:pt idx="16">
                  <c:v>229.20183178010345</c:v>
                </c:pt>
                <c:pt idx="17">
                  <c:v>240.66192336910862</c:v>
                </c:pt>
                <c:pt idx="18">
                  <c:v>252.69501953756406</c:v>
                </c:pt>
                <c:pt idx="19">
                  <c:v>265.32977051444226</c:v>
                </c:pt>
                <c:pt idx="20">
                  <c:v>278.5962590401644</c:v>
                </c:pt>
                <c:pt idx="21">
                  <c:v>292.5260719921726</c:v>
                </c:pt>
                <c:pt idx="22">
                  <c:v>307.15237559178127</c:v>
                </c:pt>
                <c:pt idx="23">
                  <c:v>322.50999437137034</c:v>
                </c:pt>
                <c:pt idx="24">
                  <c:v>338.63549408993885</c:v>
                </c:pt>
                <c:pt idx="25">
                  <c:v>355.56726879443579</c:v>
                </c:pt>
                <c:pt idx="26">
                  <c:v>373.34563223415762</c:v>
                </c:pt>
                <c:pt idx="27">
                  <c:v>392.01291384586551</c:v>
                </c:pt>
                <c:pt idx="28">
                  <c:v>411.61355953815882</c:v>
                </c:pt>
                <c:pt idx="29">
                  <c:v>432.19423751506679</c:v>
                </c:pt>
                <c:pt idx="30">
                  <c:v>453.80394939082015</c:v>
                </c:pt>
                <c:pt idx="31">
                  <c:v>476.49414686036118</c:v>
                </c:pt>
                <c:pt idx="32">
                  <c:v>500.31885420337926</c:v>
                </c:pt>
                <c:pt idx="33">
                  <c:v>525.33479691354819</c:v>
                </c:pt>
                <c:pt idx="34">
                  <c:v>551.60153675922561</c:v>
                </c:pt>
                <c:pt idx="35">
                  <c:v>579.18161359718692</c:v>
                </c:pt>
                <c:pt idx="36">
                  <c:v>608.14069427704635</c:v>
                </c:pt>
                <c:pt idx="37">
                  <c:v>638.54772899089869</c:v>
                </c:pt>
                <c:pt idx="38">
                  <c:v>670.47511544044369</c:v>
                </c:pt>
                <c:pt idx="39">
                  <c:v>703.99887121246593</c:v>
                </c:pt>
              </c:numCache>
            </c:numRef>
          </c:val>
          <c:smooth val="0"/>
          <c:extLst>
            <c:ext xmlns:c16="http://schemas.microsoft.com/office/drawing/2014/chart" uri="{C3380CC4-5D6E-409C-BE32-E72D297353CC}">
              <c16:uniqueId val="{00000001-FF75-4CAF-96D5-C82B552A5705}"/>
            </c:ext>
          </c:extLst>
        </c:ser>
        <c:dLbls>
          <c:showLegendKey val="0"/>
          <c:showVal val="0"/>
          <c:showCatName val="0"/>
          <c:showSerName val="0"/>
          <c:showPercent val="0"/>
          <c:showBubbleSize val="0"/>
        </c:dLbls>
        <c:smooth val="0"/>
        <c:axId val="720222144"/>
        <c:axId val="720224112"/>
      </c:lineChart>
      <c:catAx>
        <c:axId val="720222144"/>
        <c:scaling>
          <c:orientation val="minMax"/>
        </c:scaling>
        <c:delete val="1"/>
        <c:axPos val="b"/>
        <c:numFmt formatCode="#,##0_);[Red]\(#,##0\)" sourceLinked="0"/>
        <c:majorTickMark val="none"/>
        <c:minorTickMark val="none"/>
        <c:tickLblPos val="nextTo"/>
        <c:crossAx val="720224112"/>
        <c:crosses val="autoZero"/>
        <c:auto val="1"/>
        <c:lblAlgn val="ctr"/>
        <c:lblOffset val="100"/>
        <c:tickMarkSkip val="10"/>
        <c:noMultiLvlLbl val="0"/>
      </c:catAx>
      <c:valAx>
        <c:axId val="7202241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0222144"/>
        <c:crosses val="autoZero"/>
        <c:crossBetween val="between"/>
        <c:majorUnit val="200"/>
      </c:valAx>
      <c:spPr>
        <a:noFill/>
        <a:ln>
          <a:noFill/>
        </a:ln>
        <a:effectLst/>
      </c:spPr>
    </c:plotArea>
    <c:legend>
      <c:legendPos val="b"/>
      <c:layout>
        <c:manualLayout>
          <c:xMode val="edge"/>
          <c:yMode val="edge"/>
          <c:x val="0.32040987463972892"/>
          <c:y val="0.10879170440096006"/>
          <c:w val="0.27807491509728743"/>
          <c:h val="0.11944139778005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F4E-4D00-858F-C0689D355970}"/>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F4E-4D00-858F-C0689D355970}"/>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17575" y="744538"/>
            <a:ext cx="4972050" cy="37306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60" y="4720990"/>
            <a:ext cx="4991091" cy="4473101"/>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302"/>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ちょっと用語の難しい資産形成（投資）について学ぶ。リターンを獲得するにはリスクを取る必要があることを知る。長期で投資を行うと、複利でリターンが大きくなることを知る。</a:t>
            </a:r>
            <a:endParaRPr lang="en-US" altLang="ja-JP" b="1" u="sng"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ctr" latinLnBrk="0" hangingPunct="1">
              <a:lnSpc>
                <a:spcPct val="100000"/>
              </a:lnSpc>
              <a:spcBef>
                <a:spcPts val="0"/>
              </a:spcBef>
              <a:spcAft>
                <a:spcPts val="302"/>
              </a:spcAft>
              <a:buClrTx/>
              <a:buSzTx/>
              <a:buFont typeface="Wingdings" panose="05000000000000000000" pitchFamily="2" charset="2"/>
              <a:buChar char="p"/>
              <a:tabLst/>
              <a:defRPr/>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章は、「貯める・ふやす」～資産形成をテーマに、それぞれの金融商品の特徴について見ていきます。</a:t>
            </a:r>
          </a:p>
        </p:txBody>
      </p:sp>
    </p:spTree>
    <p:extLst>
      <p:ext uri="{BB962C8B-B14F-4D97-AF65-F5344CB8AC3E}">
        <p14:creationId xmlns:p14="http://schemas.microsoft.com/office/powerpoint/2010/main" val="93660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「投資」の一つの例が、株式を購入することです。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株式会社は、</a:t>
            </a:r>
            <a:r>
              <a:rPr lang="ja-JP" altLang="en-US" b="1" dirty="0" smtClean="0">
                <a:latin typeface="HGPｺﾞｼｯｸM" panose="020B0600000000000000" pitchFamily="50" charset="-128"/>
                <a:ea typeface="HGPｺﾞｼｯｸM" panose="020B0600000000000000" pitchFamily="50" charset="-128"/>
              </a:rPr>
              <a:t>「株式」</a:t>
            </a:r>
            <a:r>
              <a:rPr lang="ja-JP" altLang="en-US" dirty="0" smtClean="0">
                <a:latin typeface="HGPｺﾞｼｯｸM" panose="020B0600000000000000" pitchFamily="50" charset="-128"/>
                <a:ea typeface="HGPｺﾞｼｯｸM" panose="020B0600000000000000" pitchFamily="50" charset="-128"/>
              </a:rPr>
              <a:t>を発行して一般の人などからお金を集め、そのお金で事業を始めたり、事業を拡大します。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株式を持っている人を株主といい、</a:t>
            </a:r>
            <a:r>
              <a:rPr lang="ja-JP" altLang="en-US" b="1" dirty="0" smtClean="0">
                <a:latin typeface="HGPｺﾞｼｯｸM" panose="020B0600000000000000" pitchFamily="50" charset="-128"/>
                <a:ea typeface="HGPｺﾞｼｯｸM" panose="020B0600000000000000" pitchFamily="50" charset="-128"/>
              </a:rPr>
              <a:t>株主は法的には株式会社の所有者</a:t>
            </a:r>
            <a:r>
              <a:rPr lang="ja-JP" altLang="en-US" dirty="0" smtClean="0">
                <a:latin typeface="HGPｺﾞｼｯｸM" panose="020B0600000000000000" pitchFamily="50" charset="-128"/>
                <a:ea typeface="HGPｺﾞｼｯｸM" panose="020B0600000000000000" pitchFamily="50" charset="-128"/>
              </a:rPr>
              <a:t>です。このため、株式を買うことは、その会社の「持ち分」を買っていることになります。株主はお金を貸している訳ではないので、会社にとっては返済義務のない「資本」になります。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 株式は、発行企業の業績、特に利益が伸びれば配当金の増加や株価の上昇が期待できます。一方、赤字が続けば株価は下落し、経営が破綻すれば株式の価値、すなわち株価はゼロになることもあり得ます。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このように、株式は、</a:t>
            </a:r>
            <a:r>
              <a:rPr lang="ja-JP" altLang="en-US" b="1" dirty="0" smtClean="0">
                <a:latin typeface="HGPｺﾞｼｯｸM" panose="020B0600000000000000" pitchFamily="50" charset="-128"/>
                <a:ea typeface="HGPｺﾞｼｯｸM" panose="020B0600000000000000" pitchFamily="50" charset="-128"/>
              </a:rPr>
              <a:t>「安全性」は低い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高い「収益性」が期待できる</a:t>
            </a:r>
            <a:r>
              <a:rPr lang="ja-JP" altLang="en-US" dirty="0" smtClean="0">
                <a:latin typeface="HGPｺﾞｼｯｸM" panose="020B0600000000000000" pitchFamily="50" charset="-128"/>
                <a:ea typeface="HGPｺﾞｼｯｸM" panose="020B0600000000000000" pitchFamily="50" charset="-128"/>
              </a:rPr>
              <a:t>金融商品なのです。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endParaRPr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9345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「投資信託」</a:t>
            </a:r>
            <a:r>
              <a:rPr lang="ja-JP" altLang="en-US" dirty="0" smtClean="0">
                <a:latin typeface="HGPｺﾞｼｯｸM" panose="020B0600000000000000" pitchFamily="50" charset="-128"/>
                <a:ea typeface="HGPｺﾞｼｯｸM" panose="020B0600000000000000" pitchFamily="50" charset="-128"/>
              </a:rPr>
              <a:t>は、</a:t>
            </a:r>
            <a:r>
              <a:rPr lang="ja-JP" altLang="en-US" b="1" dirty="0" smtClean="0">
                <a:latin typeface="HGPｺﾞｼｯｸM" panose="020B0600000000000000" pitchFamily="50" charset="-128"/>
                <a:ea typeface="HGPｺﾞｼｯｸM" panose="020B0600000000000000" pitchFamily="50" charset="-128"/>
              </a:rPr>
              <a:t>多くの人のお金を専門家がまとめて運用</a:t>
            </a:r>
            <a:r>
              <a:rPr lang="ja-JP" altLang="en-US" dirty="0" smtClean="0">
                <a:latin typeface="HGPｺﾞｼｯｸM" panose="020B0600000000000000" pitchFamily="50" charset="-128"/>
                <a:ea typeface="HGPｺﾞｼｯｸM" panose="020B0600000000000000" pitchFamily="50" charset="-128"/>
              </a:rPr>
              <a:t>し、成果を分配するものです。投資信託は、 さまざまな内容のものがあります。たとえば運用対象が債券中心、株式中心、不動産中心、海外資産中心などです。多くの銘柄、数種類の金融商品などに「分散投資」する投資信託もあります。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このため、投資信託の</a:t>
            </a:r>
            <a:r>
              <a:rPr lang="ja-JP" altLang="en-US" b="1" dirty="0" smtClean="0">
                <a:latin typeface="HGPｺﾞｼｯｸM" panose="020B0600000000000000" pitchFamily="50" charset="-128"/>
                <a:ea typeface="HGPｺﾞｼｯｸM" panose="020B0600000000000000" pitchFamily="50" charset="-128"/>
              </a:rPr>
              <a:t>収益性、安全性、流動性は、内容次第</a:t>
            </a:r>
            <a:r>
              <a:rPr lang="ja-JP" altLang="en-US" dirty="0" smtClean="0">
                <a:latin typeface="HGPｺﾞｼｯｸM" panose="020B0600000000000000" pitchFamily="50" charset="-128"/>
                <a:ea typeface="HGPｺﾞｼｯｸM" panose="020B0600000000000000" pitchFamily="50" charset="-128"/>
              </a:rPr>
              <a:t>です。運用している対象をよく確認し、特徴を把握する必要があります。</a:t>
            </a:r>
            <a:r>
              <a:rPr lang="ja-JP" altLang="en-US" b="1" dirty="0" smtClean="0">
                <a:latin typeface="HGPｺﾞｼｯｸM" panose="020B0600000000000000" pitchFamily="50" charset="-128"/>
                <a:ea typeface="HGPｺﾞｼｯｸM" panose="020B0600000000000000" pitchFamily="50" charset="-128"/>
              </a:rPr>
              <a:t>元本は保証されていません</a:t>
            </a:r>
            <a:r>
              <a:rPr lang="ja-JP" altLang="en-US" dirty="0" smtClean="0">
                <a:latin typeface="HGPｺﾞｼｯｸM" panose="020B0600000000000000" pitchFamily="50" charset="-128"/>
                <a:ea typeface="HGPｺﾞｼｯｸM" panose="020B0600000000000000" pitchFamily="50" charset="-128"/>
              </a:rPr>
              <a:t>。 投資信託には、</a:t>
            </a:r>
            <a:r>
              <a:rPr lang="ja-JP" altLang="en-US" b="1" dirty="0" smtClean="0">
                <a:latin typeface="HGPｺﾞｼｯｸM" panose="020B0600000000000000" pitchFamily="50" charset="-128"/>
                <a:ea typeface="HGPｺﾞｼｯｸM" panose="020B0600000000000000" pitchFamily="50" charset="-128"/>
              </a:rPr>
              <a:t>運用を専門家に任せることができる</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豊富な商品群から選択</a:t>
            </a:r>
            <a:r>
              <a:rPr lang="ja-JP" altLang="en-US" dirty="0" smtClean="0">
                <a:latin typeface="HGPｺﾞｼｯｸM" panose="020B0600000000000000" pitchFamily="50" charset="-128"/>
                <a:ea typeface="HGPｺﾞｼｯｸM" panose="020B0600000000000000" pitchFamily="50" charset="-128"/>
              </a:rPr>
              <a:t>できる、</a:t>
            </a:r>
            <a:r>
              <a:rPr lang="ja-JP" altLang="en-US" b="1" dirty="0" smtClean="0">
                <a:latin typeface="HGPｺﾞｼｯｸM" panose="020B0600000000000000" pitchFamily="50" charset="-128"/>
                <a:ea typeface="HGPｺﾞｼｯｸM" panose="020B0600000000000000" pitchFamily="50" charset="-128"/>
              </a:rPr>
              <a:t>少ない金額から</a:t>
            </a:r>
            <a:r>
              <a:rPr lang="ja-JP" altLang="en-US" dirty="0" smtClean="0">
                <a:latin typeface="HGPｺﾞｼｯｸM" panose="020B0600000000000000" pitchFamily="50" charset="-128"/>
                <a:ea typeface="HGPｺﾞｼｯｸM" panose="020B0600000000000000" pitchFamily="50" charset="-128"/>
              </a:rPr>
              <a:t>買うことができ、</a:t>
            </a:r>
            <a:r>
              <a:rPr lang="ja-JP" altLang="en-US" b="1" dirty="0" smtClean="0">
                <a:latin typeface="HGPｺﾞｼｯｸM" panose="020B0600000000000000" pitchFamily="50" charset="-128"/>
                <a:ea typeface="HGPｺﾞｼｯｸM" panose="020B0600000000000000" pitchFamily="50" charset="-128"/>
              </a:rPr>
              <a:t>分散投資もしやすい</a:t>
            </a:r>
            <a:r>
              <a:rPr lang="ja-JP" altLang="en-US" dirty="0" smtClean="0">
                <a:latin typeface="HGPｺﾞｼｯｸM" panose="020B0600000000000000" pitchFamily="50" charset="-128"/>
                <a:ea typeface="HGPｺﾞｼｯｸM" panose="020B0600000000000000" pitchFamily="50" charset="-128"/>
              </a:rPr>
              <a:t>などの特徴があります。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7577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安全性・収益性・流動性の３つとも◎の金融商品はありません。</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流動性：預金・貯金は</a:t>
            </a:r>
            <a:r>
              <a:rPr lang="en-US" altLang="ja-JP" dirty="0" smtClean="0">
                <a:latin typeface="HGPｺﾞｼｯｸM" panose="020B0600000000000000" pitchFamily="50" charset="-128"/>
                <a:ea typeface="HGPｺﾞｼｯｸM" panose="020B0600000000000000" pitchFamily="50" charset="-128"/>
              </a:rPr>
              <a:t>24</a:t>
            </a:r>
            <a:r>
              <a:rPr lang="ja-JP" altLang="en-US" dirty="0" smtClean="0">
                <a:latin typeface="HGPｺﾞｼｯｸM" panose="020B0600000000000000" pitchFamily="50" charset="-128"/>
                <a:ea typeface="HGPｺﾞｼｯｸM" panose="020B0600000000000000" pitchFamily="50" charset="-128"/>
              </a:rPr>
              <a:t>時間引き出せるので◎、株式・投資信託は売却後</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営業日かかりますので〇としています。債券は途中で売却することもできますが、満期保有が原則なので△としています。預金・貯金は</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利用手数料、株式・債券・投資信託は売買手数料等を確認しましょう。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投資信託の安全性や収益性は投資対象次第ですので、幅を持たせています。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生活費や使う予定がある資金は、預金・貯金に入れましょう。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当面使う予定がなく増やすことを考える場合は、株式、債券、投資信託といった金融商品を購入することを検討しましょう。</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933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57550" y="506413"/>
            <a:ext cx="3387725" cy="2541587"/>
          </a:xfrm>
        </p:spPr>
      </p:sp>
      <p:sp>
        <p:nvSpPr>
          <p:cNvPr id="3" name="ノート プレースホルダー 2"/>
          <p:cNvSpPr>
            <a:spLocks noGrp="1"/>
          </p:cNvSpPr>
          <p:nvPr>
            <p:ph type="body" idx="1"/>
          </p:nvPr>
        </p:nvSpPr>
        <p:spPr/>
        <p:txBody>
          <a:bodyPr/>
          <a:lstStyle/>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「リスク」とは英語で危険と訳されますが、金融商品の「リスク」とは、リターンがプラスになるマイナスになる両方の不確実性のことを言うので、必ずしもネガティブなことではありません。</a:t>
            </a:r>
            <a:endParaRPr lang="en-US" altLang="ja-JP" dirty="0" smtClean="0">
              <a:latin typeface="HGPｺﾞｼｯｸM" panose="020B0600000000000000" pitchFamily="50" charset="-128"/>
              <a:ea typeface="HGPｺﾞｼｯｸM" panose="020B0600000000000000" pitchFamily="50" charset="-128"/>
            </a:endParaRPr>
          </a:p>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一つ注意したいのは、自分の意思に基づいて金融商品を買うため、</a:t>
            </a:r>
            <a:r>
              <a:rPr lang="ja-JP" altLang="en-US" b="1" dirty="0" smtClean="0">
                <a:latin typeface="HGPｺﾞｼｯｸM" panose="020B0600000000000000" pitchFamily="50" charset="-128"/>
                <a:ea typeface="HGPｺﾞｼｯｸM" panose="020B0600000000000000" pitchFamily="50" charset="-128"/>
              </a:rPr>
              <a:t>その結果に対しても自分で責任を負う必要</a:t>
            </a:r>
            <a:r>
              <a:rPr lang="ja-JP" altLang="en-US" dirty="0" smtClean="0">
                <a:latin typeface="HGPｺﾞｼｯｸM" panose="020B0600000000000000" pitchFamily="50" charset="-128"/>
                <a:ea typeface="HGPｺﾞｼｯｸM" panose="020B0600000000000000" pitchFamily="50" charset="-128"/>
              </a:rPr>
              <a:t>があります。</a:t>
            </a:r>
            <a:r>
              <a:rPr lang="ja-JP" altLang="en-US" b="1" dirty="0" smtClean="0">
                <a:latin typeface="HGPｺﾞｼｯｸM" panose="020B0600000000000000" pitchFamily="50" charset="-128"/>
                <a:ea typeface="HGPｺﾞｼｯｸM" panose="020B0600000000000000" pitchFamily="50" charset="-128"/>
              </a:rPr>
              <a:t>自己責任原則</a:t>
            </a:r>
            <a:r>
              <a:rPr lang="ja-JP" altLang="en-US" dirty="0" smtClean="0">
                <a:latin typeface="HGPｺﾞｼｯｸM" panose="020B0600000000000000" pitchFamily="50" charset="-128"/>
                <a:ea typeface="HGPｺﾞｼｯｸM" panose="020B0600000000000000" pitchFamily="50" charset="-128"/>
              </a:rPr>
              <a:t>と言います。もし</a:t>
            </a:r>
            <a:r>
              <a:rPr lang="ja-JP" altLang="en-US" b="1" dirty="0" smtClean="0">
                <a:latin typeface="HGPｺﾞｼｯｸM" panose="020B0600000000000000" pitchFamily="50" charset="-128"/>
                <a:ea typeface="HGPｺﾞｼｯｸM" panose="020B0600000000000000" pitchFamily="50" charset="-128"/>
              </a:rPr>
              <a:t>損失が出たとしても、それは詐欺ではありません</a:t>
            </a:r>
            <a:r>
              <a:rPr lang="ja-JP" altLang="en-US" i="1" dirty="0" smtClean="0">
                <a:latin typeface="HGPｺﾞｼｯｸM" panose="020B0600000000000000" pitchFamily="50" charset="-128"/>
                <a:ea typeface="HGPｺﾞｼｯｸM" panose="020B0600000000000000" pitchFamily="50" charset="-128"/>
              </a:rPr>
              <a:t>。</a:t>
            </a:r>
          </a:p>
        </p:txBody>
      </p:sp>
      <p:sp>
        <p:nvSpPr>
          <p:cNvPr id="4" name="スライド番号プレースホルダー 3"/>
          <p:cNvSpPr>
            <a:spLocks noGrp="1"/>
          </p:cNvSpPr>
          <p:nvPr>
            <p:ph type="sldNum" sz="quarter" idx="10"/>
          </p:nvPr>
        </p:nvSpPr>
        <p:spPr/>
        <p:txBody>
          <a:bodyPr/>
          <a:lstStyle/>
          <a:p>
            <a:fld id="{8C4EC23D-08EB-4394-9C77-D901979308F4}" type="slidenum">
              <a:rPr kumimoji="1" lang="ja-JP" altLang="en-US" smtClean="0"/>
              <a:t>12</a:t>
            </a:fld>
            <a:endParaRPr kumimoji="1" lang="ja-JP" altLang="en-US" dirty="0"/>
          </a:p>
        </p:txBody>
      </p:sp>
    </p:spTree>
    <p:extLst>
      <p:ext uri="{BB962C8B-B14F-4D97-AF65-F5344CB8AC3E}">
        <p14:creationId xmlns:p14="http://schemas.microsoft.com/office/powerpoint/2010/main" val="219283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ここでは投資でよく出てくるキーワード、リスクとリターンについてお話します。</a:t>
            </a:r>
            <a:endParaRPr lang="en-US" altLang="ja-JP" b="0" dirty="0" smtClean="0"/>
          </a:p>
          <a:p>
            <a:pPr marL="171450" indent="-171450" eaLnBrk="1" hangingPunct="1">
              <a:buFont typeface="Arial" panose="020B0604020202020204" pitchFamily="34" charset="0"/>
              <a:buChar char="•"/>
            </a:pPr>
            <a:r>
              <a:rPr lang="ja-JP" altLang="en-US" b="0" dirty="0" smtClean="0"/>
              <a:t>リターンとは自分が投資した元本が何％の収益を上げるかということです。そのまま皆さんのイメージ通りだと思います。一方で</a:t>
            </a:r>
            <a:r>
              <a:rPr lang="en-US" altLang="ja-JP" b="0" dirty="0" smtClean="0"/>
              <a:t>､</a:t>
            </a:r>
            <a:r>
              <a:rPr lang="ja-JP" altLang="en-US" b="0" dirty="0" smtClean="0"/>
              <a:t>リスクというのはそれが事前に確定できずに振れ幅を持つということ</a:t>
            </a:r>
            <a:r>
              <a:rPr lang="en-US" altLang="ja-JP" b="0" dirty="0" smtClean="0"/>
              <a:t>｡</a:t>
            </a:r>
            <a:r>
              <a:rPr lang="ja-JP" altLang="en-US" b="0" dirty="0" smtClean="0"/>
              <a:t>例えば</a:t>
            </a:r>
            <a:r>
              <a:rPr lang="en-US" altLang="ja-JP" b="0" dirty="0" smtClean="0"/>
              <a:t>1</a:t>
            </a:r>
            <a:r>
              <a:rPr lang="ja-JP" altLang="en-US" b="0" dirty="0" smtClean="0"/>
              <a:t>年間でー</a:t>
            </a:r>
            <a:r>
              <a:rPr lang="en-US" altLang="ja-JP" b="0" dirty="0" smtClean="0"/>
              <a:t>10</a:t>
            </a:r>
            <a:r>
              <a:rPr lang="ja-JP" altLang="en-US" b="0" dirty="0" smtClean="0"/>
              <a:t>％から</a:t>
            </a:r>
            <a:r>
              <a:rPr lang="en-US" altLang="ja-JP" b="0" dirty="0" smtClean="0"/>
              <a:t>+10</a:t>
            </a:r>
            <a:r>
              <a:rPr lang="ja-JP" altLang="en-US" b="0" dirty="0" smtClean="0"/>
              <a:t>％まで振れる可能性があるということ、その振れ幅をリスクと言います。リスク一般的に危険という意味がありますがが、金融では必ずしもマイナスの意味を持つわけではありません。</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まず最初に預金は金利がほとんどつかない分、元本が保証されている。リターンがゼロ、リスクもほぼゼロということですね。</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債券とは国や会社にお金を貸す見合いで、金利を定期的に受け取り、最後に元本が返ってくる金融商品です。債券は</a:t>
            </a:r>
            <a:r>
              <a:rPr lang="en-US" altLang="ja-JP" b="0" dirty="0" smtClean="0"/>
              <a:t>5</a:t>
            </a:r>
            <a:r>
              <a:rPr lang="ja-JP" altLang="en-US" b="0" dirty="0" smtClean="0"/>
              <a:t>年後とかの期限が来ると元本が返済されます。ただ、途中で売却する場合の価格は、金融市場で左右されるので、預貯金よりも少しリスクが高めとなります。リターンも少し上乗せされるので、低リスク低リターンと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株式は、企業の業績が伸びることによって配当がもらえ、企業価値が増加すれば、株価が上がります。一方で、業績が悪化すると配当が減ったり、株価が下がり、元本割れすることもあります。業績の変動が大きいので、リスクも大きくなります。リターンもその分高くなるので、ハイリスクハイリターンに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投資信託は運用会社などの専門家が多くの個人から少額の資金を預かって、まとめて運用する仕組みです。株式で運用するものや債券で運用するもの、株式と債券を組み合わせて運用するものもあります。リスクリターンは投資対象により異なります。投資信託を選ぶ際は、投資対象を確認してください。</a:t>
            </a:r>
            <a:endParaRPr lang="en-US" altLang="ja-JP" b="0" dirty="0" smtClean="0"/>
          </a:p>
        </p:txBody>
      </p:sp>
    </p:spTree>
    <p:extLst>
      <p:ext uri="{BB962C8B-B14F-4D97-AF65-F5344CB8AC3E}">
        <p14:creationId xmlns:p14="http://schemas.microsoft.com/office/powerpoint/2010/main" val="379653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貯める・増やす、ここでは預金と投資について考えてみましょう。</a:t>
            </a:r>
            <a:r>
              <a:rPr kumimoji="1" lang="ja-JP" altLang="en-US" b="1" dirty="0" smtClean="0"/>
              <a:t>資産形成は少し難しいので、この投資の仕組みだけ理解してください。</a:t>
            </a:r>
            <a:endParaRPr kumimoji="1" lang="en-US" altLang="ja-JP" b="1" dirty="0" smtClean="0"/>
          </a:p>
          <a:p>
            <a:r>
              <a:rPr lang="ja-JP" altLang="en-US" b="1" dirty="0" smtClean="0"/>
              <a:t>（クリック）</a:t>
            </a:r>
            <a:r>
              <a:rPr kumimoji="1" lang="ja-JP" altLang="en-US" dirty="0" smtClean="0"/>
              <a:t>皆さん家庭から銀行に預金をして、銀行が企業や政府に貸し出しをするというやり方もありますが、先ほど見た通り、金利はほとんどつきません。</a:t>
            </a:r>
            <a:endParaRPr kumimoji="1" lang="en-US" altLang="ja-JP" dirty="0" smtClean="0"/>
          </a:p>
          <a:p>
            <a:r>
              <a:rPr lang="ja-JP" altLang="en-US" b="1" dirty="0" smtClean="0"/>
              <a:t>（クリック）</a:t>
            </a:r>
            <a:r>
              <a:rPr kumimoji="1" lang="ja-JP" altLang="en-US" dirty="0" smtClean="0"/>
              <a:t>一方で、証券会社などを通じて、債券や株式、国債を購入することで、企業や政府に皆さんの資金が渡ります。株式の場合は企業のオーナーになるということになります。</a:t>
            </a:r>
            <a:endParaRPr kumimoji="1" lang="en-US" altLang="ja-JP" dirty="0" smtClean="0"/>
          </a:p>
          <a:p>
            <a:r>
              <a:rPr lang="ja-JP" altLang="en-US" b="1" dirty="0" smtClean="0"/>
              <a:t>（クリック）</a:t>
            </a:r>
            <a:r>
              <a:rPr kumimoji="1" lang="ja-JP" altLang="en-US" dirty="0" smtClean="0"/>
              <a:t>その資金は企業であれば、設備投資や商品サービスの提供、株主への配当や従業員への給与支払いに使われます。企業の経済活動を通じて利益が生まれ、投資家である家庭に配当金が支払われたり、株価が上がって資産価値が増えたりします。債券は企業にお金を貸すことになり、同じように企業の経済活動に使われますが、債券を持つ投資家には定期的に金利が払われ、最後には元本が返済されます。</a:t>
            </a:r>
            <a:endParaRPr kumimoji="1" lang="en-US" altLang="ja-JP" dirty="0" smtClean="0"/>
          </a:p>
          <a:p>
            <a:r>
              <a:rPr lang="ja-JP" altLang="en-US" b="1" dirty="0" smtClean="0"/>
              <a:t>（クリック）</a:t>
            </a:r>
            <a:r>
              <a:rPr kumimoji="1" lang="ja-JP" altLang="en-US" dirty="0" smtClean="0"/>
              <a:t>一方で、国債は政府にお金を貸すという債券と同じ仕組みです。政府の場合は、その資金を公共サービスに使い、投資家は定期的に利子を受けとり、最後には元本が返済されます。</a:t>
            </a:r>
            <a:endParaRPr kumimoji="1" lang="en-US" altLang="ja-JP" dirty="0" smtClean="0"/>
          </a:p>
          <a:p>
            <a:r>
              <a:rPr lang="ja-JP" altLang="en-US" b="1" dirty="0" smtClean="0"/>
              <a:t>（クリック）</a:t>
            </a:r>
            <a:r>
              <a:rPr kumimoji="1" lang="ja-JP" altLang="en-US" dirty="0" smtClean="0"/>
              <a:t>経済活動にお金を出すことで、経済がより豊かになります。</a:t>
            </a:r>
            <a:endParaRPr kumimoji="1" lang="en-US" altLang="ja-JP" dirty="0" smtClean="0"/>
          </a:p>
          <a:p>
            <a:r>
              <a:rPr lang="ja-JP" altLang="en-US" b="1" dirty="0" smtClean="0"/>
              <a:t>（クリック）</a:t>
            </a:r>
            <a:r>
              <a:rPr lang="ja-JP" altLang="en-US" b="0" dirty="0" smtClean="0"/>
              <a:t>同時に、</a:t>
            </a:r>
            <a:r>
              <a:rPr kumimoji="1" lang="ja-JP" altLang="en-US" dirty="0" smtClean="0"/>
              <a:t>家庭の資産も増えるというのが投資の仕組みです。</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14</a:t>
            </a:fld>
            <a:endParaRPr lang="ja-JP" altLang="ja-JP"/>
          </a:p>
        </p:txBody>
      </p:sp>
    </p:spTree>
    <p:extLst>
      <p:ext uri="{BB962C8B-B14F-4D97-AF65-F5344CB8AC3E}">
        <p14:creationId xmlns:p14="http://schemas.microsoft.com/office/powerpoint/2010/main" val="370827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dirty="0" smtClean="0"/>
              <a:t>社会課題を解決する投資という考え方があります。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みなさんも</a:t>
            </a:r>
            <a:r>
              <a:rPr lang="en-US" altLang="ja-JP" dirty="0" smtClean="0"/>
              <a:t>SDG</a:t>
            </a:r>
            <a:r>
              <a:rPr lang="ja-JP" altLang="en-US" dirty="0" err="1" smtClean="0"/>
              <a:t>ｓ</a:t>
            </a:r>
            <a:r>
              <a:rPr lang="ja-JP" altLang="en-US" dirty="0" smtClean="0"/>
              <a:t>についてはよく知っていると思います。持続的な世界を実現するための国際目標で、</a:t>
            </a:r>
            <a:r>
              <a:rPr lang="en-US" altLang="ja-JP" dirty="0" smtClean="0"/>
              <a:t>17</a:t>
            </a:r>
            <a:r>
              <a:rPr lang="ja-JP" altLang="en-US" dirty="0" smtClean="0"/>
              <a:t>のゴール、</a:t>
            </a:r>
            <a:r>
              <a:rPr lang="en-US" altLang="ja-JP" dirty="0" smtClean="0"/>
              <a:t>169</a:t>
            </a:r>
            <a:r>
              <a:rPr lang="ja-JP" altLang="en-US" dirty="0" smtClean="0"/>
              <a:t>のターゲットで構成されているものです。この</a:t>
            </a:r>
            <a:r>
              <a:rPr lang="en-US" altLang="ja-JP" dirty="0" smtClean="0"/>
              <a:t>SDG</a:t>
            </a:r>
            <a:r>
              <a:rPr lang="ja-JP" altLang="en-US" dirty="0" err="1" smtClean="0"/>
              <a:t>ｓ</a:t>
            </a:r>
            <a:r>
              <a:rPr lang="ja-JP" altLang="en-US" dirty="0" smtClean="0"/>
              <a:t>に投資でも貢献するやり方があります。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この</a:t>
            </a:r>
            <a:r>
              <a:rPr lang="en-US" altLang="ja-JP" dirty="0" smtClean="0"/>
              <a:t>SDG</a:t>
            </a:r>
            <a:r>
              <a:rPr lang="ja-JP" altLang="en-US" dirty="0" err="1" smtClean="0"/>
              <a:t>ｓ</a:t>
            </a:r>
            <a:r>
              <a:rPr lang="ja-JP" altLang="en-US" dirty="0" smtClean="0"/>
              <a:t>の目標達成に努力をしている企業の債券や株式に投資をすることによって、リターンを得ると同時に、社会課題解決に資金を使ってもらうということができます。</a:t>
            </a:r>
            <a:r>
              <a:rPr lang="ja-JP" altLang="en-US" b="1" dirty="0" smtClean="0"/>
              <a:t>（クリック）</a:t>
            </a:r>
            <a:r>
              <a:rPr lang="ja-JP" altLang="en-US" dirty="0" smtClean="0"/>
              <a:t>環境保全、貧困対策、クリーンエネルギーに対してビジネスを行っている企業に投資をするということですね。</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自分がボランティアで</a:t>
            </a:r>
            <a:r>
              <a:rPr lang="en-US" altLang="ja-JP" dirty="0" smtClean="0"/>
              <a:t>SDG</a:t>
            </a:r>
            <a:r>
              <a:rPr lang="ja-JP" altLang="en-US" dirty="0" err="1" smtClean="0"/>
              <a:t>ｓ</a:t>
            </a:r>
            <a:r>
              <a:rPr lang="ja-JP" altLang="en-US" dirty="0" smtClean="0"/>
              <a:t>の課題解決に時間を使うことも良いことですが、</a:t>
            </a:r>
            <a:r>
              <a:rPr lang="ja-JP" altLang="en-US" b="1" dirty="0" smtClean="0"/>
              <a:t>お金で</a:t>
            </a:r>
            <a:r>
              <a:rPr lang="en-US" altLang="ja-JP" b="1" dirty="0" smtClean="0"/>
              <a:t>SDGs</a:t>
            </a:r>
            <a:r>
              <a:rPr lang="ja-JP" altLang="en-US" b="1" dirty="0" smtClean="0"/>
              <a:t>達成を支援する</a:t>
            </a:r>
            <a:r>
              <a:rPr lang="ja-JP" altLang="en-US" dirty="0" smtClean="0"/>
              <a:t>こともできるというのを覚えておいてもらえたらと思います。</a:t>
            </a:r>
            <a:endParaRPr lang="ja-JP" altLang="ja-JP" dirty="0" smtClean="0"/>
          </a:p>
          <a:p>
            <a:pPr eaLnBrk="1" hangingPunct="1"/>
            <a:endParaRPr lang="ja-JP" altLang="ja-JP" dirty="0" smtClean="0"/>
          </a:p>
        </p:txBody>
      </p:sp>
    </p:spTree>
    <p:extLst>
      <p:ext uri="{BB962C8B-B14F-4D97-AF65-F5344CB8AC3E}">
        <p14:creationId xmlns:p14="http://schemas.microsoft.com/office/powerpoint/2010/main" val="131904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資産形成シミュレーターを使ってみましょう。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上の段で、資産シミュレーターが青くハイライトされているのを確認します。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投資金額は最初は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それがどのように増えていくか、シナリオ１から３まで利率が入っています。シナリオ１の</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とは預金金利。シナリオ２の</a:t>
            </a:r>
            <a:r>
              <a:rPr lang="en-US" altLang="ja-JP" b="0" dirty="0" smtClean="0">
                <a:latin typeface="HGPｺﾞｼｯｸM" panose="020B0600000000000000" pitchFamily="50" charset="-128"/>
                <a:ea typeface="HGPｺﾞｼｯｸM" panose="020B0600000000000000" pitchFamily="50" charset="-128"/>
              </a:rPr>
              <a:t>0.7%</a:t>
            </a:r>
            <a:r>
              <a:rPr lang="ja-JP" altLang="en-US" b="0" dirty="0" smtClean="0">
                <a:latin typeface="HGPｺﾞｼｯｸM" panose="020B0600000000000000" pitchFamily="50" charset="-128"/>
                <a:ea typeface="HGPｺﾞｼｯｸM" panose="020B0600000000000000" pitchFamily="50" charset="-128"/>
              </a:rPr>
              <a:t>は国内債券の平均利回り。シナリオ</a:t>
            </a:r>
            <a:r>
              <a:rPr lang="en-US" altLang="ja-JP" b="0" dirty="0" smtClean="0">
                <a:latin typeface="HGPｺﾞｼｯｸM" panose="020B0600000000000000" pitchFamily="50" charset="-128"/>
                <a:ea typeface="HGPｺﾞｼｯｸM" panose="020B0600000000000000" pitchFamily="50" charset="-128"/>
              </a:rPr>
              <a:t>3</a:t>
            </a:r>
            <a:r>
              <a:rPr lang="ja-JP" altLang="en-US" b="0" dirty="0" smtClean="0">
                <a:latin typeface="HGPｺﾞｼｯｸM" panose="020B0600000000000000" pitchFamily="50" charset="-128"/>
                <a:ea typeface="HGPｺﾞｼｯｸM" panose="020B0600000000000000" pitchFamily="50" charset="-128"/>
              </a:rPr>
              <a:t>の</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は海外株式の平均利回りです。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設定期間は</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年にセットされています。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01512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シミュレーション結果を見てみましょう。スマホで見ている方は、画面を横にしてみてください。また、グラフは右にスクロールできるようになっています。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万円を投資して</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年後はどうなるのか。シナリオ</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は預金でしたね。</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年後もあまり増えずに</a:t>
            </a:r>
            <a:r>
              <a:rPr lang="en-US" altLang="ja-JP" b="0" dirty="0" smtClean="0">
                <a:latin typeface="HGPｺﾞｼｯｸM" panose="020B0600000000000000" pitchFamily="50" charset="-128"/>
                <a:ea typeface="HGPｺﾞｼｯｸM" panose="020B0600000000000000" pitchFamily="50" charset="-128"/>
              </a:rPr>
              <a:t>100.02</a:t>
            </a:r>
            <a:r>
              <a:rPr lang="ja-JP" altLang="en-US" b="0" dirty="0" smtClean="0">
                <a:latin typeface="HGPｺﾞｼｯｸM" panose="020B0600000000000000" pitchFamily="50" charset="-128"/>
                <a:ea typeface="HGPｺﾞｼｯｸM" panose="020B0600000000000000" pitchFamily="50" charset="-128"/>
              </a:rPr>
              <a:t>万円でした。シナリオ２は国内債券、少し増えて</a:t>
            </a:r>
            <a:r>
              <a:rPr lang="en-US" altLang="ja-JP" b="0" dirty="0" smtClean="0">
                <a:latin typeface="HGPｺﾞｼｯｸM" panose="020B0600000000000000" pitchFamily="50" charset="-128"/>
                <a:ea typeface="HGPｺﾞｼｯｸM" panose="020B0600000000000000" pitchFamily="50" charset="-128"/>
              </a:rPr>
              <a:t>114.97</a:t>
            </a:r>
            <a:r>
              <a:rPr lang="ja-JP" altLang="en-US" b="0" dirty="0" smtClean="0">
                <a:latin typeface="HGPｺﾞｼｯｸM" panose="020B0600000000000000" pitchFamily="50" charset="-128"/>
                <a:ea typeface="HGPｺﾞｼｯｸM" panose="020B0600000000000000" pitchFamily="50" charset="-128"/>
              </a:rPr>
              <a:t>万円でした。シナリオ３は海外株式、</a:t>
            </a:r>
            <a:r>
              <a:rPr lang="en-US" altLang="ja-JP" b="0" dirty="0" smtClean="0">
                <a:latin typeface="HGPｺﾞｼｯｸM" panose="020B0600000000000000" pitchFamily="50" charset="-128"/>
                <a:ea typeface="HGPｺﾞｼｯｸM" panose="020B0600000000000000" pitchFamily="50" charset="-128"/>
              </a:rPr>
              <a:t>4</a:t>
            </a:r>
            <a:r>
              <a:rPr lang="ja-JP" altLang="en-US" b="0" dirty="0" smtClean="0">
                <a:latin typeface="HGPｺﾞｼｯｸM" panose="020B0600000000000000" pitchFamily="50" charset="-128"/>
                <a:ea typeface="HGPｺﾞｼｯｸM" panose="020B0600000000000000" pitchFamily="50" charset="-128"/>
              </a:rPr>
              <a:t>倍になり</a:t>
            </a:r>
            <a:r>
              <a:rPr lang="en-US" altLang="ja-JP" b="0" dirty="0" smtClean="0">
                <a:latin typeface="HGPｺﾞｼｯｸM" panose="020B0600000000000000" pitchFamily="50" charset="-128"/>
                <a:ea typeface="HGPｺﾞｼｯｸM" panose="020B0600000000000000" pitchFamily="50" charset="-128"/>
              </a:rPr>
              <a:t>401.69</a:t>
            </a:r>
            <a:r>
              <a:rPr lang="ja-JP" altLang="en-US" b="0" dirty="0" smtClean="0">
                <a:latin typeface="HGPｺﾞｼｯｸM" panose="020B0600000000000000" pitchFamily="50" charset="-128"/>
                <a:ea typeface="HGPｺﾞｼｯｸM" panose="020B0600000000000000" pitchFamily="50" charset="-128"/>
              </a:rPr>
              <a:t>万円でした。</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もちろん、</a:t>
            </a:r>
            <a:r>
              <a:rPr lang="ja-JP" altLang="en-US" b="1" dirty="0" smtClean="0">
                <a:latin typeface="HGPｺﾞｼｯｸM" panose="020B0600000000000000" pitchFamily="50" charset="-128"/>
                <a:ea typeface="HGPｺﾞｼｯｸM" panose="020B0600000000000000" pitchFamily="50" charset="-128"/>
              </a:rPr>
              <a:t>将来この結果通りになる訳ではない</a:t>
            </a:r>
            <a:r>
              <a:rPr lang="ja-JP" altLang="en-US" b="0" dirty="0" smtClean="0">
                <a:latin typeface="HGPｺﾞｼｯｸM" panose="020B0600000000000000" pitchFamily="50" charset="-128"/>
                <a:ea typeface="HGPｺﾞｼｯｸM" panose="020B0600000000000000" pitchFamily="50" charset="-128"/>
              </a:rPr>
              <a:t>のですが、</a:t>
            </a:r>
            <a:r>
              <a:rPr lang="ja-JP" altLang="en-US" b="1" dirty="0" smtClean="0">
                <a:latin typeface="HGPｺﾞｼｯｸM" panose="020B0600000000000000" pitchFamily="50" charset="-128"/>
                <a:ea typeface="HGPｺﾞｼｯｸM" panose="020B0600000000000000" pitchFamily="50" charset="-128"/>
              </a:rPr>
              <a:t>ハイリスクハイリターンの株式は元本割れするリスクはありますが、大きなリターンを生む可能性</a:t>
            </a:r>
            <a:r>
              <a:rPr lang="ja-JP" altLang="en-US" b="0" dirty="0" smtClean="0">
                <a:latin typeface="HGPｺﾞｼｯｸM" panose="020B0600000000000000" pitchFamily="50" charset="-128"/>
                <a:ea typeface="HGPｺﾞｼｯｸM" panose="020B0600000000000000" pitchFamily="50" charset="-128"/>
              </a:rPr>
              <a:t>もあるということを覚えておいてください。</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利率が大きくなると複利の効果も大きくなりま</a:t>
            </a:r>
            <a:r>
              <a:rPr lang="ja-JP" altLang="en-US" b="0" dirty="0" smtClean="0">
                <a:latin typeface="HGPｺﾞｼｯｸM" panose="020B0600000000000000" pitchFamily="50" charset="-128"/>
                <a:ea typeface="HGPｺﾞｼｯｸM" panose="020B0600000000000000" pitchFamily="50" charset="-128"/>
              </a:rPr>
              <a:t>す。シナリオ３の増え方が直線でなく、カーブを描いているのが複利の効果です。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9414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一つ前のスライドでは海外株式が</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年後大きく増えていましたが、リスクがない訳ではなりません。</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海外株式の平均利回りは</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％ですが、うまくいった場合は</a:t>
            </a:r>
            <a:r>
              <a:rPr lang="en-US" altLang="ja-JP" b="0" dirty="0" smtClean="0">
                <a:latin typeface="HGPｺﾞｼｯｸM" panose="020B0600000000000000" pitchFamily="50" charset="-128"/>
                <a:ea typeface="HGPｺﾞｼｯｸM" panose="020B0600000000000000" pitchFamily="50" charset="-128"/>
              </a:rPr>
              <a:t>+32</a:t>
            </a:r>
            <a:r>
              <a:rPr lang="ja-JP" altLang="en-US" b="0" dirty="0" smtClean="0">
                <a:latin typeface="HGPｺﾞｼｯｸM" panose="020B0600000000000000" pitchFamily="50" charset="-128"/>
                <a:ea typeface="HGPｺﾞｼｯｸM" panose="020B0600000000000000" pitchFamily="50" charset="-128"/>
              </a:rPr>
              <a:t>％、うまくいかなった場合は▲</a:t>
            </a:r>
            <a:r>
              <a:rPr lang="en-US" altLang="ja-JP" b="0" dirty="0" smtClean="0">
                <a:latin typeface="HGPｺﾞｼｯｸM" panose="020B0600000000000000" pitchFamily="50" charset="-128"/>
                <a:ea typeface="HGPｺﾞｼｯｸM" panose="020B0600000000000000" pitchFamily="50" charset="-128"/>
              </a:rPr>
              <a:t>18</a:t>
            </a:r>
            <a:r>
              <a:rPr lang="ja-JP" altLang="en-US" b="0" dirty="0" smtClean="0">
                <a:latin typeface="HGPｺﾞｼｯｸM" panose="020B0600000000000000" pitchFamily="50" charset="-128"/>
                <a:ea typeface="HGPｺﾞｼｯｸM" panose="020B0600000000000000" pitchFamily="50" charset="-128"/>
              </a:rPr>
              <a:t>％とばらつきがあります。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必ず増える訳ではない点には注意が必要です。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36888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です。確実に儲かるは詐欺です。リターンを得るためにはリスクを取らなくてはなりません。</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20222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5228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まずは、収入と支出を管理し、毎月貯蓄できるようになりましょう。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預金金利は</a:t>
            </a:r>
            <a:r>
              <a:rPr lang="en-US" altLang="ja-JP" b="0" dirty="0" smtClean="0">
                <a:latin typeface="HGPｺﾞｼｯｸM" panose="020B0600000000000000" pitchFamily="50" charset="-128"/>
                <a:ea typeface="HGPｺﾞｼｯｸM" panose="020B0600000000000000" pitchFamily="50" charset="-128"/>
              </a:rPr>
              <a:t>30</a:t>
            </a:r>
            <a:r>
              <a:rPr lang="ja-JP" altLang="en-US" b="0" dirty="0" smtClean="0">
                <a:latin typeface="HGPｺﾞｼｯｸM" panose="020B0600000000000000" pitchFamily="50" charset="-128"/>
                <a:ea typeface="HGPｺﾞｼｯｸM" panose="020B0600000000000000" pitchFamily="50" charset="-128"/>
              </a:rPr>
              <a:t>年前は</a:t>
            </a:r>
            <a:r>
              <a:rPr lang="en-US" altLang="ja-JP" b="0" dirty="0" smtClean="0">
                <a:latin typeface="HGPｺﾞｼｯｸM" panose="020B0600000000000000" pitchFamily="50" charset="-128"/>
                <a:ea typeface="HGPｺﾞｼｯｸM" panose="020B0600000000000000" pitchFamily="50" charset="-128"/>
              </a:rPr>
              <a:t>9%</a:t>
            </a:r>
            <a:r>
              <a:rPr lang="ja-JP" altLang="en-US" b="0" dirty="0" smtClean="0">
                <a:latin typeface="HGPｺﾞｼｯｸM" panose="020B0600000000000000" pitchFamily="50" charset="-128"/>
                <a:ea typeface="HGPｺﾞｼｯｸM" panose="020B0600000000000000" pitchFamily="50" charset="-128"/>
              </a:rPr>
              <a:t>という時期がありましたが、今は</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です。預金で貯蓄が増えなくなりました。</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例えば、りんごが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円で貯蓄が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万円あると、りんご</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個買えます。りんごの価格が上がり</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円になると、</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万円でりんごは</a:t>
            </a:r>
            <a:r>
              <a:rPr lang="en-US" altLang="ja-JP" b="0" dirty="0" smtClean="0">
                <a:latin typeface="HGPｺﾞｼｯｸM" panose="020B0600000000000000" pitchFamily="50" charset="-128"/>
                <a:ea typeface="HGPｺﾞｼｯｸM" panose="020B0600000000000000" pitchFamily="50" charset="-128"/>
              </a:rPr>
              <a:t>50</a:t>
            </a:r>
            <a:r>
              <a:rPr lang="ja-JP" altLang="en-US" b="0" dirty="0" smtClean="0">
                <a:latin typeface="HGPｺﾞｼｯｸM" panose="020B0600000000000000" pitchFamily="50" charset="-128"/>
                <a:ea typeface="HGPｺﾞｼｯｸM" panose="020B0600000000000000" pitchFamily="50" charset="-128"/>
              </a:rPr>
              <a:t>個しか買えなくなります。これが物価上昇（インフレとも言います）により、貯蓄の価値が目減りするという意味です。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生活費や使う予定がある資金を預貯金に入れておき、当面使う予定がない資金で株式、債券、投資信託などの金融商品を購入するなど、目的にあった金融商品を活用しましょう。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就職して１つの会社で定年まで働くだけでなく、転職したり起業したり選択肢が広がりました。また、自分の人生で重要だと思うことや、達成したいことも人それぞれです。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語学や</a:t>
            </a:r>
            <a:r>
              <a:rPr lang="en-US" altLang="ja-JP" b="1" dirty="0" smtClean="0">
                <a:latin typeface="HGPｺﾞｼｯｸM" panose="020B0600000000000000" pitchFamily="50" charset="-128"/>
                <a:ea typeface="HGPｺﾞｼｯｸM" panose="020B0600000000000000" pitchFamily="50" charset="-128"/>
              </a:rPr>
              <a:t>PC</a:t>
            </a:r>
            <a:r>
              <a:rPr lang="ja-JP" altLang="en-US" b="1" dirty="0" smtClean="0">
                <a:latin typeface="HGPｺﾞｼｯｸM" panose="020B0600000000000000" pitchFamily="50" charset="-128"/>
                <a:ea typeface="HGPｺﾞｼｯｸM" panose="020B0600000000000000" pitchFamily="50" charset="-128"/>
              </a:rPr>
              <a:t>スキルを学ぶ、資格を取得するなど自己投資を行うことで、稼ぐ力を高めること大切です。資産形成のみならず、自己投資も大切だということは覚えておきましょう。</a:t>
            </a:r>
            <a:endParaRPr lang="en-US" altLang="ja-JP" b="1"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8181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dirty="0" smtClean="0">
                <a:latin typeface="HGPｺﾞｼｯｸM" panose="020B0600000000000000" pitchFamily="50" charset="-128"/>
                <a:ea typeface="HGPｺﾞｼｯｸM" panose="020B0600000000000000" pitchFamily="50" charset="-128"/>
              </a:rPr>
              <a:t>では</a:t>
            </a:r>
            <a:r>
              <a:rPr lang="ja-JP" altLang="en-US" b="0" dirty="0" smtClean="0">
                <a:latin typeface="HGPｺﾞｼｯｸM" panose="020B0600000000000000" pitchFamily="50" charset="-128"/>
                <a:ea typeface="HGPｺﾞｼｯｸM" panose="020B0600000000000000" pitchFamily="50" charset="-128"/>
              </a:rPr>
              <a:t>まず最初に資産形成の一番基本</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お金を預けて貯める</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つまり預金について考えてみましょう</a:t>
            </a:r>
            <a:r>
              <a:rPr lang="en-US" altLang="ja-JP" b="0" dirty="0" smtClean="0">
                <a:latin typeface="HGPｺﾞｼｯｸM" panose="020B0600000000000000" pitchFamily="50" charset="-128"/>
                <a:ea typeface="HGPｺﾞｼｯｸM" panose="020B0600000000000000" pitchFamily="50" charset="-128"/>
              </a:rPr>
              <a:t>｡</a:t>
            </a: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お金を預けると、利子（利息）を得ることができます。一方、お金を借りると、利子（利息）を払わなければなりません。</a:t>
            </a:r>
            <a:r>
              <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利子（利息）</a:t>
            </a:r>
            <a:r>
              <a:rPr kumimoji="1" lang="ja-JP" altLang="en-US"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　とは、</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借りたり貸したりしたお金に、一定の割合で支払われる対価のことで、金額で表示されます。</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万円に対して</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100</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円みたいな感じですね。</a:t>
            </a:r>
            <a:endPar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一方、金利（利率）とは、利子を利率％にしたものです。</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万円の１％みたいな感じですね。</a:t>
            </a:r>
            <a:endParaRPr lang="en-US" altLang="ja-JP" b="0" dirty="0" smtClean="0">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お金を預ける時は、なるべく金利が高い方が増えるのでいいですよね。一方で、お金を借りる時は、なるべく金利が低い方が払う金利（手数料）が減るのでいいですよね。</a:t>
            </a:r>
          </a:p>
        </p:txBody>
      </p:sp>
    </p:spTree>
    <p:extLst>
      <p:ext uri="{BB962C8B-B14F-4D97-AF65-F5344CB8AC3E}">
        <p14:creationId xmlns:p14="http://schemas.microsoft.com/office/powerpoint/2010/main" val="144923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mc:AlternateContent xmlns:mc="http://schemas.openxmlformats.org/markup-compatibility/2006" xmlns:a14="http://schemas.microsoft.com/office/drawing/2010/main">
        <mc:Choice Requires="a14">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14:m>
                  <m:oMath xmlns:m="http://schemas.openxmlformats.org/officeDocument/2006/math">
                    <m:r>
                      <a:rPr kumimoji="1" lang="ja-JP" altLang="en-US" sz="1200" smtClean="0">
                        <a:latin typeface="Cambria Math" panose="02040503050406030204" pitchFamily="18" charset="0"/>
                      </a:rPr>
                      <m:t>100</m:t>
                    </m:r>
                    <m:r>
                      <m:rPr>
                        <m:sty m:val="p"/>
                      </m:rPr>
                      <a:rPr lang="en-US" altLang="ja-JP" sz="1200" i="1">
                        <a:latin typeface="Cambria Math" panose="02040503050406030204" pitchFamily="18" charset="0"/>
                      </a:rPr>
                      <m:t>x</m:t>
                    </m:r>
                    <m:sSup>
                      <m:sSupPr>
                        <m:ctrlPr>
                          <a:rPr kumimoji="1" lang="ja-JP" altLang="en-US" sz="1200" i="1">
                            <a:latin typeface="Cambria Math" panose="02040503050406030204" pitchFamily="18" charset="0"/>
                          </a:rPr>
                        </m:ctrlPr>
                      </m:sSupPr>
                      <m:e>
                        <m:r>
                          <a:rPr kumimoji="1" lang="ja-JP" altLang="en-US" sz="1200" i="0">
                            <a:latin typeface="Cambria Math" panose="02040503050406030204" pitchFamily="18" charset="0"/>
                          </a:rPr>
                          <m:t>1.05</m:t>
                        </m:r>
                      </m:e>
                      <m:sup>
                        <m:r>
                          <a:rPr kumimoji="1" lang="ja-JP" altLang="en-US" sz="1200" i="0">
                            <a:latin typeface="Cambria Math" panose="02040503050406030204" pitchFamily="18" charset="0"/>
                          </a:rPr>
                          <m:t>40</m:t>
                        </m:r>
                      </m:sup>
                    </m:sSup>
                    <m:r>
                      <a:rPr lang="ja-JP" altLang="en-US" sz="1200" i="1" smtClean="0">
                        <a:latin typeface="Cambria Math" panose="02040503050406030204" pitchFamily="18" charset="0"/>
                      </a:rPr>
                      <m:t>）</m:t>
                    </m:r>
                  </m:oMath>
                </a14:m>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Choice>
        <mc:Fallback xmlns="">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r>
                  <a:rPr kumimoji="1" lang="ja-JP" altLang="en-US" sz="1200" i="0" smtClean="0">
                    <a:latin typeface="Cambria Math" panose="02040503050406030204" pitchFamily="18" charset="0"/>
                  </a:rPr>
                  <a:t>100</a:t>
                </a:r>
                <a:r>
                  <a:rPr lang="en-US" altLang="ja-JP" sz="1200" i="0">
                    <a:latin typeface="Cambria Math" panose="02040503050406030204" pitchFamily="18" charset="0"/>
                  </a:rPr>
                  <a:t>x</a:t>
                </a:r>
                <a:r>
                  <a:rPr kumimoji="1" lang="ja-JP" altLang="en-US" sz="1200" i="0">
                    <a:latin typeface="Cambria Math" panose="02040503050406030204" pitchFamily="18" charset="0"/>
                  </a:rPr>
                  <a:t>〖1.05〗^40</a:t>
                </a:r>
                <a:r>
                  <a:rPr lang="ja-JP" altLang="en-US" sz="1200" i="0" smtClean="0">
                    <a:latin typeface="Cambria Math" panose="02040503050406030204" pitchFamily="18" charset="0"/>
                  </a:rPr>
                  <a:t>）</a:t>
                </a:r>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Fallback>
      </mc:AlternateContent>
    </p:spTree>
    <p:extLst>
      <p:ext uri="{BB962C8B-B14F-4D97-AF65-F5344CB8AC3E}">
        <p14:creationId xmlns:p14="http://schemas.microsoft.com/office/powerpoint/2010/main" val="194741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154" eaLnBrk="0" hangingPunct="0">
              <a:spcBef>
                <a:spcPct val="30000"/>
              </a:spcBef>
              <a:defRPr kumimoji="1" sz="1200">
                <a:solidFill>
                  <a:schemeClr val="tx1"/>
                </a:solidFill>
                <a:latin typeface="Times New Roman" pitchFamily="18" charset="0"/>
                <a:ea typeface="ＭＳ Ｐ明朝" pitchFamily="18" charset="-128"/>
              </a:defRPr>
            </a:lvl1pPr>
            <a:lvl2pPr marL="703024" indent="-265023" algn="l" defTabSz="906154" eaLnBrk="0" hangingPunct="0">
              <a:spcBef>
                <a:spcPct val="30000"/>
              </a:spcBef>
              <a:defRPr kumimoji="1" sz="1200">
                <a:solidFill>
                  <a:schemeClr val="tx1"/>
                </a:solidFill>
                <a:latin typeface="Times New Roman" pitchFamily="18" charset="0"/>
                <a:ea typeface="ＭＳ Ｐ明朝" pitchFamily="18" charset="-128"/>
              </a:defRPr>
            </a:lvl2pPr>
            <a:lvl3pPr marL="1083892" indent="-207891" algn="l" defTabSz="906154" eaLnBrk="0" hangingPunct="0">
              <a:spcBef>
                <a:spcPct val="30000"/>
              </a:spcBef>
              <a:defRPr kumimoji="1" sz="1200">
                <a:solidFill>
                  <a:schemeClr val="tx1"/>
                </a:solidFill>
                <a:latin typeface="Times New Roman" pitchFamily="18" charset="0"/>
                <a:ea typeface="ＭＳ Ｐ明朝" pitchFamily="18" charset="-128"/>
              </a:defRPr>
            </a:lvl3pPr>
            <a:lvl4pPr marL="1523479" indent="-207891" algn="l" defTabSz="906154" eaLnBrk="0" hangingPunct="0">
              <a:spcBef>
                <a:spcPct val="30000"/>
              </a:spcBef>
              <a:defRPr kumimoji="1" sz="1200">
                <a:solidFill>
                  <a:schemeClr val="tx1"/>
                </a:solidFill>
                <a:latin typeface="Times New Roman" pitchFamily="18" charset="0"/>
                <a:ea typeface="ＭＳ Ｐ明朝" pitchFamily="18" charset="-128"/>
              </a:defRPr>
            </a:lvl4pPr>
            <a:lvl5pPr marL="1961479" indent="-207891" algn="l" defTabSz="906154" eaLnBrk="0" hangingPunct="0">
              <a:spcBef>
                <a:spcPct val="30000"/>
              </a:spcBef>
              <a:defRPr kumimoji="1" sz="1200">
                <a:solidFill>
                  <a:schemeClr val="tx1"/>
                </a:solidFill>
                <a:latin typeface="Times New Roman" pitchFamily="18" charset="0"/>
                <a:ea typeface="ＭＳ Ｐ明朝" pitchFamily="18" charset="-128"/>
              </a:defRPr>
            </a:lvl5pPr>
            <a:lvl6pPr marL="2418525"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568"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612"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657"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285750" indent="-285750" eaLnBrk="1" hangingPunct="1">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こちらは日本の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年くらいの預金金利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推移です。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をつける時もありましたが、皆さんが産まれた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年以降はずっとゼロになっています。なので、預金においていて、増えるということはあまり期待できなくなりました。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ct val="150000"/>
              </a:lnSpc>
              <a:buFont typeface="Wingdings" panose="05000000000000000000" pitchFamily="2" charset="2"/>
              <a:buChar char="p"/>
            </a:pPr>
            <a:r>
              <a:rPr lang="ja-JP" altLang="en-US" sz="1400" b="1" dirty="0" smtClean="0"/>
              <a:t>（クリック）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銀行に預けるという事は、現在だと安全に保管するという事になりますね。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ja-JP" sz="1400" dirty="0" smtClean="0"/>
          </a:p>
        </p:txBody>
      </p:sp>
    </p:spTree>
    <p:extLst>
      <p:ext uri="{BB962C8B-B14F-4D97-AF65-F5344CB8AC3E}">
        <p14:creationId xmlns:p14="http://schemas.microsoft.com/office/powerpoint/2010/main" val="277393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0"/>
              </a:spcBef>
              <a:spcAft>
                <a:spcPts val="302"/>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 資産形成を行うということは、目的に応じて金融商品を選ぶということです。</a:t>
            </a:r>
            <a:endParaRPr lang="en-US" altLang="ja-JP" b="1"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金融商品を選ぶときのポイントとしては、</a:t>
            </a:r>
            <a:r>
              <a:rPr lang="ja-JP" altLang="en-US" b="1" dirty="0" smtClean="0">
                <a:latin typeface="HGPｺﾞｼｯｸM" panose="020B0600000000000000" pitchFamily="50" charset="-128"/>
                <a:ea typeface="HGPｺﾞｼｯｸM" panose="020B0600000000000000" pitchFamily="50" charset="-128"/>
              </a:rPr>
              <a:t>安全性、収益性、流動性の３つの観点</a:t>
            </a:r>
            <a:r>
              <a:rPr lang="ja-JP" altLang="en-US" dirty="0" smtClean="0">
                <a:latin typeface="HGPｺﾞｼｯｸM" panose="020B0600000000000000" pitchFamily="50" charset="-128"/>
                <a:ea typeface="HGPｺﾞｼｯｸM" panose="020B0600000000000000" pitchFamily="50" charset="-128"/>
              </a:rPr>
              <a:t>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安全性とは、お金が減らないかどうか、収益性とは、どれくらい利益が期待できるか、流動性とは、必要なときにお金を引き出しやすいかどうかです。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安全性や流動性が高いものは、収益性が低くなり、一方、収益性が高いものは安全性や流動性が低くなりますので、</a:t>
            </a:r>
            <a:r>
              <a:rPr lang="ja-JP" altLang="en-US" b="1" dirty="0" smtClean="0">
                <a:latin typeface="HGPｺﾞｼｯｸM" panose="020B0600000000000000" pitchFamily="50" charset="-128"/>
                <a:ea typeface="HGPｺﾞｼｯｸM" panose="020B0600000000000000" pitchFamily="50" charset="-128"/>
              </a:rPr>
              <a:t>３つの基準すべてを満たす金融商品はありません</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金融商品には、それぞれ特徴があり、金融商品を選ぶときは、これらの基準に照らしながら、</a:t>
            </a:r>
            <a:r>
              <a:rPr lang="ja-JP" altLang="en-US" b="1" dirty="0" smtClean="0">
                <a:latin typeface="HGPｺﾞｼｯｸM" panose="020B0600000000000000" pitchFamily="50" charset="-128"/>
                <a:ea typeface="HGPｺﾞｼｯｸM" panose="020B0600000000000000" pitchFamily="50" charset="-128"/>
              </a:rPr>
              <a:t>目的に応じて使い分けたり、組み合わせる</a:t>
            </a:r>
            <a:r>
              <a:rPr lang="ja-JP" altLang="en-US" dirty="0" smtClean="0">
                <a:latin typeface="HGPｺﾞｼｯｸM" panose="020B0600000000000000" pitchFamily="50" charset="-128"/>
                <a:ea typeface="HGPｺﾞｼｯｸM" panose="020B0600000000000000" pitchFamily="50" charset="-128"/>
              </a:rPr>
              <a:t>ことが大切です。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05663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buFont typeface="Wingdings" panose="05000000000000000000" pitchFamily="2" charset="2"/>
              <a:buChar char="p"/>
            </a:pPr>
            <a:r>
              <a:rPr lang="ja-JP" altLang="ja-JP" dirty="0" smtClean="0">
                <a:latin typeface="HGPｺﾞｼｯｸM" panose="020B0600000000000000" pitchFamily="50" charset="-128"/>
                <a:ea typeface="HGPｺﾞｼｯｸM" panose="020B0600000000000000" pitchFamily="50" charset="-128"/>
              </a:rPr>
              <a:t>資産の持ち方</a:t>
            </a:r>
            <a:r>
              <a:rPr lang="ja-JP" altLang="en-US" dirty="0" smtClean="0">
                <a:latin typeface="HGPｺﾞｼｯｸM" panose="020B0600000000000000" pitchFamily="50" charset="-128"/>
                <a:ea typeface="HGPｺﾞｼｯｸM" panose="020B0600000000000000" pitchFamily="50" charset="-128"/>
              </a:rPr>
              <a:t>として、金融商品ごとの特徴を見てみましょう。</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「預金・貯金」</a:t>
            </a:r>
            <a:r>
              <a:rPr lang="ja-JP" altLang="en-US" dirty="0" smtClean="0">
                <a:latin typeface="HGPｺﾞｼｯｸM" panose="020B0600000000000000" pitchFamily="50" charset="-128"/>
                <a:ea typeface="HGPｺﾞｼｯｸM" panose="020B0600000000000000" pitchFamily="50" charset="-128"/>
              </a:rPr>
              <a:t>。多くの人が日常生活で利用している金融商品です。銀行に預けるものを「預金」、郵便局に預けるものを「貯金」といいます。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たとえば給与は、預金・貯金口座への振込で受け取るのが一般的です。預金口座から現金をおろしたり、また現金を口座に入れたり、頻繁に使用されます。 また、私たちは預金を「決済」に利用しています。例えば、電気・ガス・水道などの公共料金、電話代、クレジットカードでの買い物代金などの自動引き落としです。預金・貯金は、多くの人の日常生活に利用され、「決済」にも利用されることから、手厚く保護さ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預金の特徴は、一般に</a:t>
            </a:r>
            <a:r>
              <a:rPr lang="ja-JP" altLang="en-US" b="1" dirty="0" smtClean="0">
                <a:latin typeface="HGPｺﾞｼｯｸM" panose="020B0600000000000000" pitchFamily="50" charset="-128"/>
                <a:ea typeface="HGPｺﾞｼｯｸM" panose="020B0600000000000000" pitchFamily="50" charset="-128"/>
              </a:rPr>
              <a:t>「安全性」が高く、元本が確保され、「流動性」も高い</a:t>
            </a:r>
            <a:r>
              <a:rPr lang="ja-JP" altLang="en-US" dirty="0" smtClean="0">
                <a:latin typeface="HGPｺﾞｼｯｸM" panose="020B0600000000000000" pitchFamily="50" charset="-128"/>
                <a:ea typeface="HGPｺﾞｼｯｸM" panose="020B0600000000000000" pitchFamily="50" charset="-128"/>
              </a:rPr>
              <a:t>、すなわち、現金に換えやすい点です。一方、</a:t>
            </a:r>
            <a:r>
              <a:rPr lang="ja-JP" altLang="en-US" b="1" dirty="0" smtClean="0">
                <a:latin typeface="HGPｺﾞｼｯｸM" panose="020B0600000000000000" pitchFamily="50" charset="-128"/>
                <a:ea typeface="HGPｺﾞｼｯｸM" panose="020B0600000000000000" pitchFamily="50" charset="-128"/>
              </a:rPr>
              <a:t>「収益性」は低く</a:t>
            </a:r>
            <a:r>
              <a:rPr lang="ja-JP" altLang="en-US" dirty="0" smtClean="0">
                <a:latin typeface="HGPｺﾞｼｯｸM" panose="020B0600000000000000" pitchFamily="50" charset="-128"/>
                <a:ea typeface="HGPｺﾞｼｯｸM" panose="020B0600000000000000" pitchFamily="50" charset="-128"/>
              </a:rPr>
              <a:t>なります。</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69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「債券」</a:t>
            </a:r>
            <a:r>
              <a:rPr lang="ja-JP" altLang="en-US" dirty="0" smtClean="0">
                <a:latin typeface="HGPｺﾞｼｯｸM" panose="020B0600000000000000" pitchFamily="50" charset="-128"/>
                <a:ea typeface="HGPｺﾞｼｯｸM" panose="020B0600000000000000" pitchFamily="50" charset="-128"/>
              </a:rPr>
              <a:t>とは、国や会社がお金を借りるために発行するものをいいます。企業や国は、お金を借りる代わりに定期的に利子を支払い、満期がくれば借りたお金（元本）を返すことを約束します。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債券のうち、企業が発行するものは「社債」、国が発行するものは「国債」と呼ばれます。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発行した会社等が倒産すると、返済されない可能性があります。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a:t>
            </a:r>
            <a:r>
              <a:rPr lang="ja-JP" altLang="en-US" b="1" dirty="0" smtClean="0">
                <a:latin typeface="HGPｺﾞｼｯｸM" panose="020B0600000000000000" pitchFamily="50" charset="-128"/>
                <a:ea typeface="HGPｺﾞｼｯｸM" panose="020B0600000000000000" pitchFamily="50" charset="-128"/>
              </a:rPr>
              <a:t>「安全性」は、国債は国の信用力により高く、社債は発行した会社次第</a:t>
            </a:r>
            <a:r>
              <a:rPr lang="ja-JP" altLang="en-US" dirty="0" smtClean="0">
                <a:latin typeface="HGPｺﾞｼｯｸM" panose="020B0600000000000000" pitchFamily="50" charset="-128"/>
                <a:ea typeface="HGPｺﾞｼｯｸM" panose="020B0600000000000000" pitchFamily="50" charset="-128"/>
              </a:rPr>
              <a:t>です。</a:t>
            </a:r>
            <a:r>
              <a:rPr lang="ja-JP" altLang="en-US" b="1" dirty="0" smtClean="0">
                <a:latin typeface="HGPｺﾞｼｯｸM" panose="020B0600000000000000" pitchFamily="50" charset="-128"/>
                <a:ea typeface="HGPｺﾞｼｯｸM" panose="020B0600000000000000" pitchFamily="50" charset="-128"/>
              </a:rPr>
              <a:t>「収益性」は、一般に預金よりも高い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満期前に売る場合には元本割れになる可能性</a:t>
            </a:r>
            <a:r>
              <a:rPr lang="ja-JP" altLang="en-US" dirty="0" smtClean="0">
                <a:latin typeface="HGPｺﾞｼｯｸM" panose="020B0600000000000000" pitchFamily="50" charset="-128"/>
                <a:ea typeface="HGPｺﾞｼｯｸM" panose="020B0600000000000000" pitchFamily="50" charset="-128"/>
              </a:rPr>
              <a:t>もあり得ます。</a:t>
            </a:r>
          </a:p>
        </p:txBody>
      </p:sp>
    </p:spTree>
    <p:extLst>
      <p:ext uri="{BB962C8B-B14F-4D97-AF65-F5344CB8AC3E}">
        <p14:creationId xmlns:p14="http://schemas.microsoft.com/office/powerpoint/2010/main" val="258156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753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ユーザー設定レイアウト">
    <p:spTree>
      <p:nvGrpSpPr>
        <p:cNvPr id="1" name=""/>
        <p:cNvGrpSpPr/>
        <p:nvPr/>
      </p:nvGrpSpPr>
      <p:grpSpPr>
        <a:xfrm>
          <a:off x="0" y="0"/>
          <a:ext cx="0" cy="0"/>
          <a:chOff x="0" y="0"/>
          <a:chExt cx="0" cy="0"/>
        </a:xfrm>
      </p:grpSpPr>
      <p:sp>
        <p:nvSpPr>
          <p:cNvPr id="18" name="タイトル 1"/>
          <p:cNvSpPr>
            <a:spLocks noGrp="1"/>
          </p:cNvSpPr>
          <p:nvPr>
            <p:ph type="title"/>
          </p:nvPr>
        </p:nvSpPr>
        <p:spPr bwMode="gray">
          <a:xfrm>
            <a:off x="252000" y="250015"/>
            <a:ext cx="8308135" cy="424800"/>
          </a:xfrm>
          <a:prstGeom prst="rect">
            <a:avLst/>
          </a:prstGeom>
        </p:spPr>
        <p:txBody>
          <a:bodyPr anchor="ctr"/>
          <a:lstStyle>
            <a:lvl1pPr algn="l">
              <a:defRPr sz="18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smtClean="0"/>
              <a:t>マスター タイトルの書式設定</a:t>
            </a:r>
            <a:endParaRPr kumimoji="1" lang="ja-JP" altLang="en-US" dirty="0"/>
          </a:p>
        </p:txBody>
      </p:sp>
      <p:cxnSp>
        <p:nvCxnSpPr>
          <p:cNvPr id="3" name="直線コネクタ 2"/>
          <p:cNvCxnSpPr/>
          <p:nvPr userDrawn="1"/>
        </p:nvCxnSpPr>
        <p:spPr>
          <a:xfrm>
            <a:off x="0" y="116632"/>
            <a:ext cx="9144000"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2526" y="161208"/>
            <a:ext cx="9144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68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9199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7" name="正方形/長方形 6"/>
          <p:cNvSpPr/>
          <p:nvPr userDrawn="1"/>
        </p:nvSpPr>
        <p:spPr>
          <a:xfrm>
            <a:off x="8689080" y="6554017"/>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8" name="正方形/長方形 7"/>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10" name="正方形/長方形 9"/>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995" r:id="rId13"/>
    <p:sldLayoutId id="2147484031" r:id="rId1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4" y="3164094"/>
            <a:ext cx="5809466" cy="621972"/>
            <a:chOff x="1202980" y="1071736"/>
            <a:chExt cx="3598594" cy="191696"/>
          </a:xfrm>
        </p:grpSpPr>
        <p:sp>
          <p:nvSpPr>
            <p:cNvPr id="7" name="テキスト ボックス 6"/>
            <p:cNvSpPr txBox="1"/>
            <p:nvPr/>
          </p:nvSpPr>
          <p:spPr>
            <a:xfrm>
              <a:off x="1615171" y="1081303"/>
              <a:ext cx="3186403"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0</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3953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159255" y="1247134"/>
            <a:ext cx="6547424" cy="219254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・購入者（株主</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は会社の一部を所有することになり、　　会社はお金を返す必要はない</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dist">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会社が上げた利益に応じて配当などを受け取ることができる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gn="l">
              <a:spcBef>
                <a:spcPts val="0"/>
              </a:spcBef>
              <a:spcAft>
                <a:spcPts val="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会社の業績や、国内・海外の景気などによって、株式の価値（株価）も変動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indent="-1143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800"/>
              </a:spcBef>
              <a:spcAft>
                <a:spcPts val="2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98350" y="5964156"/>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株式は、</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高い収益性（◎）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が期待できる。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a:t>
            </a:fld>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70" y="3787182"/>
            <a:ext cx="1905814" cy="210587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252" y="4237926"/>
            <a:ext cx="2221198" cy="1204383"/>
          </a:xfrm>
          <a:prstGeom prst="rect">
            <a:avLst/>
          </a:prstGeom>
        </p:spPr>
      </p:pic>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0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159255" y="1090533"/>
            <a:ext cx="6507668" cy="2695527"/>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・多く</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の人から集めたお金を、１つにまとめて大きな</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資金にし、</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株式や債券</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に</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投資する</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仕組み</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ファンドともいう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株価の変動などによって、価格が日々変動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r>
              <a:rPr lang="ja-JP" altLang="en-US" sz="2000"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・少ない金額から購入できたり、分散投資もしやすい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主な金融商品の特徴③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28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信託</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486224" y="5935776"/>
            <a:ext cx="874921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投資信託の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収益性、安全性は、投資対象次第</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281987" y="3274195"/>
            <a:ext cx="7579415" cy="2696257"/>
          </a:xfrm>
          <a:prstGeom prst="rect">
            <a:avLst/>
          </a:prstGeom>
        </p:spPr>
      </p:pic>
      <p:cxnSp>
        <p:nvCxnSpPr>
          <p:cNvPr id="17" name="直線コネクタ 1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88" y="4036275"/>
            <a:ext cx="905397" cy="449681"/>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89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1" cy="622592"/>
        </p:xfrm>
        <a:graphic>
          <a:graphicData uri="http://schemas.openxmlformats.org/drawingml/2006/table">
            <a:tbl>
              <a:tblPr firstRow="1" bandRow="1">
                <a:tableStyleId>{5C22544A-7EE6-4342-B048-85BDC9FD1C3A}</a:tableStyleId>
              </a:tblPr>
              <a:tblGrid>
                <a:gridCol w="1439849">
                  <a:extLst>
                    <a:ext uri="{9D8B030D-6E8A-4147-A177-3AD203B41FA5}">
                      <a16:colId xmlns:a16="http://schemas.microsoft.com/office/drawing/2014/main" val="20000"/>
                    </a:ext>
                  </a:extLst>
                </a:gridCol>
                <a:gridCol w="401947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主な金融商品の特徴まとめ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タイトル 1"/>
          <p:cNvSpPr txBox="1">
            <a:spLocks/>
          </p:cNvSpPr>
          <p:nvPr/>
        </p:nvSpPr>
        <p:spPr>
          <a:xfrm>
            <a:off x="468024" y="5750253"/>
            <a:ext cx="806507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３つとも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の金融商品はありません。目的に応じて使い分けましょう。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782209707"/>
              </p:ext>
            </p:extLst>
          </p:nvPr>
        </p:nvGraphicFramePr>
        <p:xfrm>
          <a:off x="1076779" y="1238047"/>
          <a:ext cx="6599300" cy="4169090"/>
        </p:xfrm>
        <a:graphic>
          <a:graphicData uri="http://schemas.openxmlformats.org/drawingml/2006/table">
            <a:tbl>
              <a:tblPr>
                <a:tableStyleId>{5C22544A-7EE6-4342-B048-85BDC9FD1C3A}</a:tableStyleId>
              </a:tblPr>
              <a:tblGrid>
                <a:gridCol w="1867658">
                  <a:extLst>
                    <a:ext uri="{9D8B030D-6E8A-4147-A177-3AD203B41FA5}">
                      <a16:colId xmlns:a16="http://schemas.microsoft.com/office/drawing/2014/main" val="3574052847"/>
                    </a:ext>
                  </a:extLst>
                </a:gridCol>
                <a:gridCol w="1577214">
                  <a:extLst>
                    <a:ext uri="{9D8B030D-6E8A-4147-A177-3AD203B41FA5}">
                      <a16:colId xmlns:a16="http://schemas.microsoft.com/office/drawing/2014/main" val="1523250365"/>
                    </a:ext>
                  </a:extLst>
                </a:gridCol>
                <a:gridCol w="1577214">
                  <a:extLst>
                    <a:ext uri="{9D8B030D-6E8A-4147-A177-3AD203B41FA5}">
                      <a16:colId xmlns:a16="http://schemas.microsoft.com/office/drawing/2014/main" val="4179146359"/>
                    </a:ext>
                  </a:extLst>
                </a:gridCol>
                <a:gridCol w="1577214">
                  <a:extLst>
                    <a:ext uri="{9D8B030D-6E8A-4147-A177-3AD203B41FA5}">
                      <a16:colId xmlns:a16="http://schemas.microsoft.com/office/drawing/2014/main" val="4223062491"/>
                    </a:ext>
                  </a:extLst>
                </a:gridCol>
              </a:tblGrid>
              <a:tr h="804098">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安全性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収益性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流動性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009336"/>
                  </a:ext>
                </a:extLst>
              </a:tr>
              <a:tr h="802657">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預金・貯金</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smtClean="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800" b="1" u="none" strike="noStrike" dirty="0">
                          <a:solidFill>
                            <a:schemeClr val="tx1"/>
                          </a:solidFill>
                          <a:effectLst/>
                          <a:latin typeface="+mn-ea"/>
                          <a:ea typeface="+mn-ea"/>
                        </a:rPr>
                        <a:t>△</a:t>
                      </a:r>
                      <a:endParaRPr lang="ja-JP" altLang="en-US" sz="28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39129201"/>
                  </a:ext>
                </a:extLst>
              </a:tr>
              <a:tr h="568642">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株式</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800" b="1" u="none" strike="noStrike" dirty="0" smtClean="0">
                          <a:effectLst/>
                          <a:latin typeface="+mn-ea"/>
                          <a:ea typeface="+mn-ea"/>
                        </a:rPr>
                        <a:t>△</a:t>
                      </a:r>
                      <a:endParaRPr lang="ja-JP" altLang="en-US" sz="28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3600" b="1" u="none" strike="noStrike" dirty="0" smtClean="0">
                          <a:effectLst/>
                          <a:latin typeface="+mn-ea"/>
                          <a:ea typeface="+mn-ea"/>
                        </a:rPr>
                        <a:t>◎</a:t>
                      </a:r>
                      <a:endParaRPr lang="ja-JP" altLang="en-US" sz="36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054894"/>
                  </a:ext>
                </a:extLst>
              </a:tr>
              <a:tr h="758571">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債券</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0198657"/>
                  </a:ext>
                </a:extLst>
              </a:tr>
              <a:tr h="950976">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投資信託</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a:t>
                      </a:r>
                      <a:r>
                        <a:rPr lang="ja-JP" altLang="en-US" sz="2400" b="1" u="none" strike="noStrike" dirty="0" smtClean="0">
                          <a:effectLst/>
                          <a:latin typeface="Meiryo UI" panose="020B0604030504040204" pitchFamily="50" charset="-128"/>
                          <a:ea typeface="Meiryo UI" panose="020B0604030504040204" pitchFamily="50" charset="-128"/>
                        </a:rPr>
                        <a:t>～</a:t>
                      </a:r>
                      <a:r>
                        <a:rPr lang="ja-JP" altLang="en-US" sz="2400" b="1" u="none" strike="noStrike" dirty="0" smtClean="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r>
                        <a:rPr lang="ja-JP" altLang="en-US" sz="2400" b="1" u="none" strike="noStrike" dirty="0">
                          <a:effectLst/>
                          <a:latin typeface="Meiryo UI" panose="020B0604030504040204" pitchFamily="50" charset="-128"/>
                          <a:ea typeface="Meiryo UI" panose="020B0604030504040204" pitchFamily="50" charset="-128"/>
                        </a:rPr>
                        <a:t>～</a:t>
                      </a:r>
                      <a:r>
                        <a:rPr lang="ja-JP" altLang="en-US" sz="3600" u="none" strike="noStrike" dirty="0">
                          <a:effectLst/>
                          <a:latin typeface="+mn-ea"/>
                          <a:ea typeface="+mn-ea"/>
                        </a:rPr>
                        <a:t>◎</a:t>
                      </a:r>
                      <a:endParaRPr lang="ja-JP" altLang="en-US" sz="2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3610"/>
                  </a:ext>
                </a:extLst>
              </a:tr>
            </a:tbl>
          </a:graphicData>
        </a:graphic>
      </p:graphicFrame>
    </p:spTree>
    <p:extLst>
      <p:ext uri="{BB962C8B-B14F-4D97-AF65-F5344CB8AC3E}">
        <p14:creationId xmlns:p14="http://schemas.microsoft.com/office/powerpoint/2010/main" val="32746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848428" y="3099275"/>
            <a:ext cx="3128920"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57018" y="3099275"/>
            <a:ext cx="3298168"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837812861"/>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1109119">
                  <a:extLst>
                    <a:ext uri="{9D8B030D-6E8A-4147-A177-3AD203B41FA5}">
                      <a16:colId xmlns:a16="http://schemas.microsoft.com/office/drawing/2014/main" val="20000"/>
                    </a:ext>
                  </a:extLst>
                </a:gridCol>
                <a:gridCol w="435020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リスクとは？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タイトル 1"/>
          <p:cNvSpPr txBox="1">
            <a:spLocks/>
          </p:cNvSpPr>
          <p:nvPr/>
        </p:nvSpPr>
        <p:spPr>
          <a:xfrm>
            <a:off x="844062" y="1247134"/>
            <a:ext cx="7862617" cy="179646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を運用した結果、得られる利益や損失のことを「リターン」</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といいます。</a:t>
            </a: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この</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ようなリターンの不確実性の大きさ、振れ幅の大きさのことを「リスク」といいます</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タイトル 1"/>
          <p:cNvSpPr txBox="1">
            <a:spLocks/>
          </p:cNvSpPr>
          <p:nvPr/>
        </p:nvSpPr>
        <p:spPr>
          <a:xfrm>
            <a:off x="2562811" y="3040992"/>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株式</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タイトル 1"/>
          <p:cNvSpPr txBox="1">
            <a:spLocks/>
          </p:cNvSpPr>
          <p:nvPr/>
        </p:nvSpPr>
        <p:spPr>
          <a:xfrm>
            <a:off x="5860979" y="3059345"/>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預金</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6" name="直線矢印コネクタ 15"/>
          <p:cNvCxnSpPr/>
          <p:nvPr/>
        </p:nvCxnSpPr>
        <p:spPr>
          <a:xfrm>
            <a:off x="2461767" y="3804864"/>
            <a:ext cx="14809" cy="1226895"/>
          </a:xfrm>
          <a:prstGeom prst="straightConnector1">
            <a:avLst/>
          </a:prstGeom>
          <a:ln w="762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796515" y="4260908"/>
            <a:ext cx="14809" cy="391533"/>
          </a:xfrm>
          <a:prstGeom prst="straightConnector1">
            <a:avLst/>
          </a:prstGeom>
          <a:ln w="381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1874694" y="3842238"/>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リスク大</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5191851" y="3856549"/>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リスク小</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993728" y="3495643"/>
            <a:ext cx="1956438" cy="1644241"/>
          </a:xfrm>
          <a:prstGeom prst="rect">
            <a:avLst/>
          </a:prstGeom>
        </p:spPr>
      </p:pic>
      <p:sp>
        <p:nvSpPr>
          <p:cNvPr id="22" name="角丸四角形吹き出し 21"/>
          <p:cNvSpPr/>
          <p:nvPr/>
        </p:nvSpPr>
        <p:spPr>
          <a:xfrm>
            <a:off x="161942" y="3040992"/>
            <a:ext cx="1592847" cy="1133352"/>
          </a:xfrm>
          <a:prstGeom prst="wedgeRoundRectCallout">
            <a:avLst>
              <a:gd name="adj1" fmla="val 51656"/>
              <a:gd name="adj2" fmla="val 8227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リターン</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の振れ幅</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4"/>
          <a:stretch>
            <a:fillRect/>
          </a:stretch>
        </p:blipFill>
        <p:spPr>
          <a:xfrm>
            <a:off x="2716386" y="3504394"/>
            <a:ext cx="1935612" cy="1626738"/>
          </a:xfrm>
          <a:prstGeom prst="rect">
            <a:avLst/>
          </a:prstGeom>
        </p:spPr>
      </p:pic>
      <p:sp>
        <p:nvSpPr>
          <p:cNvPr id="24" name="タイトル 1"/>
          <p:cNvSpPr txBox="1">
            <a:spLocks/>
          </p:cNvSpPr>
          <p:nvPr/>
        </p:nvSpPr>
        <p:spPr bwMode="auto">
          <a:xfrm>
            <a:off x="714335" y="564329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金融商品は自分の意思で選ぶため、</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利益・損失は自己責任です。（自己責任原則）</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12</a:t>
            </a:fld>
            <a:endParaRPr lang="en-US" altLang="ja-JP" dirty="0"/>
          </a:p>
        </p:txBody>
      </p:sp>
    </p:spTree>
    <p:extLst>
      <p:ext uri="{BB962C8B-B14F-4D97-AF65-F5344CB8AC3E}">
        <p14:creationId xmlns:p14="http://schemas.microsoft.com/office/powerpoint/2010/main" val="33326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23296358"/>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29144" y="6366004"/>
            <a:ext cx="6487678" cy="7257"/>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248880" y="1955662"/>
            <a:ext cx="0" cy="4410346"/>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flipV="1">
            <a:off x="804054" y="2475070"/>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a:off x="804054" y="470107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60521" y="2142599"/>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smtClean="0">
                <a:solidFill>
                  <a:srgbClr val="0070C0"/>
                </a:solidFill>
                <a:latin typeface="メイリオ" pitchFamily="50" charset="-128"/>
                <a:ea typeface="メイリオ" pitchFamily="50" charset="-128"/>
                <a:cs typeface="メイリオ" pitchFamily="50" charset="-128"/>
              </a:rPr>
              <a:t>高　　　       リターン     　　　　低</a:t>
            </a:r>
            <a:endParaRPr lang="ja-JP" altLang="en-US" b="1" dirty="0">
              <a:solidFill>
                <a:srgbClr val="0070C0"/>
              </a:solidFill>
              <a:latin typeface="メイリオ" pitchFamily="50" charset="-128"/>
              <a:ea typeface="メイリオ" pitchFamily="50" charset="-128"/>
              <a:cs typeface="メイリオ" pitchFamily="50" charset="-128"/>
            </a:endParaRPr>
          </a:p>
        </p:txBody>
      </p:sp>
      <p:cxnSp>
        <p:nvCxnSpPr>
          <p:cNvPr id="45" name="直線コネクタ 44"/>
          <p:cNvCxnSpPr/>
          <p:nvPr/>
        </p:nvCxnSpPr>
        <p:spPr bwMode="auto">
          <a:xfrm flipH="1">
            <a:off x="2251594" y="662359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a:off x="5037107" y="663952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21014" y="6431838"/>
            <a:ext cx="5186035" cy="424732"/>
          </a:xfrm>
          <a:prstGeom prst="rect">
            <a:avLst/>
          </a:prstGeom>
          <a:noFill/>
        </p:spPr>
        <p:txBody>
          <a:bodyPr wrap="none" rtlCol="0">
            <a:spAutoFit/>
          </a:bodyPr>
          <a:lstStyle/>
          <a:p>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15" name="タイトル 1"/>
          <p:cNvSpPr txBox="1">
            <a:spLocks/>
          </p:cNvSpPr>
          <p:nvPr/>
        </p:nvSpPr>
        <p:spPr>
          <a:xfrm>
            <a:off x="751787" y="1132196"/>
            <a:ext cx="6902286"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（注）あくまでもイメージです。厳密な表現ではありませんので、ご注意ください。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4198802" y="2728824"/>
            <a:ext cx="2052000" cy="2042546"/>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1299924" y="4313374"/>
            <a:ext cx="2052000" cy="202032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5688601" y="2011040"/>
            <a:ext cx="2052000" cy="2019733"/>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2739740" y="3497315"/>
            <a:ext cx="2052000" cy="201913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409084" y="160857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41330" y="2075086"/>
            <a:ext cx="417206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＝お金を運用した結果としての利益や損失</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937000" y="5638694"/>
            <a:ext cx="431799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7732799" y="6224135"/>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形吹き出し 1"/>
          <p:cNvSpPr/>
          <p:nvPr/>
        </p:nvSpPr>
        <p:spPr>
          <a:xfrm>
            <a:off x="7229654" y="1339191"/>
            <a:ext cx="1730413" cy="866500"/>
          </a:xfrm>
          <a:prstGeom prst="wedgeEllipseCallout">
            <a:avLst>
              <a:gd name="adj1" fmla="val -60822"/>
              <a:gd name="adj2" fmla="val 12809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会社を</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所有する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円形吹き出し 22"/>
          <p:cNvSpPr/>
          <p:nvPr/>
        </p:nvSpPr>
        <p:spPr>
          <a:xfrm>
            <a:off x="2326794" y="2605595"/>
            <a:ext cx="1834407" cy="866500"/>
          </a:xfrm>
          <a:prstGeom prst="wedgeEllipseCallout">
            <a:avLst>
              <a:gd name="adj1" fmla="val 23626"/>
              <a:gd name="adj2" fmla="val 1395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eiryo UI" panose="020B0604030504040204" pitchFamily="50" charset="-128"/>
                <a:ea typeface="Meiryo UI" panose="020B0604030504040204" pitchFamily="50" charset="-128"/>
              </a:rPr>
              <a:t>国</a:t>
            </a:r>
            <a:r>
              <a:rPr lang="ja-JP" altLang="en-US" dirty="0" smtClean="0">
                <a:solidFill>
                  <a:srgbClr val="FF0000"/>
                </a:solidFill>
                <a:latin typeface="Meiryo UI" panose="020B0604030504040204" pitchFamily="50" charset="-128"/>
                <a:ea typeface="Meiryo UI" panose="020B0604030504040204" pitchFamily="50" charset="-128"/>
              </a:rPr>
              <a:t>や会社にお金を貸す</a:t>
            </a:r>
            <a:endParaRPr kumimoji="1" lang="en-US" altLang="ja-JP" dirty="0" smtClean="0">
              <a:solidFill>
                <a:srgbClr val="FF0000"/>
              </a:solidFill>
              <a:latin typeface="Meiryo UI" panose="020B0604030504040204" pitchFamily="50" charset="-128"/>
              <a:ea typeface="Meiryo UI" panose="020B0604030504040204" pitchFamily="50" charset="-128"/>
            </a:endParaRPr>
          </a:p>
        </p:txBody>
      </p:sp>
      <p:sp>
        <p:nvSpPr>
          <p:cNvPr id="25" name="円形吹き出し 24"/>
          <p:cNvSpPr/>
          <p:nvPr/>
        </p:nvSpPr>
        <p:spPr>
          <a:xfrm>
            <a:off x="5853571" y="4372272"/>
            <a:ext cx="2401428" cy="866500"/>
          </a:xfrm>
          <a:prstGeom prst="wedgeEllipseCallout">
            <a:avLst>
              <a:gd name="adj1" fmla="val -67837"/>
              <a:gd name="adj2" fmla="val -9721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eiryo UI" panose="020B0604030504040204" pitchFamily="50" charset="-128"/>
                <a:ea typeface="Meiryo UI" panose="020B0604030504040204" pitchFamily="50" charset="-128"/>
              </a:rPr>
              <a:t>株式や債券に投資する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13</a:t>
            </a:fld>
            <a:endParaRPr lang="en-US" altLang="ja-JP" dirty="0"/>
          </a:p>
        </p:txBody>
      </p:sp>
    </p:spTree>
    <p:extLst>
      <p:ext uri="{BB962C8B-B14F-4D97-AF65-F5344CB8AC3E}">
        <p14:creationId xmlns:p14="http://schemas.microsoft.com/office/powerpoint/2010/main" val="17688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環状矢印 36"/>
          <p:cNvSpPr/>
          <p:nvPr/>
        </p:nvSpPr>
        <p:spPr>
          <a:xfrm rot="10800000">
            <a:off x="610990" y="2073814"/>
            <a:ext cx="7029103" cy="4981715"/>
          </a:xfrm>
          <a:prstGeom prst="circularArrow">
            <a:avLst>
              <a:gd name="adj1" fmla="val 8600"/>
              <a:gd name="adj2" fmla="val 763617"/>
              <a:gd name="adj3" fmla="val 20638706"/>
              <a:gd name="adj4" fmla="val 12731882"/>
              <a:gd name="adj5" fmla="val 1516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5878151" y="1968068"/>
            <a:ext cx="3071478" cy="4737532"/>
          </a:xfrm>
          <a:prstGeom prst="roundRect">
            <a:avLst>
              <a:gd name="adj" fmla="val 1253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rot="4030580">
            <a:off x="6629688" y="4627064"/>
            <a:ext cx="1919154" cy="1992503"/>
          </a:xfrm>
          <a:prstGeom prst="wedgeEllipseCallout">
            <a:avLst>
              <a:gd name="adj1" fmla="val -49769"/>
              <a:gd name="adj2" fmla="val 51504"/>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rot="3355895">
            <a:off x="6251595" y="2032940"/>
            <a:ext cx="2595162" cy="2496083"/>
          </a:xfrm>
          <a:prstGeom prst="wedgeEllipseCallout">
            <a:avLst>
              <a:gd name="adj1" fmla="val -30573"/>
              <a:gd name="adj2" fmla="val 56329"/>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05" y="2577363"/>
            <a:ext cx="1111194" cy="1322723"/>
          </a:xfrm>
          <a:prstGeom prst="rect">
            <a:avLst/>
          </a:prstGeom>
        </p:spPr>
      </p:pic>
      <p:sp>
        <p:nvSpPr>
          <p:cNvPr id="9" name="テキスト ボックス 8"/>
          <p:cNvSpPr txBox="1"/>
          <p:nvPr/>
        </p:nvSpPr>
        <p:spPr>
          <a:xfrm>
            <a:off x="722441" y="4221244"/>
            <a:ext cx="793559"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家庭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515"/>
          <a:stretch/>
        </p:blipFill>
        <p:spPr>
          <a:xfrm>
            <a:off x="145141" y="3089802"/>
            <a:ext cx="1817372" cy="1062253"/>
          </a:xfrm>
          <a:prstGeom prst="rect">
            <a:avLst/>
          </a:prstGeom>
        </p:spPr>
      </p:pic>
      <p:sp>
        <p:nvSpPr>
          <p:cNvPr id="8" name="右矢印 7"/>
          <p:cNvSpPr/>
          <p:nvPr/>
        </p:nvSpPr>
        <p:spPr>
          <a:xfrm>
            <a:off x="2007361" y="2984801"/>
            <a:ext cx="2919880" cy="756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株式・債券</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01241" y="2676143"/>
            <a:ext cx="75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58666" y="4057511"/>
            <a:ext cx="6975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357" y="2090048"/>
            <a:ext cx="859573" cy="797436"/>
          </a:xfrm>
          <a:prstGeom prst="rect">
            <a:avLst/>
          </a:prstGeom>
        </p:spPr>
      </p:pic>
      <p:sp>
        <p:nvSpPr>
          <p:cNvPr id="23" name="テキスト ボックス 22"/>
          <p:cNvSpPr txBox="1"/>
          <p:nvPr/>
        </p:nvSpPr>
        <p:spPr>
          <a:xfrm>
            <a:off x="6613619" y="2812325"/>
            <a:ext cx="2366441" cy="1200329"/>
          </a:xfrm>
          <a:prstGeom prst="rect">
            <a:avLst/>
          </a:prstGeom>
          <a:noFill/>
        </p:spPr>
        <p:txBody>
          <a:bodyPr wrap="square" rtlCol="0">
            <a:spAutoFit/>
          </a:bodyPr>
          <a:lstStyle/>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商品・サービスの提供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株主への配当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従業員への給与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788516" y="5054989"/>
            <a:ext cx="18294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379" y="5311691"/>
            <a:ext cx="1464612" cy="106330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74" y="4221244"/>
            <a:ext cx="1592242" cy="991170"/>
          </a:xfrm>
          <a:prstGeom prst="rect">
            <a:avLst/>
          </a:prstGeom>
        </p:spPr>
      </p:pic>
      <p:sp>
        <p:nvSpPr>
          <p:cNvPr id="38" name="テキスト ボックス 37"/>
          <p:cNvSpPr txBox="1"/>
          <p:nvPr/>
        </p:nvSpPr>
        <p:spPr>
          <a:xfrm>
            <a:off x="6040870" y="878232"/>
            <a:ext cx="2998456" cy="1126462"/>
          </a:xfrm>
          <a:prstGeom prst="rect">
            <a:avLst/>
          </a:prstGeom>
          <a:noFill/>
        </p:spPr>
        <p:txBody>
          <a:bodyPr wrap="square" rtlCol="0">
            <a:spAutoFit/>
          </a:bodyPr>
          <a:lstStyle/>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預金や投資したお金は</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経済活動に使われる</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56711" y="5582973"/>
            <a:ext cx="2360729" cy="830997"/>
          </a:xfrm>
          <a:prstGeom prst="rect">
            <a:avLst/>
          </a:prstGeom>
          <a:solidFill>
            <a:schemeClr val="bg1">
              <a:alpha val="50000"/>
            </a:schemeClr>
          </a:solidFill>
        </p:spPr>
        <p:txBody>
          <a:bodyPr wrap="square" rtlCol="0">
            <a:spAutoFit/>
          </a:bodyPr>
          <a:lstStyle/>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私たちの生活が</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より豊かで便利に</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2007361" y="4222349"/>
            <a:ext cx="2892953" cy="720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国債</a:t>
            </a:r>
            <a:endParaRPr kumimoji="1"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777" y="3473769"/>
            <a:ext cx="1009449" cy="1009449"/>
          </a:xfrm>
          <a:prstGeom prst="rect">
            <a:avLst/>
          </a:prstGeom>
          <a:effectLst>
            <a:glow rad="38100">
              <a:srgbClr val="FFFFFF"/>
            </a:glow>
          </a:effectLst>
        </p:spPr>
      </p:pic>
      <p:sp>
        <p:nvSpPr>
          <p:cNvPr id="33" name="テキスト ボックス 32"/>
          <p:cNvSpPr txBox="1"/>
          <p:nvPr/>
        </p:nvSpPr>
        <p:spPr>
          <a:xfrm flipH="1">
            <a:off x="1868531" y="3671420"/>
            <a:ext cx="1226729" cy="461665"/>
          </a:xfrm>
          <a:prstGeom prst="rect">
            <a:avLst/>
          </a:prstGeom>
          <a:noFill/>
        </p:spPr>
        <p:txBody>
          <a:bodyPr wrap="squar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662540447"/>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39362">
                  <a:extLst>
                    <a:ext uri="{9D8B030D-6E8A-4147-A177-3AD203B41FA5}">
                      <a16:colId xmlns:a16="http://schemas.microsoft.com/office/drawing/2014/main" val="20000"/>
                    </a:ext>
                  </a:extLst>
                </a:gridCol>
                <a:gridCol w="706754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預金と投資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正方形/長方形 4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14</a:t>
            </a:fld>
            <a:endParaRPr lang="en-US" altLang="ja-JP" dirty="0"/>
          </a:p>
        </p:txBody>
      </p:sp>
      <p:grpSp>
        <p:nvGrpSpPr>
          <p:cNvPr id="47" name="グループ化 46"/>
          <p:cNvGrpSpPr/>
          <p:nvPr/>
        </p:nvGrpSpPr>
        <p:grpSpPr>
          <a:xfrm>
            <a:off x="2064772" y="2631567"/>
            <a:ext cx="2466995" cy="234174"/>
            <a:chOff x="2007361" y="2735242"/>
            <a:chExt cx="2466995" cy="331450"/>
          </a:xfrm>
        </p:grpSpPr>
        <p:cxnSp>
          <p:nvCxnSpPr>
            <p:cNvPr id="48" name="直線矢印コネクタ 47"/>
            <p:cNvCxnSpPr/>
            <p:nvPr/>
          </p:nvCxnSpPr>
          <p:spPr>
            <a:xfrm>
              <a:off x="2007361" y="2867853"/>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435366" y="2735242"/>
              <a:ext cx="1676766" cy="331450"/>
            </a:xfrm>
            <a:prstGeom prst="rect">
              <a:avLst/>
            </a:prstGeom>
            <a:solidFill>
              <a:schemeClr val="bg1"/>
            </a:solidFill>
          </p:spPr>
          <p:txBody>
            <a:bodyPr wrap="square" rtlCol="0">
              <a:spAutoFit/>
            </a:bodyPr>
            <a:lstStyle/>
            <a:p>
              <a:pPr algn="ctr">
                <a:lnSpc>
                  <a:spcPct val="50000"/>
                </a:lnSpc>
              </a:pP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配当・利子など　</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2038468" y="4817231"/>
            <a:ext cx="2466995" cy="369332"/>
            <a:chOff x="2007361" y="4817231"/>
            <a:chExt cx="2466995" cy="369332"/>
          </a:xfrm>
        </p:grpSpPr>
        <p:cxnSp>
          <p:nvCxnSpPr>
            <p:cNvPr id="51" name="直線矢印コネクタ 50"/>
            <p:cNvCxnSpPr/>
            <p:nvPr/>
          </p:nvCxnSpPr>
          <p:spPr>
            <a:xfrm>
              <a:off x="2007361" y="5002666"/>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975875" y="4817231"/>
              <a:ext cx="704595" cy="369332"/>
            </a:xfrm>
            <a:prstGeom prst="rect">
              <a:avLst/>
            </a:prstGeom>
            <a:solidFill>
              <a:schemeClr val="bg1"/>
            </a:solidFill>
          </p:spPr>
          <p:txBody>
            <a:bodyPr wrap="square" rtlCol="0">
              <a:spAutoFit/>
            </a:bodyPr>
            <a:lstStyle/>
            <a:p>
              <a:pPr algn="ct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564609" y="1016338"/>
            <a:ext cx="5453117" cy="1562130"/>
            <a:chOff x="564609" y="1016338"/>
            <a:chExt cx="5453117" cy="1562130"/>
          </a:xfrm>
        </p:grpSpPr>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19" y="1422319"/>
              <a:ext cx="890367" cy="1011782"/>
            </a:xfrm>
            <a:prstGeom prst="rect">
              <a:avLst/>
            </a:prstGeom>
          </p:spPr>
        </p:pic>
        <p:sp>
          <p:nvSpPr>
            <p:cNvPr id="11" name="右矢印 10"/>
            <p:cNvSpPr/>
            <p:nvPr/>
          </p:nvSpPr>
          <p:spPr>
            <a:xfrm>
              <a:off x="1249680" y="1324084"/>
              <a:ext cx="1540058" cy="720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預金</a:t>
              </a:r>
              <a:endParaRPr kumimoji="1" lang="ja-JP" altLang="en-US" sz="20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249680" y="1518920"/>
              <a:ext cx="360000" cy="1015988"/>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14391" y="1679843"/>
              <a:ext cx="969845" cy="648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4061189" y="1496608"/>
              <a:ext cx="1301242" cy="360000"/>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貸出</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868666" y="1016338"/>
              <a:ext cx="1208530" cy="461665"/>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銀行など</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64609" y="1303408"/>
              <a:ext cx="5094069" cy="1275060"/>
              <a:chOff x="533502" y="1303408"/>
              <a:chExt cx="5094069" cy="1275060"/>
            </a:xfrm>
          </p:grpSpPr>
          <p:cxnSp>
            <p:nvCxnSpPr>
              <p:cNvPr id="44" name="直線矢印コネクタ 59"/>
              <p:cNvCxnSpPr/>
              <p:nvPr/>
            </p:nvCxnSpPr>
            <p:spPr>
              <a:xfrm>
                <a:off x="4109009" y="1303408"/>
                <a:ext cx="1518562" cy="1134956"/>
              </a:xfrm>
              <a:prstGeom prst="bentConnector3">
                <a:avLst>
                  <a:gd name="adj1" fmla="val 98782"/>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59"/>
              <p:cNvCxnSpPr/>
              <p:nvPr/>
            </p:nvCxnSpPr>
            <p:spPr>
              <a:xfrm flipV="1">
                <a:off x="930307" y="1332410"/>
                <a:ext cx="1891245" cy="1246058"/>
              </a:xfrm>
              <a:prstGeom prst="bentConnector3">
                <a:avLst>
                  <a:gd name="adj1" fmla="val -185"/>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502" y="1758241"/>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p:cNvSpPr txBox="1"/>
            <p:nvPr/>
          </p:nvSpPr>
          <p:spPr>
            <a:xfrm>
              <a:off x="5350744" y="1674677"/>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星 5 5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889097" y="2811168"/>
            <a:ext cx="1625718"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証券会社など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52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anim calcmode="lin" valueType="num">
                                      <p:cBhvr>
                                        <p:cTn id="128" dur="1000" fill="hold"/>
                                        <p:tgtEl>
                                          <p:spTgt spid="50"/>
                                        </p:tgtEl>
                                        <p:attrNameLst>
                                          <p:attrName>ppt_x</p:attrName>
                                        </p:attrNameLst>
                                      </p:cBhvr>
                                      <p:tavLst>
                                        <p:tav tm="0">
                                          <p:val>
                                            <p:strVal val="#ppt_x"/>
                                          </p:val>
                                        </p:tav>
                                        <p:tav tm="100000">
                                          <p:val>
                                            <p:strVal val="#ppt_x"/>
                                          </p:val>
                                        </p:tav>
                                      </p:tavLst>
                                    </p:anim>
                                    <p:anim calcmode="lin" valueType="num">
                                      <p:cBhvr>
                                        <p:cTn id="1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25" grpId="0" animBg="1"/>
      <p:bldP spid="21" grpId="0" animBg="1"/>
      <p:bldP spid="9" grpId="0"/>
      <p:bldP spid="8" grpId="0" animBg="1"/>
      <p:bldP spid="16" grpId="0"/>
      <p:bldP spid="17" grpId="0"/>
      <p:bldP spid="23" grpId="0"/>
      <p:bldP spid="27" grpId="0"/>
      <p:bldP spid="38" grpId="0"/>
      <p:bldP spid="39" grpId="0" animBg="1"/>
      <p:bldP spid="40" grpId="0" animBg="1"/>
      <p:bldP spid="33"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p:cNvSpPr/>
          <p:nvPr/>
        </p:nvSpPr>
        <p:spPr>
          <a:xfrm>
            <a:off x="4553743" y="4321734"/>
            <a:ext cx="4261725" cy="17554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367643" y="1324167"/>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spcAft>
                <a:spcPts val="3600"/>
              </a:spcAft>
            </a:pPr>
            <a:r>
              <a:rPr lang="en-US" altLang="ja-JP"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とは</a:t>
            </a:r>
            <a:endPar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937" y="1081650"/>
            <a:ext cx="3641531" cy="236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35"/>
          <p:cNvSpPr>
            <a:spLocks noChangeArrowheads="1"/>
          </p:cNvSpPr>
          <p:nvPr/>
        </p:nvSpPr>
        <p:spPr bwMode="auto">
          <a:xfrm>
            <a:off x="299130" y="1636785"/>
            <a:ext cx="4806294" cy="19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持続可能な世界を実現</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ことを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目指して、国連サミットで採択された国際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目標。貧困や飢餓、保健、教育、ジェンダー、環境、生産、雇用など、幅広く</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ターゲットから構成される。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96" y="4559464"/>
            <a:ext cx="941921" cy="1121227"/>
          </a:xfrm>
          <a:prstGeom prst="rect">
            <a:avLst/>
          </a:prstGeom>
        </p:spPr>
      </p:pic>
      <p:sp>
        <p:nvSpPr>
          <p:cNvPr id="18" name="右矢印 17"/>
          <p:cNvSpPr/>
          <p:nvPr/>
        </p:nvSpPr>
        <p:spPr>
          <a:xfrm>
            <a:off x="2493505" y="4598752"/>
            <a:ext cx="1984038" cy="7354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85716" y="5542164"/>
            <a:ext cx="932176"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私たち</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130" y="3873755"/>
            <a:ext cx="2085512" cy="1668409"/>
          </a:xfrm>
          <a:prstGeom prst="rect">
            <a:avLst/>
          </a:prstGeom>
        </p:spPr>
      </p:pic>
      <p:sp>
        <p:nvSpPr>
          <p:cNvPr id="20" name="テキスト ボックス 19"/>
          <p:cNvSpPr txBox="1"/>
          <p:nvPr/>
        </p:nvSpPr>
        <p:spPr>
          <a:xfrm>
            <a:off x="5250137" y="5640379"/>
            <a:ext cx="2763885" cy="400110"/>
          </a:xfrm>
          <a:prstGeom prst="rect">
            <a:avLst/>
          </a:prstGeom>
          <a:noFill/>
        </p:spPr>
        <p:txBody>
          <a:bodyPr wrap="square" rtlCol="0">
            <a:spAutoFit/>
          </a:bodyPr>
          <a:lstStyle/>
          <a:p>
            <a:pPr algn="dist"/>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に取り組む企業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形吹き出し 3"/>
          <p:cNvSpPr/>
          <p:nvPr/>
        </p:nvSpPr>
        <p:spPr>
          <a:xfrm>
            <a:off x="4915581" y="3645831"/>
            <a:ext cx="953978" cy="749242"/>
          </a:xfrm>
          <a:prstGeom prst="wedgeEllipseCallout">
            <a:avLst>
              <a:gd name="adj1" fmla="val -1751"/>
              <a:gd name="adj2" fmla="val 69654"/>
            </a:avLst>
          </a:prstGeom>
          <a:solidFill>
            <a:srgbClr val="47773D"/>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環境</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保全</a:t>
            </a:r>
            <a:endParaRPr kumimoji="1" lang="ja-JP" altLang="en-US" sz="14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462" y="4598752"/>
            <a:ext cx="726539" cy="1055308"/>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598" y="4502104"/>
            <a:ext cx="745000" cy="1173939"/>
          </a:xfrm>
          <a:prstGeom prst="rect">
            <a:avLst/>
          </a:prstGeom>
        </p:spPr>
      </p:pic>
      <p:sp>
        <p:nvSpPr>
          <p:cNvPr id="23" name="円形吹き出し 22"/>
          <p:cNvSpPr/>
          <p:nvPr/>
        </p:nvSpPr>
        <p:spPr>
          <a:xfrm>
            <a:off x="7470758" y="3645831"/>
            <a:ext cx="953978" cy="749242"/>
          </a:xfrm>
          <a:prstGeom prst="wedgeEllipseCallout">
            <a:avLst>
              <a:gd name="adj1" fmla="val -1751"/>
              <a:gd name="adj2" fmla="val 71386"/>
            </a:avLst>
          </a:prstGeom>
          <a:solidFill>
            <a:srgbClr val="FCB714"/>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rPr>
              <a:t>クリーン　エネルギー</a:t>
            </a:r>
            <a:endParaRPr kumimoji="1" lang="ja-JP" altLang="en-US" sz="1200" b="1" dirty="0">
              <a:latin typeface="Meiryo UI" panose="020B0604030504040204" pitchFamily="50" charset="-128"/>
              <a:ea typeface="Meiryo UI" panose="020B0604030504040204" pitchFamily="50" charset="-128"/>
            </a:endParaRPr>
          </a:p>
        </p:txBody>
      </p:sp>
      <p:sp>
        <p:nvSpPr>
          <p:cNvPr id="26" name="円形吹き出し 25"/>
          <p:cNvSpPr/>
          <p:nvPr/>
        </p:nvSpPr>
        <p:spPr>
          <a:xfrm>
            <a:off x="6188391" y="3645831"/>
            <a:ext cx="953978" cy="749242"/>
          </a:xfrm>
          <a:prstGeom prst="wedgeEllipseCallout">
            <a:avLst>
              <a:gd name="adj1" fmla="val -1751"/>
              <a:gd name="adj2" fmla="val 71386"/>
            </a:avLst>
          </a:prstGeom>
          <a:solidFill>
            <a:srgbClr val="EC1B2C"/>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貧困対策</a:t>
            </a:r>
            <a:endParaRPr kumimoji="1" lang="ja-JP" altLang="en-US" sz="1400" b="1" dirty="0">
              <a:latin typeface="Meiryo UI" panose="020B0604030504040204" pitchFamily="50" charset="-128"/>
              <a:ea typeface="Meiryo UI" panose="020B0604030504040204" pitchFamily="50" charset="-128"/>
            </a:endParaRPr>
          </a:p>
        </p:txBody>
      </p:sp>
      <p:sp>
        <p:nvSpPr>
          <p:cNvPr id="30" name="タイトル 1"/>
          <p:cNvSpPr txBox="1">
            <a:spLocks/>
          </p:cNvSpPr>
          <p:nvPr/>
        </p:nvSpPr>
        <p:spPr>
          <a:xfrm>
            <a:off x="417170" y="6086680"/>
            <a:ext cx="7855214" cy="5244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0675" indent="-320675" algn="l">
              <a:spcBef>
                <a:spcPts val="600"/>
              </a:spcBef>
            </a:pP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消費</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（商品の購入）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や投資</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（債券・株式の購入）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等による資金提供 を通じて、社会をより良くすることに貢献できる</a:t>
            </a:r>
            <a:endParaRPr lang="en-US" altLang="ja-JP"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2404501" y="4355646"/>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商品の購入</a:t>
            </a: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投資</a:t>
            </a:r>
            <a:endPar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494" y="4647292"/>
            <a:ext cx="408983" cy="408983"/>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4018" y="4627510"/>
            <a:ext cx="408983" cy="408983"/>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888" y="4502104"/>
            <a:ext cx="408983" cy="408983"/>
          </a:xfrm>
          <a:prstGeom prst="rect">
            <a:avLst/>
          </a:prstGeom>
        </p:spPr>
      </p:pic>
      <p:graphicFrame>
        <p:nvGraphicFramePr>
          <p:cNvPr id="31" name="表 30"/>
          <p:cNvGraphicFramePr>
            <a:graphicFrameLocks noGrp="1"/>
          </p:cNvGraphicFramePr>
          <p:nvPr>
            <p:extLst>
              <p:ext uri="{D42A27DB-BD31-4B8C-83A1-F6EECF244321}">
                <p14:modId xmlns:p14="http://schemas.microsoft.com/office/powerpoint/2010/main" val="2013072331"/>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投資を通じて社会課題の解決に貢献</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15</a:t>
            </a:fld>
            <a:endParaRPr lang="en-US" altLang="ja-JP" dirty="0"/>
          </a:p>
        </p:txBody>
      </p:sp>
    </p:spTree>
    <p:extLst>
      <p:ext uri="{BB962C8B-B14F-4D97-AF65-F5344CB8AC3E}">
        <p14:creationId xmlns:p14="http://schemas.microsoft.com/office/powerpoint/2010/main" val="38579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anim calcmode="lin" valueType="num">
                                      <p:cBhvr>
                                        <p:cTn id="77" dur="1000" fill="hold"/>
                                        <p:tgtEl>
                                          <p:spTgt spid="6"/>
                                        </p:tgtEl>
                                        <p:attrNameLst>
                                          <p:attrName>ppt_x</p:attrName>
                                        </p:attrNameLst>
                                      </p:cBhvr>
                                      <p:tavLst>
                                        <p:tav tm="0">
                                          <p:val>
                                            <p:strVal val="#ppt_x"/>
                                          </p:val>
                                        </p:tav>
                                        <p:tav tm="100000">
                                          <p:val>
                                            <p:strVal val="#ppt_x"/>
                                          </p:val>
                                        </p:tav>
                                      </p:tavLst>
                                    </p:anim>
                                    <p:anim calcmode="lin" valueType="num">
                                      <p:cBhvr>
                                        <p:cTn id="78" dur="1000" fill="hold"/>
                                        <p:tgtEl>
                                          <p:spTgt spid="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18" grpId="0" animBg="1"/>
      <p:bldP spid="19" grpId="0"/>
      <p:bldP spid="20" grpId="0"/>
      <p:bldP spid="4" grpId="0" animBg="1"/>
      <p:bldP spid="23" grpId="0" animBg="1"/>
      <p:bldP spid="26" grpId="0" animBg="1"/>
      <p:bldP spid="3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16</a:t>
            </a:fld>
            <a:endParaRPr lang="en-US" altLang="ja-JP" dirty="0"/>
          </a:p>
        </p:txBody>
      </p:sp>
      <p:sp>
        <p:nvSpPr>
          <p:cNvPr id="19" name="正方形/長方形 18"/>
          <p:cNvSpPr/>
          <p:nvPr/>
        </p:nvSpPr>
        <p:spPr>
          <a:xfrm>
            <a:off x="4467497" y="1750423"/>
            <a:ext cx="4151847" cy="3748719"/>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資産：積立：資産シミュレーターを選択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投資金額：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万円になっていますが、変更できます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利率：シナリオ１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３まで</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年でどのくらい増えるか利率を入れます。シナリオ１は預金金利、シナリオ２は国内債券の平均利回り、シナリオ３は海外株式の平均利回りです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設定期間：長期投資の目標である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年にセットしています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792480" y="1149544"/>
            <a:ext cx="3581400" cy="5172075"/>
          </a:xfrm>
          <a:prstGeom prst="rect">
            <a:avLst/>
          </a:prstGeom>
        </p:spPr>
      </p:pic>
      <p:sp>
        <p:nvSpPr>
          <p:cNvPr id="8" name="正方形/長方形 7"/>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395" y="5094513"/>
            <a:ext cx="1496947" cy="1496947"/>
          </a:xfrm>
          <a:prstGeom prst="rect">
            <a:avLst/>
          </a:prstGeom>
        </p:spPr>
      </p:pic>
    </p:spTree>
    <p:extLst>
      <p:ext uri="{BB962C8B-B14F-4D97-AF65-F5344CB8AC3E}">
        <p14:creationId xmlns:p14="http://schemas.microsoft.com/office/powerpoint/2010/main" val="158060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473313881"/>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17</a:t>
            </a:fld>
            <a:endParaRPr lang="en-US" altLang="ja-JP" dirty="0"/>
          </a:p>
        </p:txBody>
      </p:sp>
      <p:grpSp>
        <p:nvGrpSpPr>
          <p:cNvPr id="9" name="グループ化 8"/>
          <p:cNvGrpSpPr/>
          <p:nvPr/>
        </p:nvGrpSpPr>
        <p:grpSpPr>
          <a:xfrm>
            <a:off x="490427" y="1026594"/>
            <a:ext cx="8077200" cy="5334000"/>
            <a:chOff x="490427" y="1026594"/>
            <a:chExt cx="8077200" cy="5334000"/>
          </a:xfrm>
        </p:grpSpPr>
        <p:pic>
          <p:nvPicPr>
            <p:cNvPr id="3" name="図 2"/>
            <p:cNvPicPr>
              <a:picLocks noChangeAspect="1"/>
            </p:cNvPicPr>
            <p:nvPr/>
          </p:nvPicPr>
          <p:blipFill>
            <a:blip r:embed="rId3"/>
            <a:stretch>
              <a:fillRect/>
            </a:stretch>
          </p:blipFill>
          <p:spPr>
            <a:xfrm>
              <a:off x="490427" y="1123580"/>
              <a:ext cx="3314700" cy="5143500"/>
            </a:xfrm>
            <a:prstGeom prst="rect">
              <a:avLst/>
            </a:prstGeom>
          </p:spPr>
        </p:pic>
        <p:pic>
          <p:nvPicPr>
            <p:cNvPr id="4" name="図 3"/>
            <p:cNvPicPr>
              <a:picLocks noChangeAspect="1"/>
            </p:cNvPicPr>
            <p:nvPr/>
          </p:nvPicPr>
          <p:blipFill>
            <a:blip r:embed="rId4"/>
            <a:stretch>
              <a:fillRect/>
            </a:stretch>
          </p:blipFill>
          <p:spPr>
            <a:xfrm>
              <a:off x="3805127" y="1082636"/>
              <a:ext cx="2952750" cy="5200650"/>
            </a:xfrm>
            <a:prstGeom prst="rect">
              <a:avLst/>
            </a:prstGeom>
          </p:spPr>
        </p:pic>
        <p:pic>
          <p:nvPicPr>
            <p:cNvPr id="5" name="図 4"/>
            <p:cNvPicPr>
              <a:picLocks noChangeAspect="1"/>
            </p:cNvPicPr>
            <p:nvPr/>
          </p:nvPicPr>
          <p:blipFill>
            <a:blip r:embed="rId5"/>
            <a:stretch>
              <a:fillRect/>
            </a:stretch>
          </p:blipFill>
          <p:spPr>
            <a:xfrm>
              <a:off x="6757877" y="1026594"/>
              <a:ext cx="1809750" cy="5334000"/>
            </a:xfrm>
            <a:prstGeom prst="rect">
              <a:avLst/>
            </a:prstGeom>
          </p:spPr>
        </p:pic>
        <p:sp>
          <p:nvSpPr>
            <p:cNvPr id="6" name="正方形/長方形 5"/>
            <p:cNvSpPr/>
            <p:nvPr/>
          </p:nvSpPr>
          <p:spPr>
            <a:xfrm>
              <a:off x="2817628" y="5263116"/>
              <a:ext cx="4192772" cy="7655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86019" y="1318437"/>
              <a:ext cx="328638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67458" y="1348796"/>
              <a:ext cx="4095294" cy="1846659"/>
            </a:xfrm>
            <a:prstGeom prst="rect">
              <a:avLst/>
            </a:prstGeom>
          </p:spPr>
          <p:txBody>
            <a:bodyPr wrap="square">
              <a:spAutoFit/>
            </a:bodyPr>
            <a:lstStyle/>
            <a:p>
              <a:pPr>
                <a:lnSpc>
                  <a:spcPts val="1200"/>
                </a:lnSpc>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100.02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114.97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401.69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（投資は、元本割れリスクもあります）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1273" y="4977245"/>
              <a:ext cx="7242463"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376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82645388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資産形成シミュレーターを使ってみよう！（３）</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18</a:t>
            </a:fld>
            <a:endParaRPr lang="en-US" altLang="ja-JP" dirty="0"/>
          </a:p>
        </p:txBody>
      </p:sp>
      <p:pic>
        <p:nvPicPr>
          <p:cNvPr id="10" name="図 9"/>
          <p:cNvPicPr>
            <a:picLocks noChangeAspect="1"/>
          </p:cNvPicPr>
          <p:nvPr/>
        </p:nvPicPr>
        <p:blipFill>
          <a:blip r:embed="rId3"/>
          <a:stretch>
            <a:fillRect/>
          </a:stretch>
        </p:blipFill>
        <p:spPr>
          <a:xfrm>
            <a:off x="246389" y="1082635"/>
            <a:ext cx="8553954" cy="4746703"/>
          </a:xfrm>
          <a:prstGeom prst="rect">
            <a:avLst/>
          </a:prstGeom>
        </p:spPr>
      </p:pic>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592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1"/>
            <a:ext cx="8624236" cy="131249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確実に儲かるという投資を紹介され、リスクがないなら安全だと思って始めた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。〇か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a:t>
            </a:fld>
            <a:endParaRPr lang="en-US" altLang="ja-JP" dirty="0"/>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006126" y="3225417"/>
            <a:ext cx="5004274" cy="3143250"/>
            <a:chOff x="1861747" y="3225417"/>
            <a:chExt cx="5004274" cy="314325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69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81230244"/>
              </p:ext>
            </p:extLst>
          </p:nvPr>
        </p:nvGraphicFramePr>
        <p:xfrm>
          <a:off x="110102" y="1020064"/>
          <a:ext cx="8709286" cy="5714565"/>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89800">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目的別に金融商品を活用</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しながら、自分に合った資産形成を行い、将来に向けて準備しましょう。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8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お金を預けると利子をもらえ、お金を借りると利子を払わなくてはいけません。</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利子は金額</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利率は％</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で示されます。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9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元本のみに利子がつくことを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「単利」</a:t>
                      </a:r>
                      <a:r>
                        <a:rPr lang="ja-JP" altLang="en-US" sz="2200" b="0" dirty="0" smtClean="0">
                          <a:solidFill>
                            <a:schemeClr val="tx1"/>
                          </a:solidFill>
                          <a:latin typeface="Meiryo UI" panose="020B0604030504040204" pitchFamily="50" charset="-128"/>
                          <a:ea typeface="Meiryo UI" panose="020B0604030504040204" pitchFamily="50" charset="-128"/>
                        </a:rPr>
                        <a:t>、利子も運用すれば利子にも利子がつくことを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「複利」</a:t>
                      </a:r>
                      <a:r>
                        <a:rPr lang="ja-JP" altLang="en-US" sz="2200" b="0" dirty="0" smtClean="0">
                          <a:solidFill>
                            <a:schemeClr val="tx1"/>
                          </a:solidFill>
                          <a:latin typeface="Meiryo UI" panose="020B0604030504040204" pitchFamily="50" charset="-128"/>
                          <a:ea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1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金融商品の３つの基準</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「収益性」「安全性」「流動性」</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を全て満たす商品はありません。目的に応じて使い分けましょう。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「預貯金」「債券」「株式」「投資信託」</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の特徴を知りましょう。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381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私たちの生活がより豊かで便利に</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なります。</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124230"/>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19</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09753629"/>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466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8" y="430144"/>
          <a:ext cx="6139083" cy="622592"/>
        </p:xfrm>
        <a:graphic>
          <a:graphicData uri="http://schemas.openxmlformats.org/drawingml/2006/table">
            <a:tbl>
              <a:tblPr firstRow="1" bandRow="1">
                <a:tableStyleId>{5C22544A-7EE6-4342-B048-85BDC9FD1C3A}</a:tableStyleId>
              </a:tblPr>
              <a:tblGrid>
                <a:gridCol w="1018443">
                  <a:extLst>
                    <a:ext uri="{9D8B030D-6E8A-4147-A177-3AD203B41FA5}">
                      <a16:colId xmlns:a16="http://schemas.microsoft.com/office/drawing/2014/main" val="20000"/>
                    </a:ext>
                  </a:extLst>
                </a:gridCol>
                <a:gridCol w="512064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どうして資産形成が必要なのか？</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575236" y="4458368"/>
            <a:ext cx="8044108" cy="203552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目的別に金融商品を</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しながら、皆さん</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が自分に合った資産形成を行い、将来に向けて準備していきましょう。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語学や</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スキルを学ぶ、資格を取得するなど自己投資を行い、稼ぐ力を高めることも大切です。</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36979" y="1375525"/>
            <a:ext cx="7882365" cy="243143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まずは家計管理をしっかり行い、貯蓄しましょう</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ただ</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超</a:t>
            </a:r>
            <a:r>
              <a:rPr lang="ja-JP" altLang="en-US" sz="2000" dirty="0">
                <a:latin typeface="Meiryo UI" panose="020B0604030504040204" pitchFamily="50" charset="-128"/>
                <a:ea typeface="Meiryo UI" panose="020B0604030504040204" pitchFamily="50" charset="-128"/>
              </a:rPr>
              <a:t>低金利のもとでは、預貯金では</a:t>
            </a:r>
            <a:r>
              <a:rPr lang="ja-JP" altLang="en-US" sz="2000" dirty="0" smtClean="0">
                <a:latin typeface="Meiryo UI" panose="020B0604030504040204" pitchFamily="50" charset="-128"/>
                <a:ea typeface="Meiryo UI" panose="020B0604030504040204" pitchFamily="50" charset="-128"/>
              </a:rPr>
              <a:t>お金は増えません</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物価上昇（インフレ）すると、貯蓄の価値が目減りする可能性があります</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ライフプランの選択肢が多様化し、一人一人が自由に生きる時代です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p:txBody>
      </p:sp>
      <p:sp>
        <p:nvSpPr>
          <p:cNvPr id="2" name="下矢印 1"/>
          <p:cNvSpPr/>
          <p:nvPr/>
        </p:nvSpPr>
        <p:spPr>
          <a:xfrm>
            <a:off x="3784209" y="3456606"/>
            <a:ext cx="1463040" cy="858129"/>
          </a:xfrm>
          <a:prstGeom prst="downArrow">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a:t>
            </a:fld>
            <a:endParaRPr lang="en-US" altLang="ja-JP" dirty="0"/>
          </a:p>
        </p:txBody>
      </p:sp>
    </p:spTree>
    <p:extLst>
      <p:ext uri="{BB962C8B-B14F-4D97-AF65-F5344CB8AC3E}">
        <p14:creationId xmlns:p14="http://schemas.microsoft.com/office/powerpoint/2010/main" val="3624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05167" y="3802430"/>
            <a:ext cx="6818985" cy="420243"/>
          </a:xfrm>
          <a:prstGeom prst="rect">
            <a:avLst/>
          </a:prstGeom>
        </p:spPr>
        <p:txBody>
          <a:bodyPr wrap="square">
            <a:spAutoFit/>
          </a:bodyPr>
          <a:lstStyle/>
          <a:p>
            <a:pPr indent="-540000">
              <a:spcBef>
                <a:spcPts val="60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貸し付けたり借りたりした資金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対する対価の利率（％）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2099578" y="4706996"/>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05405" y="5037088"/>
            <a:ext cx="1086156"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0" name="右矢印 29"/>
          <p:cNvSpPr/>
          <p:nvPr/>
        </p:nvSpPr>
        <p:spPr>
          <a:xfrm>
            <a:off x="4385033" y="5037088"/>
            <a:ext cx="820054" cy="391710"/>
          </a:xfrm>
          <a:prstGeom prst="rightArrow">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楕円 31"/>
          <p:cNvSpPr/>
          <p:nvPr/>
        </p:nvSpPr>
        <p:spPr>
          <a:xfrm>
            <a:off x="5391919" y="4696113"/>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02565" y="5026205"/>
            <a:ext cx="1699746" cy="387414"/>
          </a:xfrm>
          <a:prstGeom prst="rect">
            <a:avLst/>
          </a:prstGeom>
          <a:noFill/>
        </p:spPr>
        <p:txBody>
          <a:bodyPr wrap="square" rtlCol="0">
            <a:spAutoFit/>
          </a:bodyPr>
          <a:lstStyle/>
          <a:p>
            <a:pPr algn="ctr"/>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a:t>
            </a:r>
            <a:r>
              <a:rPr lang="en-US" altLang="ja-JP" dirty="0" smtClean="0">
                <a:solidFill>
                  <a:schemeClr val="bg1"/>
                </a:solidFill>
                <a:latin typeface="Meiryo UI" panose="020B0604030504040204" pitchFamily="50" charset="-128"/>
                <a:ea typeface="Meiryo UI" panose="020B0604030504040204" pitchFamily="50" charset="-128"/>
              </a:rPr>
              <a:t>200</a:t>
            </a:r>
            <a:r>
              <a:rPr kumimoji="1" lang="ja-JP" altLang="en-US" dirty="0" smtClean="0">
                <a:solidFill>
                  <a:schemeClr val="bg1"/>
                </a:solidFill>
                <a:latin typeface="Meiryo UI" panose="020B0604030504040204" pitchFamily="50" charset="-128"/>
                <a:ea typeface="Meiryo UI" panose="020B0604030504040204" pitchFamily="50" charset="-128"/>
              </a:rPr>
              <a:t>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77656" y="4671354"/>
            <a:ext cx="1216869" cy="4247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年後</a:t>
            </a:r>
            <a:endParaRPr kumimoji="1" lang="ja-JP" altLang="en-US"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11934" y="4296742"/>
            <a:ext cx="5819525"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金利</a:t>
            </a:r>
            <a:r>
              <a:rPr kumimoji="1" lang="en-US" altLang="ja-JP" dirty="0" smtClean="0">
                <a:latin typeface="Meiryo UI" panose="020B0604030504040204" pitchFamily="50" charset="-128"/>
                <a:ea typeface="Meiryo UI" panose="020B0604030504040204" pitchFamily="50" charset="-128"/>
              </a:rPr>
              <a:t>0.02%</a:t>
            </a:r>
            <a:r>
              <a:rPr kumimoji="1" lang="ja-JP" altLang="en-US" dirty="0" smtClean="0">
                <a:latin typeface="Meiryo UI" panose="020B0604030504040204" pitchFamily="50" charset="-128"/>
                <a:ea typeface="Meiryo UI" panose="020B0604030504040204" pitchFamily="50" charset="-128"/>
              </a:rPr>
              <a:t>で</a:t>
            </a:r>
            <a:r>
              <a:rPr kumimoji="1"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万円を</a:t>
            </a:r>
            <a:r>
              <a:rPr lang="ja-JP" altLang="en-US" dirty="0">
                <a:latin typeface="Meiryo UI" panose="020B0604030504040204" pitchFamily="50" charset="-128"/>
                <a:ea typeface="Meiryo UI" panose="020B0604030504040204" pitchFamily="50" charset="-128"/>
              </a:rPr>
              <a:t>銀行</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預ける</a:t>
            </a:r>
            <a:endParaRPr kumimoji="1" lang="ja-JP" altLang="en-US" dirty="0">
              <a:latin typeface="Meiryo UI" panose="020B0604030504040204" pitchFamily="50" charset="-128"/>
              <a:ea typeface="Meiryo UI" panose="020B0604030504040204" pitchFamily="50" charset="-128"/>
            </a:endParaRPr>
          </a:p>
        </p:txBody>
      </p:sp>
      <p:sp>
        <p:nvSpPr>
          <p:cNvPr id="36" name="タイトル 1"/>
          <p:cNvSpPr txBox="1">
            <a:spLocks/>
          </p:cNvSpPr>
          <p:nvPr/>
        </p:nvSpPr>
        <p:spPr bwMode="auto">
          <a:xfrm>
            <a:off x="714335" y="589475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お金を預ける時は、金利が高い・低いどちらが良いですか？</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お金を借りる時は、金利が高い・低いどちらが良いですか？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吹き出し 36"/>
          <p:cNvSpPr/>
          <p:nvPr/>
        </p:nvSpPr>
        <p:spPr>
          <a:xfrm>
            <a:off x="7450922" y="4289895"/>
            <a:ext cx="1592847" cy="891547"/>
          </a:xfrm>
          <a:prstGeom prst="wedgeRoundRectCallout">
            <a:avLst>
              <a:gd name="adj1" fmla="val -57858"/>
              <a:gd name="adj2" fmla="val 5248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ltLang="ja-JP" sz="2400" dirty="0" smtClean="0">
                <a:solidFill>
                  <a:srgbClr val="E97B8B"/>
                </a:solidFill>
                <a:latin typeface="メイリオ" panose="020B0604030504040204" pitchFamily="50" charset="-128"/>
                <a:ea typeface="メイリオ" panose="020B0604030504040204" pitchFamily="50" charset="-128"/>
              </a:rPr>
              <a:t>200</a:t>
            </a:r>
            <a:r>
              <a:rPr kumimoji="1" lang="ja-JP" altLang="en-US" sz="2400" dirty="0" smtClean="0">
                <a:solidFill>
                  <a:srgbClr val="E97B8B"/>
                </a:solidFill>
                <a:latin typeface="メイリオ" panose="020B0604030504040204" pitchFamily="50" charset="-128"/>
                <a:ea typeface="メイリオ" panose="020B0604030504040204" pitchFamily="50" charset="-128"/>
              </a:rPr>
              <a:t>円が</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利子</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sp>
        <p:nvSpPr>
          <p:cNvPr id="2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a:t>
            </a:fld>
            <a:endParaRPr lang="en-US" altLang="ja-JP" dirty="0"/>
          </a:p>
        </p:txBody>
      </p:sp>
    </p:spTree>
    <p:extLst>
      <p:ext uri="{BB962C8B-B14F-4D97-AF65-F5344CB8AC3E}">
        <p14:creationId xmlns:p14="http://schemas.microsoft.com/office/powerpoint/2010/main" val="39157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単利と複利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714335" y="6241573"/>
            <a:ext cx="7880986" cy="423918"/>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複利</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の効果は、金利が高いほど、期間が長いほど、大きくなります。</a:t>
            </a:r>
          </a:p>
        </p:txBody>
      </p:sp>
      <p:sp>
        <p:nvSpPr>
          <p:cNvPr id="20" name="テキスト ボックス 19"/>
          <p:cNvSpPr txBox="1"/>
          <p:nvPr/>
        </p:nvSpPr>
        <p:spPr>
          <a:xfrm>
            <a:off x="736979" y="1375525"/>
            <a:ext cx="7882365"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最初の元本のみに利子がつくことを</a:t>
            </a:r>
            <a:r>
              <a:rPr kumimoji="1" lang="ja-JP" altLang="en-US" sz="2000" b="1" dirty="0" smtClean="0">
                <a:solidFill>
                  <a:srgbClr val="14AAEB"/>
                </a:solidFill>
                <a:latin typeface="Meiryo UI" panose="020B0604030504040204" pitchFamily="50" charset="-128"/>
                <a:ea typeface="Meiryo UI" panose="020B0604030504040204" pitchFamily="50" charset="-128"/>
              </a:rPr>
              <a:t>「単利」</a:t>
            </a:r>
            <a:r>
              <a:rPr kumimoji="1" lang="ja-JP" altLang="en-US" sz="2000" dirty="0" smtClean="0">
                <a:latin typeface="Meiryo UI" panose="020B0604030504040204" pitchFamily="50" charset="-128"/>
                <a:ea typeface="Meiryo UI" panose="020B0604030504040204" pitchFamily="50" charset="-128"/>
              </a:rPr>
              <a:t>と呼びます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元本のみ</a:t>
            </a:r>
            <a:r>
              <a:rPr lang="ja-JP" altLang="en-US" sz="2000" dirty="0">
                <a:latin typeface="Meiryo UI" panose="020B0604030504040204" pitchFamily="50" charset="-128"/>
                <a:ea typeface="Meiryo UI" panose="020B0604030504040204" pitchFamily="50" charset="-128"/>
              </a:rPr>
              <a:t>ならず、利子</a:t>
            </a:r>
            <a:r>
              <a:rPr lang="ja-JP" altLang="en-US" sz="2000" dirty="0" smtClean="0">
                <a:latin typeface="Meiryo UI" panose="020B0604030504040204" pitchFamily="50" charset="-128"/>
                <a:ea typeface="Meiryo UI" panose="020B0604030504040204" pitchFamily="50" charset="-128"/>
              </a:rPr>
              <a:t>も運用すれば</a:t>
            </a:r>
            <a:r>
              <a:rPr lang="ja-JP" altLang="en-US" sz="2000" dirty="0">
                <a:latin typeface="Meiryo UI" panose="020B0604030504040204" pitchFamily="50" charset="-128"/>
                <a:ea typeface="Meiryo UI" panose="020B0604030504040204" pitchFamily="50" charset="-128"/>
              </a:rPr>
              <a:t>、その利子にも利子がつく こと</a:t>
            </a:r>
            <a:r>
              <a:rPr lang="ja-JP" altLang="en-US" sz="2000" dirty="0" smtClean="0">
                <a:latin typeface="Meiryo UI" panose="020B0604030504040204" pitchFamily="50" charset="-128"/>
                <a:ea typeface="Meiryo UI" panose="020B0604030504040204" pitchFamily="50" charset="-128"/>
              </a:rPr>
              <a:t>を　　</a:t>
            </a:r>
            <a:r>
              <a:rPr lang="ja-JP" altLang="en-US" sz="2000" b="1" dirty="0" smtClean="0">
                <a:solidFill>
                  <a:srgbClr val="14AAEB"/>
                </a:solidFill>
                <a:latin typeface="Meiryo UI" panose="020B0604030504040204" pitchFamily="50" charset="-128"/>
                <a:ea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rPr>
              <a:t>複利」 </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言います</a:t>
            </a:r>
            <a:endParaRPr lang="en-US" altLang="ja-JP" sz="20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605169" y="2796955"/>
            <a:ext cx="5340264" cy="461665"/>
          </a:xfrm>
          <a:prstGeom prst="rect">
            <a:avLst/>
          </a:prstGeom>
          <a:noFill/>
        </p:spPr>
        <p:txBody>
          <a:bodyPr wrap="square" rtlCol="0">
            <a:spAutoFit/>
          </a:bodyPr>
          <a:lstStyle/>
          <a:p>
            <a:pPr algn="ct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万円を利率</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年運用する場合</a:t>
            </a:r>
            <a:endParaRPr lang="ja-JP" altLang="en-US" sz="2000" dirty="0">
              <a:latin typeface="Meiryo UI" panose="020B0604030504040204" pitchFamily="50" charset="-128"/>
              <a:ea typeface="Meiryo UI" panose="020B0604030504040204" pitchFamily="50" charset="-128"/>
            </a:endParaRPr>
          </a:p>
        </p:txBody>
      </p:sp>
      <p:graphicFrame>
        <p:nvGraphicFramePr>
          <p:cNvPr id="52" name="グラフ 51"/>
          <p:cNvGraphicFramePr>
            <a:graphicFrameLocks/>
          </p:cNvGraphicFramePr>
          <p:nvPr>
            <p:extLst/>
          </p:nvPr>
        </p:nvGraphicFramePr>
        <p:xfrm>
          <a:off x="650630" y="3287647"/>
          <a:ext cx="6576645" cy="2663249"/>
        </p:xfrm>
        <a:graphic>
          <a:graphicData uri="http://schemas.openxmlformats.org/drawingml/2006/chart">
            <c:chart xmlns:c="http://schemas.openxmlformats.org/drawingml/2006/chart" xmlns:r="http://schemas.openxmlformats.org/officeDocument/2006/relationships" r:id="rId3"/>
          </a:graphicData>
        </a:graphic>
      </p:graphicFrame>
      <p:sp>
        <p:nvSpPr>
          <p:cNvPr id="53" name="テキスト ボックス 52"/>
          <p:cNvSpPr txBox="1"/>
          <p:nvPr/>
        </p:nvSpPr>
        <p:spPr>
          <a:xfrm>
            <a:off x="7120008" y="4599687"/>
            <a:ext cx="1195754" cy="38741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300</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63733" y="3283054"/>
            <a:ext cx="1195754" cy="387414"/>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704</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7010400" y="3822598"/>
            <a:ext cx="23440" cy="951357"/>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104183" y="3640843"/>
            <a:ext cx="1916725" cy="485774"/>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複利の効果</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9276" y="285832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16978" y="566660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（時間）</a:t>
            </a:r>
            <a:endParaRPr kumimoji="1" lang="ja-JP" altLang="en-US"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a:t>
            </a:fld>
            <a:endParaRPr lang="en-US" altLang="ja-JP" dirty="0"/>
          </a:p>
        </p:txBody>
      </p:sp>
    </p:spTree>
    <p:extLst>
      <p:ext uri="{BB962C8B-B14F-4D97-AF65-F5344CB8AC3E}">
        <p14:creationId xmlns:p14="http://schemas.microsoft.com/office/powerpoint/2010/main" val="19683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172278080"/>
              </p:ext>
            </p:extLst>
          </p:nvPr>
        </p:nvGraphicFramePr>
        <p:xfrm>
          <a:off x="882529" y="1999501"/>
          <a:ext cx="7529992" cy="42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1044658" y="1690509"/>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94101" y="6210300"/>
            <a:ext cx="7854618" cy="664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（出所）日本銀行</a:t>
            </a: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物レートの月中平均金利</a:t>
            </a:r>
          </a:p>
        </p:txBody>
      </p:sp>
      <p:sp>
        <p:nvSpPr>
          <p:cNvPr id="15" name="タイトル 1"/>
          <p:cNvSpPr txBox="1">
            <a:spLocks/>
          </p:cNvSpPr>
          <p:nvPr/>
        </p:nvSpPr>
        <p:spPr>
          <a:xfrm>
            <a:off x="8004206" y="5884981"/>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ChangeArrowheads="1"/>
          </p:cNvSpPr>
          <p:nvPr/>
        </p:nvSpPr>
        <p:spPr bwMode="auto">
          <a:xfrm>
            <a:off x="1870654" y="1208078"/>
            <a:ext cx="2772005" cy="5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銀行</a:t>
            </a:r>
            <a:r>
              <a:rPr lang="ja-JP" altLang="en-US"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預ける ＝</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ChangeArrowheads="1"/>
          </p:cNvSpPr>
          <p:nvPr/>
        </p:nvSpPr>
        <p:spPr bwMode="auto">
          <a:xfrm>
            <a:off x="4383126" y="996377"/>
            <a:ext cx="4779420" cy="11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現在の金利は、ほぼゼロ</a:t>
            </a:r>
            <a:endParaRPr lang="en-US" altLang="ja-JP"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金庫に安全に保管してもらう</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a:t>
            </a:fld>
            <a:endParaRPr lang="en-US" altLang="ja-JP" dirty="0"/>
          </a:p>
        </p:txBody>
      </p:sp>
    </p:spTree>
    <p:extLst>
      <p:ext uri="{BB962C8B-B14F-4D97-AF65-F5344CB8AC3E}">
        <p14:creationId xmlns:p14="http://schemas.microsoft.com/office/powerpoint/2010/main" val="7655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089775" y="1911322"/>
            <a:ext cx="4106309" cy="2408351"/>
          </a:xfrm>
          <a:prstGeom prst="triangle">
            <a:avLst>
              <a:gd name="adj" fmla="val 52843"/>
            </a:avLst>
          </a:prstGeom>
          <a:noFill/>
          <a:ln w="1270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317988" y="372394"/>
          <a:ext cx="4564212" cy="691908"/>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tblGrid>
              <a:tr h="691908">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a:off x="3310514" y="1364651"/>
            <a:ext cx="1861190" cy="18611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収益性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楕円 11"/>
          <p:cNvSpPr/>
          <p:nvPr/>
        </p:nvSpPr>
        <p:spPr>
          <a:xfrm>
            <a:off x="1192627" y="3116967"/>
            <a:ext cx="1861190" cy="1861190"/>
          </a:xfrm>
          <a:prstGeom prst="ellipse">
            <a:avLst/>
          </a:prstGeom>
          <a:solidFill>
            <a:schemeClr val="accent3"/>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楕円 12"/>
          <p:cNvSpPr/>
          <p:nvPr/>
        </p:nvSpPr>
        <p:spPr>
          <a:xfrm>
            <a:off x="5381703" y="3116967"/>
            <a:ext cx="1861190" cy="1861190"/>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流動</a:t>
            </a: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20006" y="1540748"/>
            <a:ext cx="2181577" cy="830997"/>
          </a:xfrm>
          <a:prstGeom prst="rect">
            <a:avLst/>
          </a:prstGeom>
          <a:noFill/>
        </p:spPr>
        <p:txBody>
          <a:bodyPr wrap="square" rtlCol="0">
            <a:spAutoFit/>
          </a:bodyPr>
          <a:lstStyle/>
          <a:p>
            <a:r>
              <a:rPr lang="ja-JP" altLang="en-US" sz="2000" dirty="0" smtClean="0">
                <a:solidFill>
                  <a:schemeClr val="accent2"/>
                </a:solidFill>
                <a:latin typeface="メイリオ" panose="020B0604030504040204" pitchFamily="50" charset="-128"/>
                <a:ea typeface="メイリオ" panose="020B0604030504040204" pitchFamily="50" charset="-128"/>
              </a:rPr>
              <a:t>どのくらい利益が期待できるか</a:t>
            </a:r>
            <a:endParaRPr kumimoji="1" lang="ja-JP" altLang="en-US" sz="2000" dirty="0">
              <a:solidFill>
                <a:schemeClr val="accent2"/>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6058" y="4965685"/>
            <a:ext cx="3105758" cy="461665"/>
          </a:xfrm>
          <a:prstGeom prst="rect">
            <a:avLst/>
          </a:prstGeom>
          <a:noFill/>
        </p:spPr>
        <p:txBody>
          <a:bodyPr wrap="square" rtlCol="0">
            <a:spAutoFit/>
          </a:bodyPr>
          <a:lstStyle/>
          <a:p>
            <a:r>
              <a:rPr lang="ja-JP" altLang="en-US" sz="2000" dirty="0">
                <a:solidFill>
                  <a:schemeClr val="accent3">
                    <a:lumMod val="75000"/>
                  </a:schemeClr>
                </a:solidFill>
                <a:latin typeface="メイリオ" panose="020B0604030504040204" pitchFamily="50" charset="-128"/>
                <a:ea typeface="メイリオ" panose="020B0604030504040204" pitchFamily="50" charset="-128"/>
              </a:rPr>
              <a:t>元本</a:t>
            </a:r>
            <a:r>
              <a:rPr kumimoji="1" lang="ja-JP" altLang="en-US" sz="2000" dirty="0" smtClean="0">
                <a:solidFill>
                  <a:schemeClr val="accent3">
                    <a:lumMod val="75000"/>
                  </a:schemeClr>
                </a:solidFill>
                <a:latin typeface="メイリオ" panose="020B0604030504040204" pitchFamily="50" charset="-128"/>
                <a:ea typeface="メイリオ" panose="020B0604030504040204" pitchFamily="50" charset="-128"/>
              </a:rPr>
              <a:t>が減らないかどうか</a:t>
            </a:r>
            <a:endParaRPr kumimoji="1" lang="ja-JP" altLang="en-US" sz="20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181704" y="4965685"/>
            <a:ext cx="4482790" cy="461665"/>
          </a:xfrm>
          <a:prstGeom prst="rect">
            <a:avLst/>
          </a:prstGeom>
          <a:noFill/>
        </p:spPr>
        <p:txBody>
          <a:bodyPr wrap="square" rtlCol="0">
            <a:spAutoFit/>
          </a:bodyPr>
          <a:lstStyle/>
          <a:p>
            <a:pPr algn="ctr"/>
            <a:r>
              <a:rPr kumimoji="1" lang="ja-JP" altLang="en-US" sz="2000" dirty="0" smtClean="0">
                <a:solidFill>
                  <a:schemeClr val="accent1">
                    <a:lumMod val="75000"/>
                  </a:schemeClr>
                </a:solidFill>
                <a:latin typeface="メイリオ" panose="020B0604030504040204" pitchFamily="50" charset="-128"/>
                <a:ea typeface="メイリオ" panose="020B0604030504040204" pitchFamily="50" charset="-128"/>
              </a:rPr>
              <a:t>お金を引き出しやすいかどうか</a:t>
            </a:r>
            <a:endParaRPr kumimoji="1" lang="ja-JP" altLang="en-US"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825599" y="1668682"/>
            <a:ext cx="3182448" cy="1174950"/>
          </a:xfrm>
          <a:prstGeom prst="wedgeRoundRectCallout">
            <a:avLst>
              <a:gd name="adj1" fmla="val -60234"/>
              <a:gd name="adj2" fmla="val 4234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2"/>
                </a:solidFill>
                <a:latin typeface="メイリオ" panose="020B0604030504040204" pitchFamily="50" charset="-128"/>
                <a:ea typeface="メイリオ" panose="020B0604030504040204" pitchFamily="50" charset="-128"/>
              </a:rPr>
              <a:t>３つの基準すべてを完全に満たす金融商品はない</a:t>
            </a:r>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a:t>
            </a:fld>
            <a:endParaRPr lang="en-US" altLang="ja-JP" dirty="0"/>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345698" y="5677623"/>
            <a:ext cx="4392557" cy="903284"/>
          </a:xfrm>
          <a:prstGeom prst="wedgeRoundRectCallout">
            <a:avLst>
              <a:gd name="adj1" fmla="val -35143"/>
              <a:gd name="adj2" fmla="val -87364"/>
              <a:gd name="adj3" fmla="val 1666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とは、金融商品の購入・投資に充てた資金の額。いわゆる元手です。</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31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2159255" y="1378525"/>
            <a:ext cx="6702147" cy="2410209"/>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・銀行等にお金を預けること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・給与の受け取り、公共料金の引き落としなどでも利用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・お金の引き出しが簡単（銀行やコンビニの</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ATM</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u="sng" dirty="0" smtClean="0">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保証あり</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（各金融機関で元本</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万円まで</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　　　　　　　その</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利息）</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吹き出し 25"/>
          <p:cNvSpPr/>
          <p:nvPr/>
        </p:nvSpPr>
        <p:spPr>
          <a:xfrm>
            <a:off x="2018698" y="3951170"/>
            <a:ext cx="3494182" cy="1591394"/>
          </a:xfrm>
          <a:prstGeom prst="wedgeRoundRectCallout">
            <a:avLst>
              <a:gd name="adj1" fmla="val -31151"/>
              <a:gd name="adj2" fmla="val -77162"/>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元本保証</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は、金融商品の購入・投資に充てた</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資金が減ることはないということ。</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タイトル 1"/>
          <p:cNvSpPr txBox="1">
            <a:spLocks/>
          </p:cNvSpPr>
          <p:nvPr/>
        </p:nvSpPr>
        <p:spPr>
          <a:xfrm>
            <a:off x="388272" y="5770801"/>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38150" lvl="0" indent="-438150"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預金・貯金は、一般的に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安全性・流動性は最も高い（◎）。</a:t>
            </a:r>
            <a:endParaRPr lang="en-US" altLang="ja-JP"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847" y="3788734"/>
            <a:ext cx="1451602" cy="1649548"/>
          </a:xfrm>
          <a:prstGeom prst="rect">
            <a:avLst/>
          </a:prstGeom>
        </p:spPr>
      </p:pic>
      <p:cxnSp>
        <p:nvCxnSpPr>
          <p:cNvPr id="29" name="直線コネクタ 28"/>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主な金融商品の特徴①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a:t>
            </a:fld>
            <a:endParaRPr lang="en-US" altLang="ja-JP" dirty="0"/>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円/楕円 10"/>
          <p:cNvSpPr>
            <a:spLocks noChangeAspect="1"/>
          </p:cNvSpPr>
          <p:nvPr/>
        </p:nvSpPr>
        <p:spPr>
          <a:xfrm>
            <a:off x="395695" y="128919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2234286" y="1393027"/>
            <a:ext cx="5437326" cy="238853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・国や会社にお金を貸すこと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・定期的に利子が支払われ、満期がくれば　額面金額を受け取ることができる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・国が発行するものを「国債」</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会社が発行するものを「社債」という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・発行した会社等が倒産すると</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、返済</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されない可能性が</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ある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lnSpc>
                <a:spcPct val="100000"/>
              </a:lnSpc>
              <a:spcBef>
                <a:spcPts val="600"/>
              </a:spcBef>
              <a:spcAft>
                <a:spcPts val="400"/>
              </a:spcAft>
            </a:pPr>
            <a:endParaRPr lang="en-US" altLang="ja-JP" sz="20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lnSpc>
                <a:spcPct val="100000"/>
              </a:lnSpc>
              <a:spcBef>
                <a:spcPts val="600"/>
              </a:spcBef>
              <a:spcAft>
                <a:spcPts val="4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タイトル 1"/>
          <p:cNvSpPr txBox="1">
            <a:spLocks/>
          </p:cNvSpPr>
          <p:nvPr/>
        </p:nvSpPr>
        <p:spPr>
          <a:xfrm>
            <a:off x="650816" y="5559357"/>
            <a:ext cx="7650705" cy="9716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債券の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安全性は、国債は高く（◎）、社債は発行企業次第</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流動性は低く（△）、</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収益性は、預金より高く、株式より</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低い（○）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612" y="3793977"/>
            <a:ext cx="1287339" cy="1532399"/>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34" y="4091155"/>
            <a:ext cx="1866089" cy="1161640"/>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a:t>
            </a:fld>
            <a:endParaRPr lang="en-US" altLang="ja-JP" dirty="0"/>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08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5151</Words>
  <PresentationFormat>画面に合わせる (4:3)</PresentationFormat>
  <Paragraphs>338</Paragraphs>
  <Slides>20</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HGPｺﾞｼｯｸM</vt:lpstr>
      <vt:lpstr>HG創英角ｺﾞｼｯｸUB</vt:lpstr>
      <vt:lpstr>Meiryo UI</vt:lpstr>
      <vt:lpstr>ＭＳ Ｐゴシック</vt:lpstr>
      <vt:lpstr>ＭＳ Ｐ明朝</vt:lpstr>
      <vt:lpstr>メイリオ</vt:lpstr>
      <vt:lpstr>Arial</vt:lpstr>
      <vt:lpstr>Calibri</vt:lpstr>
      <vt:lpstr>Cambria Math</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2023-05-31T02:35:50Z</dcterms:created>
  <dcterms:modified xsi:type="dcterms:W3CDTF">2024-05-13T09:36:33Z</dcterms:modified>
</cp:coreProperties>
</file>